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56" r:id="rId4"/>
    <p:sldId id="275" r:id="rId5"/>
    <p:sldId id="276" r:id="rId6"/>
    <p:sldId id="277" r:id="rId7"/>
    <p:sldId id="278" r:id="rId8"/>
    <p:sldId id="279" r:id="rId9"/>
    <p:sldId id="271" r:id="rId10"/>
    <p:sldId id="28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Нарушение оптико-пространственной деятельности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dLbl>
              <c:idx val="0"/>
              <c:layout>
                <c:manualLayout>
                  <c:x val="1.3888890407796413E-3"/>
                  <c:y val="3.8008336162179225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>
                        <a:solidFill>
                          <a:srgbClr val="FF0000"/>
                        </a:solidFill>
                      </a:rPr>
                      <a:t>88,1%</a:t>
                    </a:r>
                    <a:endParaRPr lang="en-US" sz="2800" dirty="0">
                      <a:solidFill>
                        <a:srgbClr val="FF0000"/>
                      </a:solidFill>
                      <a:latin typeface="Calibri"/>
                    </a:endParaRPr>
                  </a:p>
                  <a:p>
                    <a:endParaRPr lang="en-US" dirty="0">
                      <a:latin typeface="Calibri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235-41B7-BE9C-07E86DD5BC1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59,3±</a:t>
                    </a:r>
                    <a:r>
                      <a:rPr lang="ru-RU"/>
                      <a:t>8,1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235-41B7-BE9C-07E86DD5BC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35-41B7-BE9C-07E86DD5BC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Нарушение памяти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dLbl>
              <c:idx val="0"/>
              <c:layout>
                <c:manualLayout>
                  <c:x val="2.9394882050142578E-3"/>
                  <c:y val="-8.7283143769312788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latin typeface="Calibri"/>
                      </a:rPr>
                      <a:t>66,1%</a:t>
                    </a:r>
                    <a:endParaRPr lang="en-US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235-41B7-BE9C-07E86DD5BC1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55</a:t>
                    </a:r>
                    <a:r>
                      <a:rPr lang="en-US" dirty="0">
                        <a:latin typeface="Calibri"/>
                      </a:rPr>
                      <a:t>±</a:t>
                    </a:r>
                    <a:r>
                      <a:rPr lang="ru-RU" dirty="0">
                        <a:latin typeface="Calibri"/>
                      </a:rPr>
                      <a:t>10,1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235-41B7-BE9C-07E86DD5BC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35-41B7-BE9C-07E86DD5BC1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Нарушение повторений фразовых выражений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35-41B7-BE9C-07E86DD5BC1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Нарушение операций счета</c:v>
                </c:pt>
              </c:strCache>
            </c:strRef>
          </c:tx>
          <c:spPr>
            <a:pattFill prst="narHorz">
              <a:fgClr>
                <a:schemeClr val="accent6">
                  <a:lumMod val="60000"/>
                </a:schemeClr>
              </a:fgClr>
              <a:bgClr>
                <a:schemeClr val="accent6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>
                  <a:lumMod val="60000"/>
                </a:schemeClr>
              </a:inn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235-41B7-BE9C-07E86DD5BC1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Нарушение абстрактного мышления</c:v>
                </c:pt>
              </c:strCache>
            </c:strRef>
          </c:tx>
          <c:spPr>
            <a:pattFill prst="narHorz">
              <a:fgClr>
                <a:schemeClr val="accent5">
                  <a:lumMod val="60000"/>
                </a:schemeClr>
              </a:fgClr>
              <a:bgClr>
                <a:schemeClr val="accent5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>
                  <a:lumMod val="60000"/>
                </a:schemeClr>
              </a:inn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35-41B7-BE9C-07E86DD5B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56272768"/>
        <c:axId val="56274304"/>
      </c:barChart>
      <c:catAx>
        <c:axId val="56272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74304"/>
        <c:crosses val="autoZero"/>
        <c:auto val="1"/>
        <c:lblAlgn val="ctr"/>
        <c:lblOffset val="100"/>
        <c:noMultiLvlLbl val="0"/>
      </c:catAx>
      <c:valAx>
        <c:axId val="56274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7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4074916307785234"/>
          <c:y val="4.4825510774677939E-2"/>
          <c:w val="0.55632858656996087"/>
          <c:h val="0.38398772920550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0.46642</cdr:x>
      <cdr:y>0.53803</cdr:y>
    </cdr:from>
    <cdr:to>
      <cdr:x>0.6851</cdr:x>
      <cdr:y>0.62312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735B07-28F1-48CD-93FB-C479A4E5CB1F}"/>
            </a:ext>
          </a:extLst>
        </cdr:cNvPr>
        <cdr:cNvSpPr txBox="1"/>
      </cdr:nvSpPr>
      <cdr:spPr>
        <a:xfrm xmlns:a="http://schemas.openxmlformats.org/drawingml/2006/main">
          <a:off x="2381515" y="3201152"/>
          <a:ext cx="1116525" cy="506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/>
            <a:t>47,6%</a:t>
          </a:r>
        </a:p>
      </cdr:txBody>
    </cdr:sp>
  </cdr:relSizeAnchor>
  <cdr:relSizeAnchor xmlns:cdr="http://schemas.openxmlformats.org/drawingml/2006/chartDrawing">
    <cdr:from>
      <cdr:x>0.60658</cdr:x>
      <cdr:y>0.58599</cdr:y>
    </cdr:from>
    <cdr:to>
      <cdr:x>0.84135</cdr:x>
      <cdr:y>0.66171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CBC9304-B116-4FB1-9A3E-C9279EB66E96}"/>
            </a:ext>
          </a:extLst>
        </cdr:cNvPr>
        <cdr:cNvSpPr txBox="1"/>
      </cdr:nvSpPr>
      <cdr:spPr>
        <a:xfrm xmlns:a="http://schemas.openxmlformats.org/drawingml/2006/main">
          <a:off x="3097167" y="3486488"/>
          <a:ext cx="1198671" cy="450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/>
            <a:t>40,5%</a:t>
          </a:r>
        </a:p>
      </cdr:txBody>
    </cdr:sp>
  </cdr:relSizeAnchor>
  <cdr:relSizeAnchor xmlns:cdr="http://schemas.openxmlformats.org/drawingml/2006/chartDrawing">
    <cdr:from>
      <cdr:x>0.75513</cdr:x>
      <cdr:y>0.58773</cdr:y>
    </cdr:from>
    <cdr:to>
      <cdr:x>1</cdr:x>
      <cdr:y>0.80039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3428409-92DD-45F6-B100-203253FA7B48}"/>
            </a:ext>
          </a:extLst>
        </cdr:cNvPr>
        <cdr:cNvSpPr txBox="1"/>
      </cdr:nvSpPr>
      <cdr:spPr>
        <a:xfrm xmlns:a="http://schemas.openxmlformats.org/drawingml/2006/main">
          <a:off x="3855627" y="3496829"/>
          <a:ext cx="1250284" cy="1265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/>
            <a:t>41,7%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3T21:44:18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1263 88 24575,'-141'9'0,"-2"0"0,110-8 0,-57 10 0,86-10 0,-21 2 0,14-2 0,-1 1 0,0 0 0,1 0 0,0 1 0,-1 1 0,1-1 0,0 2 0,-19 11 0,-64 35 0,64-36 0,0 1 0,-27 21 0,-50 34 0,87-59 0,-13 8 0,15-10 0,0 1 0,1 0 0,-18 17 0,31-25 0,0 1 0,0 1 0,1-1 0,-1 0 0,1 1 0,0 0 0,0 0 0,0 0 0,1 0 0,-1 0 0,1 0 0,1 1 0,-1-1 0,1 1 0,0-1 0,-1 7 0,3 157 0,1-64 0,-2-103 0,0 21 0,4 33 0,-2-47 0,-1 0 0,2 0 0,0 0 0,0 0 0,0 0 0,7 11 0,-2-7 0,1-1 0,1 1 0,0-2 0,0 0 0,13 11 0,11 13 0,-27-29 0,-1 0 0,1-1 0,0 1 0,0-1 0,0 0 0,1-1 0,0 0 0,0 0 0,10 3 0,10 1 0,43 8 0,-9-2 0,-6 2 0,-35-9 0,1-1 0,0 0 0,1-2 0,-1 0 0,34 0 0,333 10 0,-374-12 0,0-2 0,-1 1 0,1-2 0,0 0 0,0-1 0,-1 0 0,1-1 0,23-9 0,-12 3 0,-13 5 0,1-1 0,-2 0 0,1-1 0,0 0 0,-1-1 0,-1 0 0,22-18 0,73-78 0,-53 62 0,-11 10 0,-33 23 0,0 0 0,0 0 0,-1-1 0,0 0 0,6-10 0,-10 14 0,-1-1 0,-1 1 0,1-1 0,-1 0 0,0 0 0,0 0 0,0 0 0,-1 0 0,0-1 0,-1 1 0,1-8 0,-1 3 0,-4-150 0,3 154 0,-1-1 0,0 1 0,0 0 0,-1 0 0,0-1 0,0 2 0,-1-1 0,1 0 0,-8-8 0,-1-2 0,-2 0 0,-17-16 0,20 23 0,0 1 0,-1 0 0,0 0 0,-15-6 0,18 9 0,-39-28 0,33 22 0,-25-15 0,-144-74 0,131 64 0,20 14 0,-19-18 0,42 31 0,0 1 0,-1 1 0,0 0 0,-1 0 0,-17-8 0,11 9 0,-20-10 0,-1 1 0,-73-17 0,71 23 0,19 5 0,-38-6 0,-493-1-92,397 14-1181,103-2-5553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4992-9548-1161-B904-58D3382DF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3AF965-2387-F7D8-D95D-655D9C0EB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856738-69CC-1D73-CCCA-38EF00B2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1ECE-60A1-47CA-AA3F-B46BB5CF2E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C7B38D-D382-2660-BDD3-B5079BEF2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4E9774-B34F-9086-51D3-D3E74C74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1F7A-BDAF-4F94-A123-1219F1DB7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15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8A40D-F695-16E8-DE4D-3AE32AB1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4D88F6-D045-7AF2-5056-911D506C6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E76141-D90C-6C67-8BE7-8F6386B5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1ECE-60A1-47CA-AA3F-B46BB5CF2E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46204F-C012-A0CE-0206-D85A9211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08144-8801-35AE-55EE-F0005D9C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1F7A-BDAF-4F94-A123-1219F1DB7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2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5080AD-11C8-592E-BA3B-DA92EA6B9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316F3D-8196-E7C0-4225-3D707776E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092530-D6A8-CE48-1EB4-1BA2B83DE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1ECE-60A1-47CA-AA3F-B46BB5CF2E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C61307-5A30-D27F-6AE4-9D6764077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F238EA-FDA6-9B68-4C6C-EC639670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1F7A-BDAF-4F94-A123-1219F1DB7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55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75ED8-DDA8-4C02-7EB3-1119E8F28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040774-909C-8ABE-7287-1933F5E57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920D2-611D-4A9F-58AA-7151BD0B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1ECE-60A1-47CA-AA3F-B46BB5CF2E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4A2B9-303F-0B17-F565-ED515004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E49E97-6DCD-4EEB-9936-77EF4CC3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1F7A-BDAF-4F94-A123-1219F1DB7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5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86112-59F3-7741-FE19-3E86FDBD4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A6001D-1F49-9287-9BAA-0365D18A6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1458BA-423C-21E9-57CD-98A7BECD6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1ECE-60A1-47CA-AA3F-B46BB5CF2E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FBE149-DC68-DE2E-3E13-9AADE0C0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512163-4D89-5F22-03A1-B6DDF56B7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1F7A-BDAF-4F94-A123-1219F1DB7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2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87CF3-E4CE-08F4-5A0B-DDD75059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E0ED86-A757-1F37-0605-34E5E309D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1F8393-C1B0-3228-76F1-340703E64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9EC9C4-3F39-028D-3E2D-928DE0BE4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1ECE-60A1-47CA-AA3F-B46BB5CF2E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946CAA-1A5A-8046-07C5-7DF852FE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F0CD45-EEE0-6527-0418-C5A8E7C9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1F7A-BDAF-4F94-A123-1219F1DB7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55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4B6FD-6BC9-A0C6-01E0-F0F8AAF5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DAFC96-265B-1398-AAE0-BF2291AD8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6D3489-027B-9F84-74C1-52F54CC72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D98031-7C1C-A8EE-FEE0-7CC3DBD9F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C831CA-311B-7B44-18B3-64BFF3ACC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05A7D5-70EA-C758-E186-599FCB6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1ECE-60A1-47CA-AA3F-B46BB5CF2E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55F848-E2A1-0F62-2AE5-590263F0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805D33C-437E-B74A-946D-608A7E46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1F7A-BDAF-4F94-A123-1219F1DB7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9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BBBB5-BE2C-96B9-D0A3-35585B91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98FDBE-29EE-7347-2916-EC9117B6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1ECE-60A1-47CA-AA3F-B46BB5CF2E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4BBCE1-7E98-563E-C6FA-7AE60F98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9053A-0E87-522F-AAAE-B8D0A62E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1F7A-BDAF-4F94-A123-1219F1DB7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0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31A512-84A8-5FFE-7785-FC9D1CA0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1ECE-60A1-47CA-AA3F-B46BB5CF2E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108C13-0DFF-C473-2547-97574227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3D3279-7849-6EC5-3702-9921FF0C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1F7A-BDAF-4F94-A123-1219F1DB7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D3248-856B-AB3B-F45B-372C5C2FD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867DF-E979-D30B-F43F-DEADA33A6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4A6EDF-E8DB-90D1-4BC5-8DBF09B1D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A0BEBC-B86B-44BC-09AA-619CBB209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1ECE-60A1-47CA-AA3F-B46BB5CF2E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5D8133-FED8-113B-741F-4A090741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6F9EE5-8580-C686-06AD-808E741B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1F7A-BDAF-4F94-A123-1219F1DB7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3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E1810-5FFA-F468-CDDE-66A25FB4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41F4FE-E33D-64F0-90B3-35A6859F4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EAAEA3-BF5E-6601-91BC-CA4D809E0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0C2D40-0233-3D7F-198C-4C211F51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1ECE-60A1-47CA-AA3F-B46BB5CF2E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866A2C-A3A9-12B2-51D7-DC76B5FB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2EDD2B-3152-0D96-8363-65737EE6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1F7A-BDAF-4F94-A123-1219F1DB7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7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03845-82FD-86CA-AE48-B8FAF007C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4B51AB-399F-3E67-A471-F405D6F5B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11516C-78D2-75CF-1C26-9782C6291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1ECE-60A1-47CA-AA3F-B46BB5CF2E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38D9A4-3209-2987-8C3C-4E42998EA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630BE-8FD1-CF87-FFD0-BA8146993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51F7A-BDAF-4F94-A123-1219F1DB7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02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B195D4-8C35-718B-4D90-745CF6757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6E0954-88B2-6A40-5BBB-7AC64A3EE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39" y="5733256"/>
            <a:ext cx="8534400" cy="69492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>
                <a:latin typeface="+mj-lt"/>
                <a:cs typeface="Times New Roman" pitchFamily="18" charset="0"/>
              </a:rPr>
              <a:t>Докладчик: Дудиков Е.М.</a:t>
            </a:r>
          </a:p>
          <a:p>
            <a:pPr algn="l"/>
            <a:r>
              <a:rPr lang="ru-RU" dirty="0">
                <a:latin typeface="+mj-lt"/>
                <a:cs typeface="Times New Roman" pitchFamily="18" charset="0"/>
              </a:rPr>
              <a:t>Научный руководитель: д.м.н., профессор Машин В.В.</a:t>
            </a:r>
          </a:p>
          <a:p>
            <a:pPr algn="l"/>
            <a:endParaRPr lang="ru-RU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EEFFB-38E0-2F5D-0F35-2864A3AF97B1}"/>
              </a:ext>
            </a:extLst>
          </p:cNvPr>
          <p:cNvSpPr txBox="1"/>
          <p:nvPr/>
        </p:nvSpPr>
        <p:spPr>
          <a:xfrm>
            <a:off x="143339" y="2276872"/>
            <a:ext cx="6816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cs typeface="Times New Roman" pitchFamily="18" charset="0"/>
              </a:rPr>
              <a:t>СТРУКТУРА И ВЫРАЖЕННОСТЬ НЕЙРОПСИХОЛОГИЧЕСКИХ НАРУШЕНИЙ У ПАЦИЕНТОВ В ПЕРИОДЕ КЛИНИЧЕСКИХ ПРОЯВЛЕНИЙ НОВОЙ КОРОНАВИРУСНОЙ ИНФЕКЦИИ </a:t>
            </a:r>
            <a:r>
              <a:rPr lang="en-US" sz="2400" dirty="0">
                <a:cs typeface="Times New Roman" pitchFamily="18" charset="0"/>
              </a:rPr>
              <a:t>COVID-19</a:t>
            </a:r>
            <a:endParaRPr lang="ru-RU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7768EA-41E1-AE76-336C-0FFC26F33EBE}"/>
              </a:ext>
            </a:extLst>
          </p:cNvPr>
          <p:cNvSpPr txBox="1"/>
          <p:nvPr/>
        </p:nvSpPr>
        <p:spPr>
          <a:xfrm>
            <a:off x="3281331" y="152392"/>
            <a:ext cx="5376597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 err="1">
                <a:solidFill>
                  <a:srgbClr val="117161"/>
                </a:solidFill>
                <a:latin typeface="Arial Nova" panose="020B0604020202020204" pitchFamily="34" charset="0"/>
              </a:rPr>
              <a:t>Нейрофорум</a:t>
            </a:r>
            <a:endParaRPr lang="ru-RU" sz="2133" b="1" dirty="0">
              <a:solidFill>
                <a:srgbClr val="117161"/>
              </a:solidFill>
              <a:latin typeface="Arial Nova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117161"/>
                </a:solidFill>
                <a:latin typeface="Arial Nova" panose="020B0604020202020204" pitchFamily="34" charset="0"/>
              </a:rPr>
              <a:t>«</a:t>
            </a:r>
            <a:r>
              <a:rPr lang="en-US" sz="2400" b="1" dirty="0">
                <a:solidFill>
                  <a:srgbClr val="117161"/>
                </a:solidFill>
                <a:latin typeface="Arial Nova" panose="020B0604020202020204" pitchFamily="34" charset="0"/>
              </a:rPr>
              <a:t>Neuro Week Kazan 2023</a:t>
            </a:r>
            <a:r>
              <a:rPr lang="ru-RU" sz="2400" b="1" dirty="0">
                <a:solidFill>
                  <a:srgbClr val="117161"/>
                </a:solidFill>
                <a:latin typeface="Arial Nova" panose="020B0604020202020204" pitchFamily="34" charset="0"/>
              </a:rPr>
              <a:t>»</a:t>
            </a:r>
          </a:p>
          <a:p>
            <a:pPr algn="ctr"/>
            <a:r>
              <a:rPr lang="ru-RU" sz="1600" b="1" dirty="0">
                <a:solidFill>
                  <a:srgbClr val="117161"/>
                </a:solidFill>
                <a:latin typeface="Arial Nova" panose="020B0604020202020204" pitchFamily="34" charset="0"/>
              </a:rPr>
              <a:t>14-17 февраля 2023 г.</a:t>
            </a:r>
          </a:p>
        </p:txBody>
      </p:sp>
    </p:spTree>
    <p:extLst>
      <p:ext uri="{BB962C8B-B14F-4D97-AF65-F5344CB8AC3E}">
        <p14:creationId xmlns:p14="http://schemas.microsoft.com/office/powerpoint/2010/main" val="909888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B195D4-8C35-718B-4D90-745CF6757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6E0954-88B2-6A40-5BBB-7AC64A3EE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39" y="5733256"/>
            <a:ext cx="8534400" cy="69492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>
                <a:latin typeface="+mj-lt"/>
                <a:cs typeface="Times New Roman" pitchFamily="18" charset="0"/>
              </a:rPr>
              <a:t>Докладчик: Дудиков Е.М.</a:t>
            </a:r>
          </a:p>
          <a:p>
            <a:pPr algn="l"/>
            <a:r>
              <a:rPr lang="ru-RU" dirty="0">
                <a:latin typeface="+mj-lt"/>
                <a:cs typeface="Times New Roman" pitchFamily="18" charset="0"/>
              </a:rPr>
              <a:t>Научный руководитель: д.м.н., профессор Машин В.В.</a:t>
            </a:r>
          </a:p>
          <a:p>
            <a:pPr algn="l"/>
            <a:endParaRPr lang="ru-RU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EEFFB-38E0-2F5D-0F35-2864A3AF97B1}"/>
              </a:ext>
            </a:extLst>
          </p:cNvPr>
          <p:cNvSpPr txBox="1"/>
          <p:nvPr/>
        </p:nvSpPr>
        <p:spPr>
          <a:xfrm>
            <a:off x="143339" y="2276872"/>
            <a:ext cx="6816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cs typeface="Times New Roman" pitchFamily="18" charset="0"/>
              </a:rPr>
              <a:t>СТРУКТУРА И ВЫРАЖЕННОСТЬ НЕЙРОПСИХОЛОГИЧЕСКИХ НАРУШЕНИЙ У ПАЦИЕНТОВ В ПЕРИОДЕ КЛИНИЧЕСКИХ ПРОЯВЛЕНИЙ НОВОЙ КОРОНАВИРУСНОЙ ИНФЕКЦИИ </a:t>
            </a:r>
            <a:r>
              <a:rPr lang="en-US" sz="2400" dirty="0">
                <a:cs typeface="Times New Roman" pitchFamily="18" charset="0"/>
              </a:rPr>
              <a:t>COVID-19</a:t>
            </a:r>
            <a:endParaRPr lang="ru-RU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7768EA-41E1-AE76-336C-0FFC26F33EBE}"/>
              </a:ext>
            </a:extLst>
          </p:cNvPr>
          <p:cNvSpPr txBox="1"/>
          <p:nvPr/>
        </p:nvSpPr>
        <p:spPr>
          <a:xfrm>
            <a:off x="3281331" y="152392"/>
            <a:ext cx="5376597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 err="1">
                <a:solidFill>
                  <a:srgbClr val="117161"/>
                </a:solidFill>
                <a:latin typeface="Arial Nova" panose="020B0604020202020204" pitchFamily="34" charset="0"/>
              </a:rPr>
              <a:t>Нейрофорум</a:t>
            </a:r>
            <a:endParaRPr lang="ru-RU" sz="2133" b="1" dirty="0">
              <a:solidFill>
                <a:srgbClr val="117161"/>
              </a:solidFill>
              <a:latin typeface="Arial Nova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117161"/>
                </a:solidFill>
                <a:latin typeface="Arial Nova" panose="020B0604020202020204" pitchFamily="34" charset="0"/>
              </a:rPr>
              <a:t>«</a:t>
            </a:r>
            <a:r>
              <a:rPr lang="en-US" sz="2400" b="1" dirty="0">
                <a:solidFill>
                  <a:srgbClr val="117161"/>
                </a:solidFill>
                <a:latin typeface="Arial Nova" panose="020B0604020202020204" pitchFamily="34" charset="0"/>
              </a:rPr>
              <a:t>Neuro Week Kazan 2023</a:t>
            </a:r>
            <a:r>
              <a:rPr lang="ru-RU" sz="2400" b="1" dirty="0">
                <a:solidFill>
                  <a:srgbClr val="117161"/>
                </a:solidFill>
                <a:latin typeface="Arial Nova" panose="020B0604020202020204" pitchFamily="34" charset="0"/>
              </a:rPr>
              <a:t>»</a:t>
            </a:r>
          </a:p>
          <a:p>
            <a:pPr algn="ctr"/>
            <a:r>
              <a:rPr lang="ru-RU" sz="1600" b="1" dirty="0">
                <a:solidFill>
                  <a:srgbClr val="117161"/>
                </a:solidFill>
                <a:latin typeface="Arial Nova" panose="020B0604020202020204" pitchFamily="34" charset="0"/>
              </a:rPr>
              <a:t>14-17 февраля 2023 г.</a:t>
            </a:r>
          </a:p>
        </p:txBody>
      </p:sp>
    </p:spTree>
    <p:extLst>
      <p:ext uri="{BB962C8B-B14F-4D97-AF65-F5344CB8AC3E}">
        <p14:creationId xmlns:p14="http://schemas.microsoft.com/office/powerpoint/2010/main" val="8443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455E6C-B51A-018F-D224-342DF30F6321}"/>
              </a:ext>
            </a:extLst>
          </p:cNvPr>
          <p:cNvSpPr txBox="1"/>
          <p:nvPr/>
        </p:nvSpPr>
        <p:spPr>
          <a:xfrm>
            <a:off x="47048" y="578599"/>
            <a:ext cx="5793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Актуальность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9532D-F1F7-A287-BCCD-4718ED674766}"/>
              </a:ext>
            </a:extLst>
          </p:cNvPr>
          <p:cNvSpPr txBox="1"/>
          <p:nvPr/>
        </p:nvSpPr>
        <p:spPr>
          <a:xfrm>
            <a:off x="366168" y="929452"/>
            <a:ext cx="5377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сегодняшний день продолжает свое распространение пандемия новой коронавирусной инфекции 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-19, вызванная вирусом 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SARS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CoV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-2. Данная инфекция наиболее часто сопровождается поражением дыхательной системы с развитием респираторного дистресс-синдрома. В последнее время появляются данные, свидетельствующие о поражении данным вирусом других систем органов, в частности нервной системы, что в конечном итоге может приводить к неврологическим и нейропсихологическим последствиям.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26CD3-F37B-9BDC-4DEB-087ED271E503}"/>
              </a:ext>
            </a:extLst>
          </p:cNvPr>
          <p:cNvSpPr txBox="1"/>
          <p:nvPr/>
        </p:nvSpPr>
        <p:spPr>
          <a:xfrm>
            <a:off x="369235" y="2914412"/>
            <a:ext cx="537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Проанализировать структуру и выраженность нейропсихологических нарушений у пациентов в периоде клинических проявлений новой коронавирусной инфекции 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-19.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A2CC7-63DD-AD63-C693-1DD54B483533}"/>
              </a:ext>
            </a:extLst>
          </p:cNvPr>
          <p:cNvSpPr txBox="1"/>
          <p:nvPr/>
        </p:nvSpPr>
        <p:spPr>
          <a:xfrm>
            <a:off x="94099" y="4067124"/>
            <a:ext cx="5699146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Было проведено скрининговое обследование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112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пациентов (49 мужчин (43,8%) и 63 женщины (56,2%)) от 31 до 80 лет на наличие и характер когнитивных и нейро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-психологических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нарушений в периоде клинических проявлений новой коронавирусной инфекции 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-19 на базе ГУЗ ЦГКБ города Ульяновска.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Наличие и характер когнитивных нарушений оценивалось при помощи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Монреальской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когнитивной шкалы (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MoCA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тест).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00000"/>
                </a:solidFill>
                <a:effectLst/>
              </a:rPr>
              <a:t>Пробы на зрительное восприятие (Проба </a:t>
            </a:r>
            <a:r>
              <a:rPr lang="ru-RU" sz="1200" b="0" i="0" dirty="0" err="1">
                <a:solidFill>
                  <a:srgbClr val="000000"/>
                </a:solidFill>
                <a:effectLst/>
              </a:rPr>
              <a:t>Рупа</a:t>
            </a:r>
            <a:r>
              <a:rPr lang="ru-RU" sz="1200" b="0" i="0" dirty="0">
                <a:solidFill>
                  <a:srgbClr val="000000"/>
                </a:solidFill>
                <a:effectLst/>
              </a:rPr>
              <a:t>, проба </a:t>
            </a:r>
            <a:r>
              <a:rPr lang="ru-RU" sz="1200" b="0" i="0" dirty="0" err="1">
                <a:solidFill>
                  <a:srgbClr val="000000"/>
                </a:solidFill>
                <a:effectLst/>
              </a:rPr>
              <a:t>Равена</a:t>
            </a:r>
            <a:r>
              <a:rPr lang="ru-RU" sz="1200" b="0" i="0" dirty="0">
                <a:solidFill>
                  <a:srgbClr val="000000"/>
                </a:solidFill>
                <a:effectLst/>
              </a:rPr>
              <a:t>)</a:t>
            </a:r>
            <a:endParaRPr lang="ru-RU" sz="12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00000"/>
                </a:solidFill>
                <a:effectLst/>
              </a:rPr>
              <a:t>Проба на динамический праксис (Проба Н.И. </a:t>
            </a:r>
            <a:r>
              <a:rPr lang="ru-RU" sz="1200" b="0" i="0" dirty="0" err="1">
                <a:solidFill>
                  <a:srgbClr val="000000"/>
                </a:solidFill>
                <a:effectLst/>
              </a:rPr>
              <a:t>Озерецкого</a:t>
            </a:r>
            <a:r>
              <a:rPr lang="ru-RU" sz="1200" b="0" i="0" dirty="0">
                <a:solidFill>
                  <a:srgbClr val="000000"/>
                </a:solidFill>
                <a:effectLst/>
              </a:rPr>
              <a:t>)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представлены в виде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медианы, 25 и 75 </a:t>
            </a:r>
            <a:r>
              <a:rPr lang="ru-RU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процентилей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Для сравнения независимых групп использовался критерий </a:t>
            </a:r>
            <a:r>
              <a:rPr lang="en-US" sz="12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Wilcoxon</a:t>
            </a:r>
            <a:r>
              <a:rPr lang="ru-RU" sz="12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Критерий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Mann-Whitney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B9146F-0717-1B2D-BD71-EC1EA1EDCAC5}"/>
              </a:ext>
            </a:extLst>
          </p:cNvPr>
          <p:cNvSpPr txBox="1"/>
          <p:nvPr/>
        </p:nvSpPr>
        <p:spPr>
          <a:xfrm>
            <a:off x="121712" y="2514302"/>
            <a:ext cx="5643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Цель исследования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A53CF2-4EF4-1788-2FF0-6EDDB8AA716A}"/>
              </a:ext>
            </a:extLst>
          </p:cNvPr>
          <p:cNvSpPr txBox="1"/>
          <p:nvPr/>
        </p:nvSpPr>
        <p:spPr>
          <a:xfrm>
            <a:off x="452083" y="3590695"/>
            <a:ext cx="498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Материалы и методы</a:t>
            </a:r>
          </a:p>
        </p:txBody>
      </p:sp>
      <p:pic>
        <p:nvPicPr>
          <p:cNvPr id="15" name="Рисунок 14" descr="Изображение выглядит как внутренний, стена, пол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5F4D589-7CE7-8677-E4A4-21E82A4C1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95" y="929452"/>
            <a:ext cx="2932337" cy="204194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4EE89500-ED90-92F1-24B4-528BB8A4D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17" y="2273206"/>
            <a:ext cx="3546984" cy="244636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человек, внутренний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618EAF26-0690-3488-2170-58EFE63F46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0"/>
          <a:stretch/>
        </p:blipFill>
        <p:spPr>
          <a:xfrm>
            <a:off x="6398757" y="3732333"/>
            <a:ext cx="2875797" cy="27347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E31145E-3E54-C1F3-86E3-6C5042C690FF}"/>
              </a:ext>
            </a:extLst>
          </p:cNvPr>
          <p:cNvSpPr txBox="1"/>
          <p:nvPr/>
        </p:nvSpPr>
        <p:spPr>
          <a:xfrm>
            <a:off x="70574" y="177688"/>
            <a:ext cx="12050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182658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984CFB-9446-CB92-D235-ACCF8618D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"/>
          <a:stretch/>
        </p:blipFill>
        <p:spPr>
          <a:xfrm>
            <a:off x="1218175" y="853030"/>
            <a:ext cx="9588927" cy="60049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B5D2AD-1FCF-9605-16E0-99C867649D03}"/>
              </a:ext>
            </a:extLst>
          </p:cNvPr>
          <p:cNvSpPr txBox="1"/>
          <p:nvPr/>
        </p:nvSpPr>
        <p:spPr>
          <a:xfrm>
            <a:off x="-83362" y="14821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Выраженность когнитивных нарушений в зависимости от возрастной периодизации (ВОЗ)</a:t>
            </a:r>
          </a:p>
        </p:txBody>
      </p:sp>
    </p:spTree>
    <p:extLst>
      <p:ext uri="{BB962C8B-B14F-4D97-AF65-F5344CB8AC3E}">
        <p14:creationId xmlns:p14="http://schemas.microsoft.com/office/powerpoint/2010/main" val="250372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084BFAA-013A-CED8-99AB-4558A99B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B97075-2629-4298-9A11-BF8C903E01AB}"/>
              </a:ext>
            </a:extLst>
          </p:cNvPr>
          <p:cNvSpPr txBox="1"/>
          <p:nvPr/>
        </p:nvSpPr>
        <p:spPr>
          <a:xfrm>
            <a:off x="315030" y="320629"/>
            <a:ext cx="1219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когнитивных нарушений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B7FF8A4-55EC-1CCB-69F2-1B6F13BA08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7013914"/>
              </p:ext>
            </p:extLst>
          </p:nvPr>
        </p:nvGraphicFramePr>
        <p:xfrm>
          <a:off x="6519959" y="1134546"/>
          <a:ext cx="5105911" cy="59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AFB1271-2521-3196-2BB6-703F68869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127823"/>
              </p:ext>
            </p:extLst>
          </p:nvPr>
        </p:nvGraphicFramePr>
        <p:xfrm>
          <a:off x="304801" y="1497356"/>
          <a:ext cx="5791199" cy="5198733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37852">
                  <a:extLst>
                    <a:ext uri="{9D8B030D-6E8A-4147-A177-3AD203B41FA5}">
                      <a16:colId xmlns:a16="http://schemas.microsoft.com/office/drawing/2014/main" val="1826881824"/>
                    </a:ext>
                  </a:extLst>
                </a:gridCol>
                <a:gridCol w="1726228">
                  <a:extLst>
                    <a:ext uri="{9D8B030D-6E8A-4147-A177-3AD203B41FA5}">
                      <a16:colId xmlns:a16="http://schemas.microsoft.com/office/drawing/2014/main" val="2057167554"/>
                    </a:ext>
                  </a:extLst>
                </a:gridCol>
                <a:gridCol w="877837">
                  <a:extLst>
                    <a:ext uri="{9D8B030D-6E8A-4147-A177-3AD203B41FA5}">
                      <a16:colId xmlns:a16="http://schemas.microsoft.com/office/drawing/2014/main" val="894070756"/>
                    </a:ext>
                  </a:extLst>
                </a:gridCol>
                <a:gridCol w="928360">
                  <a:extLst>
                    <a:ext uri="{9D8B030D-6E8A-4147-A177-3AD203B41FA5}">
                      <a16:colId xmlns:a16="http://schemas.microsoft.com/office/drawing/2014/main" val="72794537"/>
                    </a:ext>
                  </a:extLst>
                </a:gridCol>
                <a:gridCol w="991514">
                  <a:extLst>
                    <a:ext uri="{9D8B030D-6E8A-4147-A177-3AD203B41FA5}">
                      <a16:colId xmlns:a16="http://schemas.microsoft.com/office/drawing/2014/main" val="1482332116"/>
                    </a:ext>
                  </a:extLst>
                </a:gridCol>
                <a:gridCol w="1029408">
                  <a:extLst>
                    <a:ext uri="{9D8B030D-6E8A-4147-A177-3AD203B41FA5}">
                      <a16:colId xmlns:a16="http://schemas.microsoft.com/office/drawing/2014/main" val="1075694830"/>
                    </a:ext>
                  </a:extLst>
                </a:gridCol>
              </a:tblGrid>
              <a:tr h="722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нарушения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Выявлено нарушений всего </a:t>
                      </a:r>
                      <a:r>
                        <a:rPr lang="en-US" sz="900" dirty="0">
                          <a:effectLst/>
                        </a:rPr>
                        <a:t>n</a:t>
                      </a:r>
                      <a:r>
                        <a:rPr lang="ru-RU" sz="900" dirty="0">
                          <a:effectLst/>
                        </a:rPr>
                        <a:t>(%)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Нарушений у 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женщин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n</a:t>
                      </a:r>
                      <a:r>
                        <a:rPr lang="ru-RU" sz="900" dirty="0">
                          <a:effectLst/>
                        </a:rPr>
                        <a:t>(%)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Нарушений у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мужчин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n</a:t>
                      </a:r>
                      <a:r>
                        <a:rPr lang="ru-RU" sz="900" dirty="0">
                          <a:effectLst/>
                        </a:rPr>
                        <a:t>(%)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Разница показателей между М и Ж (р)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317845102"/>
                  </a:ext>
                </a:extLst>
              </a:tr>
              <a:tr h="5571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Соединение последовательности букв и цифр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80 (71,4)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41 (65,1)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39 (79,6)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р</a:t>
                      </a:r>
                      <a:r>
                        <a:rPr lang="en-US" sz="900">
                          <a:effectLst/>
                        </a:rPr>
                        <a:t>&gt;0,05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3445708898"/>
                  </a:ext>
                </a:extLst>
              </a:tr>
              <a:tr h="5571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Рисование объемной геометрической фигуры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50 (44,6)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25 (39,7)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25 (51,0)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р</a:t>
                      </a:r>
                      <a:r>
                        <a:rPr lang="en-US" sz="900">
                          <a:effectLst/>
                        </a:rPr>
                        <a:t>&gt;0,05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171166388"/>
                  </a:ext>
                </a:extLst>
              </a:tr>
              <a:tr h="3648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Рисование часов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63 (56,3)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33 (67,1)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30 (47,6)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р</a:t>
                      </a:r>
                      <a:r>
                        <a:rPr lang="en-US" sz="900">
                          <a:effectLst/>
                        </a:rPr>
                        <a:t>&gt;0,05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2638215883"/>
                  </a:ext>
                </a:extLst>
              </a:tr>
              <a:tr h="5571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Повторение цифр и букв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30 (26,8)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20 (31,7)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10 (20,4)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р</a:t>
                      </a:r>
                      <a:r>
                        <a:rPr lang="en-US" sz="900">
                          <a:effectLst/>
                        </a:rPr>
                        <a:t>&gt;0,05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3421948309"/>
                  </a:ext>
                </a:extLst>
              </a:tr>
              <a:tr h="3648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Операции счета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45 (40,2)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28 (44,4)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17 (34,7)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р</a:t>
                      </a:r>
                      <a:r>
                        <a:rPr lang="en-US" sz="900">
                          <a:effectLst/>
                        </a:rPr>
                        <a:t>&gt;0,05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3476170443"/>
                  </a:ext>
                </a:extLst>
              </a:tr>
              <a:tr h="5571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Повторение фразовых выражений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53 (47,6)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34 (54,0)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19 (38,8)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р</a:t>
                      </a:r>
                      <a:r>
                        <a:rPr lang="en-US" sz="900">
                          <a:effectLst/>
                        </a:rPr>
                        <a:t>&gt;0,05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721442201"/>
                  </a:ext>
                </a:extLst>
              </a:tr>
              <a:tr h="3648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Скорость называния слов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61 (54,5)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34 (54,0)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27 (24,1)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р</a:t>
                      </a:r>
                      <a:r>
                        <a:rPr lang="en-US" sz="900" dirty="0">
                          <a:effectLst/>
                        </a:rPr>
                        <a:t>&gt;0,05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344386615"/>
                  </a:ext>
                </a:extLst>
              </a:tr>
              <a:tr h="5571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Абстрактное мышление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45 (41,7)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15 (23,8)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30 (61,2)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р</a:t>
                      </a:r>
                      <a:r>
                        <a:rPr lang="en-US" sz="900" dirty="0">
                          <a:effectLst/>
                        </a:rPr>
                        <a:t>&lt;0,01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3162790526"/>
                  </a:ext>
                </a:extLst>
              </a:tr>
              <a:tr h="5571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Долговременная память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74 (66,1)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37 (58,7)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37 (75,5)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р</a:t>
                      </a:r>
                      <a:r>
                        <a:rPr lang="en-US" sz="900" dirty="0">
                          <a:effectLst/>
                        </a:rPr>
                        <a:t>&gt;0,05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4259164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36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084BFAA-013A-CED8-99AB-4558A99B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ED482-500C-9140-5EF9-AA78614D7EC7}"/>
              </a:ext>
            </a:extLst>
          </p:cNvPr>
          <p:cNvSpPr txBox="1"/>
          <p:nvPr/>
        </p:nvSpPr>
        <p:spPr>
          <a:xfrm>
            <a:off x="92494" y="2029649"/>
            <a:ext cx="5169775" cy="209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частые нарушения наблюдались в задании "Соединение последовательности цифр и букв" - в 71,4% случаев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"рисования часов" наблюдалось в 56,3% случаев</a:t>
            </a: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"перерисовки куба" наблюдалось в 44,6% случаев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4EBA87-E4DA-0AC7-5DB6-C775B7559E4E}"/>
              </a:ext>
            </a:extLst>
          </p:cNvPr>
          <p:cNvSpPr txBox="1"/>
          <p:nvPr/>
        </p:nvSpPr>
        <p:spPr>
          <a:xfrm>
            <a:off x="315030" y="320629"/>
            <a:ext cx="1219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 оптико-пространственной деятельности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DC4E20-D868-E873-1A81-4E737402E3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95" y="2111804"/>
            <a:ext cx="5943600" cy="32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6E2865-C865-DDE9-C941-60188ACF8DB4}"/>
              </a:ext>
            </a:extLst>
          </p:cNvPr>
          <p:cNvSpPr txBox="1"/>
          <p:nvPr/>
        </p:nvSpPr>
        <p:spPr>
          <a:xfrm>
            <a:off x="5821685" y="5521708"/>
            <a:ext cx="5840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Newton-Regular"/>
                <a:cs typeface="Times New Roman" panose="02020603050405020304" pitchFamily="18" charset="0"/>
              </a:rPr>
              <a:t>Пример выполнения заданий на выявление оптико-пространственных нарушений по Монреальской когнитивной шкале (</a:t>
            </a:r>
            <a:r>
              <a:rPr lang="en-US" sz="1400" dirty="0">
                <a:effectLst/>
                <a:latin typeface="Times New Roman" panose="02020603050405020304" pitchFamily="18" charset="0"/>
                <a:ea typeface="Newton-Regular"/>
                <a:cs typeface="Times New Roman" panose="02020603050405020304" pitchFamily="18" charset="0"/>
              </a:rPr>
              <a:t>M</a:t>
            </a:r>
            <a:r>
              <a:rPr lang="ru-RU" sz="1400" dirty="0">
                <a:effectLst/>
                <a:latin typeface="Times New Roman" panose="02020603050405020304" pitchFamily="18" charset="0"/>
                <a:ea typeface="Newton-Regular"/>
                <a:cs typeface="Times New Roman" panose="02020603050405020304" pitchFamily="18" charset="0"/>
              </a:rPr>
              <a:t>о</a:t>
            </a:r>
            <a:r>
              <a:rPr lang="en-US" sz="1400" dirty="0">
                <a:effectLst/>
                <a:latin typeface="Times New Roman" panose="02020603050405020304" pitchFamily="18" charset="0"/>
                <a:ea typeface="Newton-Regular"/>
                <a:cs typeface="Times New Roman" panose="02020603050405020304" pitchFamily="18" charset="0"/>
              </a:rPr>
              <a:t>CA</a:t>
            </a:r>
            <a:r>
              <a:rPr lang="ru-RU" sz="1400" dirty="0">
                <a:effectLst/>
                <a:latin typeface="Times New Roman" panose="02020603050405020304" pitchFamily="18" charset="0"/>
                <a:ea typeface="Newton-Regular"/>
                <a:cs typeface="Times New Roman" panose="02020603050405020304" pitchFamily="18" charset="0"/>
              </a:rPr>
              <a:t>-тест).</a:t>
            </a:r>
          </a:p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Newton-Regular"/>
                <a:cs typeface="Times New Roman" panose="02020603050405020304" pitchFamily="18" charset="0"/>
              </a:rPr>
              <a:t> Пациент М., 71 год.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9C5A58-688F-DB21-3BD8-1EEAD2BE8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0" y="4589020"/>
            <a:ext cx="1603349" cy="13793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CC4A33-30AD-54CD-43FC-016B74519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94" y="4525809"/>
            <a:ext cx="1265331" cy="12404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0761DE-D59B-1896-094D-2F116719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34" y="4589020"/>
            <a:ext cx="1313233" cy="1295244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6040562-FC9B-3874-28D8-E071A1552099}"/>
              </a:ext>
            </a:extLst>
          </p:cNvPr>
          <p:cNvCxnSpPr>
            <a:cxnSpLocks/>
          </p:cNvCxnSpPr>
          <p:nvPr/>
        </p:nvCxnSpPr>
        <p:spPr>
          <a:xfrm>
            <a:off x="5488896" y="1086234"/>
            <a:ext cx="0" cy="556617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2962D1E-3C05-B228-DD03-30ED3E92F4D3}"/>
              </a:ext>
            </a:extLst>
          </p:cNvPr>
          <p:cNvSpPr txBox="1"/>
          <p:nvPr/>
        </p:nvSpPr>
        <p:spPr>
          <a:xfrm>
            <a:off x="633797" y="1383622"/>
            <a:ext cx="478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нарушений выполнения тестов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819694-7153-551A-0073-858D66FB2428}"/>
              </a:ext>
            </a:extLst>
          </p:cNvPr>
          <p:cNvSpPr txBox="1"/>
          <p:nvPr/>
        </p:nvSpPr>
        <p:spPr>
          <a:xfrm>
            <a:off x="6411030" y="1383622"/>
            <a:ext cx="478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выполнения заданий пациентами</a:t>
            </a:r>
          </a:p>
        </p:txBody>
      </p:sp>
    </p:spTree>
    <p:extLst>
      <p:ext uri="{BB962C8B-B14F-4D97-AF65-F5344CB8AC3E}">
        <p14:creationId xmlns:p14="http://schemas.microsoft.com/office/powerpoint/2010/main" val="2471665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084BFAA-013A-CED8-99AB-4558A99B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EF6CAE-AD02-6CFC-EF87-A810764F989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3" y="1691842"/>
            <a:ext cx="2094401" cy="157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C1B83E-9794-7853-B3DB-CF1765C0D9A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17"/>
          <a:stretch/>
        </p:blipFill>
        <p:spPr bwMode="auto">
          <a:xfrm>
            <a:off x="396392" y="3709193"/>
            <a:ext cx="2094401" cy="18501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C41FBC-856B-8B42-A3F4-D0E1A8212B32}"/>
              </a:ext>
            </a:extLst>
          </p:cNvPr>
          <p:cNvSpPr txBox="1"/>
          <p:nvPr/>
        </p:nvSpPr>
        <p:spPr>
          <a:xfrm>
            <a:off x="2611217" y="3970495"/>
            <a:ext cx="2283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Проба </a:t>
            </a:r>
            <a:r>
              <a:rPr lang="ru-RU" sz="1600" dirty="0" err="1">
                <a:latin typeface="+mj-lt"/>
              </a:rPr>
              <a:t>Руппа</a:t>
            </a:r>
            <a:r>
              <a:rPr lang="ru-RU" sz="1600" dirty="0">
                <a:latin typeface="+mj-lt"/>
              </a:rPr>
              <a:t> – проба на зрительное восприятие. Пациенту необходимо достроить рисунок по образцу.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DCE445-7E39-8423-3CFB-D5EA65C08326}"/>
              </a:ext>
            </a:extLst>
          </p:cNvPr>
          <p:cNvSpPr txBox="1"/>
          <p:nvPr/>
        </p:nvSpPr>
        <p:spPr>
          <a:xfrm>
            <a:off x="2825774" y="1691644"/>
            <a:ext cx="2449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Проба </a:t>
            </a:r>
            <a:r>
              <a:rPr lang="ru-RU" sz="1600" dirty="0" err="1">
                <a:latin typeface="+mj-lt"/>
              </a:rPr>
              <a:t>Равэна</a:t>
            </a:r>
            <a:r>
              <a:rPr lang="ru-RU" sz="1600" dirty="0">
                <a:latin typeface="+mj-lt"/>
              </a:rPr>
              <a:t> – проба на зрительное восприятие. Пациенту необходимо выбрать один фрагмент из 6-ти представленных для дополнения рисунка.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D2FE2-AF5A-788D-720B-95A4FC7B306B}"/>
              </a:ext>
            </a:extLst>
          </p:cNvPr>
          <p:cNvSpPr txBox="1"/>
          <p:nvPr/>
        </p:nvSpPr>
        <p:spPr>
          <a:xfrm>
            <a:off x="20459" y="888060"/>
            <a:ext cx="5785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Батарея графических тестов для оценки оптико-пространственного восприятия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9DED4E-7E30-D457-B481-F6AC6A174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39" y="3738097"/>
            <a:ext cx="3604584" cy="175236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id="{F53B6988-A87F-B183-49C6-14857773FB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62" y="1489395"/>
            <a:ext cx="2159273" cy="19758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3A39D1-9199-9E13-28CA-9B6DB843B121}"/>
              </a:ext>
            </a:extLst>
          </p:cNvPr>
          <p:cNvSpPr txBox="1"/>
          <p:nvPr/>
        </p:nvSpPr>
        <p:spPr>
          <a:xfrm>
            <a:off x="8863435" y="2316287"/>
            <a:ext cx="34582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Newton-Regular"/>
                <a:cs typeface="Times New Roman" panose="02020603050405020304" pitchFamily="18" charset="0"/>
              </a:rPr>
              <a:t>Пример выполнения пробы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Newton-Regular"/>
                <a:cs typeface="Times New Roman" panose="02020603050405020304" pitchFamily="18" charset="0"/>
              </a:rPr>
              <a:t>Равена</a:t>
            </a:r>
            <a:endParaRPr lang="ru-RU" sz="1600" dirty="0">
              <a:latin typeface="Times New Roman" panose="02020603050405020304" pitchFamily="18" charset="0"/>
              <a:ea typeface="Newton-Regular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Newton-Regular"/>
                <a:cs typeface="Times New Roman" panose="02020603050405020304" pitchFamily="18" charset="0"/>
              </a:rPr>
              <a:t>П</a:t>
            </a:r>
            <a:r>
              <a:rPr lang="ru-RU" sz="1600" dirty="0">
                <a:effectLst/>
                <a:latin typeface="Times New Roman" panose="02020603050405020304" pitchFamily="18" charset="0"/>
                <a:ea typeface="Newton-Regular"/>
                <a:cs typeface="Times New Roman" panose="02020603050405020304" pitchFamily="18" charset="0"/>
              </a:rPr>
              <a:t>ациент Д., 60 лет.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4648DE-0B6A-A319-B3DC-9455CF93146A}"/>
              </a:ext>
            </a:extLst>
          </p:cNvPr>
          <p:cNvSpPr txBox="1"/>
          <p:nvPr/>
        </p:nvSpPr>
        <p:spPr>
          <a:xfrm>
            <a:off x="8922683" y="4321893"/>
            <a:ext cx="31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Newton-Regular"/>
              </a:rPr>
              <a:t>Пример выполнение пробы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Newton-Regular"/>
              </a:rPr>
              <a:t>Руппа</a:t>
            </a:r>
            <a:endParaRPr lang="ru-RU" sz="1600" dirty="0">
              <a:latin typeface="Times New Roman" panose="02020603050405020304" pitchFamily="18" charset="0"/>
              <a:ea typeface="Newton-Regular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Newton-Regular"/>
              </a:rPr>
              <a:t>П</a:t>
            </a:r>
            <a:r>
              <a:rPr lang="ru-RU" sz="1600" dirty="0">
                <a:effectLst/>
                <a:latin typeface="Times New Roman" panose="02020603050405020304" pitchFamily="18" charset="0"/>
                <a:ea typeface="Newton-Regular"/>
              </a:rPr>
              <a:t>ациент А., 52 года.</a:t>
            </a:r>
            <a:endParaRPr lang="ru-RU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219093F8-3332-F6CE-1440-60D06CE5D5A8}"/>
                  </a:ext>
                </a:extLst>
              </p14:cNvPr>
              <p14:cNvContentPartPr/>
              <p14:nvPr/>
            </p14:nvContentPartPr>
            <p14:xfrm>
              <a:off x="7415491" y="2525594"/>
              <a:ext cx="640080" cy="44316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219093F8-3332-F6CE-1440-60D06CE5D5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06491" y="2516594"/>
                <a:ext cx="657720" cy="460800"/>
              </a:xfrm>
              <a:prstGeom prst="rect">
                <a:avLst/>
              </a:prstGeom>
            </p:spPr>
          </p:pic>
        </mc:Fallback>
      </mc:AlternateContent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1CF3B99-D961-B3F0-D2E3-EDD6E384EAD8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6027532" y="966235"/>
            <a:ext cx="962" cy="45507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1A0E886-17D2-6BA6-8CB9-30E882E4C7F1}"/>
              </a:ext>
            </a:extLst>
          </p:cNvPr>
          <p:cNvSpPr txBox="1"/>
          <p:nvPr/>
        </p:nvSpPr>
        <p:spPr>
          <a:xfrm>
            <a:off x="6762220" y="914313"/>
            <a:ext cx="4784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выполнения заданий пациентами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5E97C6-D306-153E-4FCF-B6E6FC7E61EE}"/>
              </a:ext>
            </a:extLst>
          </p:cNvPr>
          <p:cNvSpPr txBox="1"/>
          <p:nvPr/>
        </p:nvSpPr>
        <p:spPr>
          <a:xfrm>
            <a:off x="302877" y="117459"/>
            <a:ext cx="1219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 оптико-пространственной деятельности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4709BFAC-655B-7F08-4C4F-DF3958601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016299"/>
              </p:ext>
            </p:extLst>
          </p:nvPr>
        </p:nvGraphicFramePr>
        <p:xfrm>
          <a:off x="302877" y="5517023"/>
          <a:ext cx="11449311" cy="1204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4599">
                  <a:extLst>
                    <a:ext uri="{9D8B030D-6E8A-4147-A177-3AD203B41FA5}">
                      <a16:colId xmlns:a16="http://schemas.microsoft.com/office/drawing/2014/main" val="2699464050"/>
                    </a:ext>
                  </a:extLst>
                </a:gridCol>
                <a:gridCol w="3289610">
                  <a:extLst>
                    <a:ext uri="{9D8B030D-6E8A-4147-A177-3AD203B41FA5}">
                      <a16:colId xmlns:a16="http://schemas.microsoft.com/office/drawing/2014/main" val="2289739157"/>
                    </a:ext>
                  </a:extLst>
                </a:gridCol>
                <a:gridCol w="2898776">
                  <a:extLst>
                    <a:ext uri="{9D8B030D-6E8A-4147-A177-3AD203B41FA5}">
                      <a16:colId xmlns:a16="http://schemas.microsoft.com/office/drawing/2014/main" val="3048559206"/>
                    </a:ext>
                  </a:extLst>
                </a:gridCol>
                <a:gridCol w="2896326">
                  <a:extLst>
                    <a:ext uri="{9D8B030D-6E8A-4147-A177-3AD203B41FA5}">
                      <a16:colId xmlns:a16="http://schemas.microsoft.com/office/drawing/2014/main" val="1048241578"/>
                    </a:ext>
                  </a:extLst>
                </a:gridCol>
              </a:tblGrid>
              <a:tr h="4014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пробы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Выявлено нарушений всего </a:t>
                      </a:r>
                      <a:r>
                        <a:rPr lang="en-US" sz="1600">
                          <a:effectLst/>
                        </a:rPr>
                        <a:t>n</a:t>
                      </a:r>
                      <a:r>
                        <a:rPr lang="ru-RU" sz="1600">
                          <a:effectLst/>
                        </a:rPr>
                        <a:t>(%)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Нарушений у женщин </a:t>
                      </a:r>
                      <a:r>
                        <a:rPr lang="en-US" sz="1600">
                          <a:effectLst/>
                        </a:rPr>
                        <a:t>n</a:t>
                      </a:r>
                      <a:r>
                        <a:rPr lang="ru-RU" sz="1600">
                          <a:effectLst/>
                        </a:rPr>
                        <a:t>(%)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Нарушений у мужчин </a:t>
                      </a:r>
                      <a:r>
                        <a:rPr lang="en-US" sz="1600">
                          <a:effectLst/>
                        </a:rPr>
                        <a:t>n</a:t>
                      </a:r>
                      <a:r>
                        <a:rPr lang="ru-RU" sz="1600">
                          <a:effectLst/>
                        </a:rPr>
                        <a:t>(%)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521629"/>
                  </a:ext>
                </a:extLst>
              </a:tr>
              <a:tr h="4014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Проба </a:t>
                      </a:r>
                      <a:r>
                        <a:rPr lang="ru-RU" sz="1600" dirty="0" err="1">
                          <a:effectLst/>
                        </a:rPr>
                        <a:t>Руппа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77 (69,8)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42 (66,7)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35 (71,4)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3140877"/>
                  </a:ext>
                </a:extLst>
              </a:tr>
              <a:tr h="4014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Проба Равена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88 (78,6)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46 (73,0)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42 (85,7)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2545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25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084BFAA-013A-CED8-99AB-4558A99B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EFECB81-762B-92B7-9A14-D6ACA1C96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t="11951" r="12200" b="17248"/>
          <a:stretch/>
        </p:blipFill>
        <p:spPr bwMode="auto">
          <a:xfrm>
            <a:off x="7809086" y="1652654"/>
            <a:ext cx="2549376" cy="18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207F19-6509-172E-92AF-3F1882037BE0}"/>
              </a:ext>
            </a:extLst>
          </p:cNvPr>
          <p:cNvSpPr txBox="1"/>
          <p:nvPr/>
        </p:nvSpPr>
        <p:spPr>
          <a:xfrm>
            <a:off x="6652763" y="3645812"/>
            <a:ext cx="53427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cs typeface="Times New Roman" panose="02020603050405020304" pitchFamily="18" charset="0"/>
              </a:rPr>
              <a:t>Проба Н.И. </a:t>
            </a:r>
            <a:r>
              <a:rPr lang="ru-RU" sz="1300" dirty="0" err="1">
                <a:cs typeface="Times New Roman" panose="02020603050405020304" pitchFamily="18" charset="0"/>
              </a:rPr>
              <a:t>Озерецкого</a:t>
            </a:r>
            <a:r>
              <a:rPr lang="ru-RU" sz="1300" dirty="0">
                <a:cs typeface="Times New Roman" panose="02020603050405020304" pitchFamily="18" charset="0"/>
              </a:rPr>
              <a:t> на динамический праксис «кулак-ребро-ладонь»– пациенту </a:t>
            </a:r>
            <a:r>
              <a:rPr lang="ru-RU" sz="1300" dirty="0">
                <a:solidFill>
                  <a:srgbClr val="212529"/>
                </a:solidFill>
                <a:cs typeface="Times New Roman" panose="02020603050405020304" pitchFamily="18" charset="0"/>
              </a:rPr>
              <a:t>показывают три положения руки на плоскости стола, последовательно сменяющих друг друга. Ладонь на плоскости, ладонь, сжатая в кулак, ладонь ребром на плос­кости стола, распрямленная ладонь на плоскости стола. Пациент выполняет пробу вместе с педагогом, затем по па­мяти в течение 8—10 повторений моторной программы. Проба выполняется сначала правой рукой, затем — левой, затем — двумя руками вместе.</a:t>
            </a:r>
            <a:r>
              <a:rPr lang="ru-RU" sz="1300" dirty="0">
                <a:effectLst/>
                <a:ea typeface="Newton-Regular"/>
                <a:cs typeface="Times New Roman" panose="02020603050405020304" pitchFamily="18" charset="0"/>
              </a:rPr>
              <a:t> ». </a:t>
            </a:r>
          </a:p>
          <a:p>
            <a:endParaRPr lang="ru-RU" sz="1300" dirty="0">
              <a:effectLst/>
              <a:ea typeface="Newton-Regular"/>
              <a:cs typeface="Times New Roman" panose="02020603050405020304" pitchFamily="18" charset="0"/>
            </a:endParaRPr>
          </a:p>
          <a:p>
            <a:r>
              <a:rPr lang="ru-RU" sz="1300" dirty="0">
                <a:effectLst/>
                <a:ea typeface="Newton-Regular"/>
                <a:cs typeface="Times New Roman" panose="02020603050405020304" pitchFamily="18" charset="0"/>
              </a:rPr>
              <a:t>При выполнении данной пробы нарушения наблюдались всего у </a:t>
            </a:r>
            <a:r>
              <a:rPr lang="ru-RU" sz="1300" dirty="0">
                <a:solidFill>
                  <a:srgbClr val="FF0000"/>
                </a:solidFill>
                <a:effectLst/>
                <a:ea typeface="Newton-Regular"/>
                <a:cs typeface="Times New Roman" panose="02020603050405020304" pitchFamily="18" charset="0"/>
              </a:rPr>
              <a:t>4-х пациентов (3,6%)</a:t>
            </a:r>
            <a:r>
              <a:rPr lang="ru-RU" sz="1300" dirty="0">
                <a:effectLst/>
                <a:ea typeface="Newton-Regular"/>
                <a:cs typeface="Times New Roman" panose="02020603050405020304" pitchFamily="18" charset="0"/>
              </a:rPr>
              <a:t>. Таким образом мы предполагаем, что лобные корковые поля головного мозга не являются причиной  оптико-пространственных нарушений, диагностируемых у пациентов в периоде клинических проявлений новой коронавирусной инфекции </a:t>
            </a:r>
            <a:r>
              <a:rPr lang="en-US" sz="1300" dirty="0">
                <a:effectLst/>
                <a:ea typeface="Newton-Regular"/>
                <a:cs typeface="Times New Roman" panose="02020603050405020304" pitchFamily="18" charset="0"/>
              </a:rPr>
              <a:t>COVID</a:t>
            </a:r>
            <a:r>
              <a:rPr lang="ru-RU" sz="1300" dirty="0">
                <a:effectLst/>
                <a:ea typeface="Newton-Regular"/>
                <a:cs typeface="Times New Roman" panose="02020603050405020304" pitchFamily="18" charset="0"/>
              </a:rPr>
              <a:t>-19.</a:t>
            </a:r>
            <a:endParaRPr lang="ru-RU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2AEB4-8BED-AAFC-75B9-CF5697DFDBE2}"/>
              </a:ext>
            </a:extLst>
          </p:cNvPr>
          <p:cNvSpPr txBox="1"/>
          <p:nvPr/>
        </p:nvSpPr>
        <p:spPr>
          <a:xfrm>
            <a:off x="75811" y="141236"/>
            <a:ext cx="121920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 лобного и теменно-затылочного генеза оптико-пространственных нарушений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A883E8-E540-1B02-6C6E-96D1E1FE95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9"/>
          <a:stretch/>
        </p:blipFill>
        <p:spPr>
          <a:xfrm>
            <a:off x="75811" y="1812836"/>
            <a:ext cx="6290336" cy="4302511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DDD5FF3-23CE-2BA0-6231-BF1C25922947}"/>
              </a:ext>
            </a:extLst>
          </p:cNvPr>
          <p:cNvCxnSpPr>
            <a:cxnSpLocks/>
          </p:cNvCxnSpPr>
          <p:nvPr/>
        </p:nvCxnSpPr>
        <p:spPr>
          <a:xfrm>
            <a:off x="6509936" y="1261292"/>
            <a:ext cx="0" cy="53665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10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0F7820-EB16-F3EC-446C-89F94493005F}"/>
              </a:ext>
            </a:extLst>
          </p:cNvPr>
          <p:cNvSpPr txBox="1"/>
          <p:nvPr/>
        </p:nvSpPr>
        <p:spPr>
          <a:xfrm>
            <a:off x="1232" y="1132548"/>
            <a:ext cx="5824113" cy="2605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микропрепарата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Во всех полученных образцах наблюдается выраженный </a:t>
            </a:r>
            <a:r>
              <a:rPr lang="ru-RU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периваскулярный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 отек вещества мозга с сетчатым разряжением мозговой ткани, с набуханием, появлением крупных базофильных клеток (дистрофических клеток мозга). В полнокровных сосудах наблюдается стаз крови, в отдельных полях зрения отмечается диффузная лимфогистиоцитарная инфильтрация. Мозговые оболочки с полнокровными паретически расширенными сосудами.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ru-RU" sz="1200" dirty="0"/>
              <a:t>Таким образом, патогистологическая картина соответствует острому вирусному поражению вещества головного мозга с активной реакцией глии, микрососудов и выраженными дистрофическими процессами как в нейронах, так и в нервных волокнах.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2F27CA-9D23-BF75-0DFD-E055AFA34FB2}"/>
              </a:ext>
            </a:extLst>
          </p:cNvPr>
          <p:cNvSpPr txBox="1"/>
          <p:nvPr/>
        </p:nvSpPr>
        <p:spPr>
          <a:xfrm>
            <a:off x="6719919" y="1204580"/>
            <a:ext cx="5472081" cy="2061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Описание макропрепарата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Полнокровие и тромбоз сосудов преимущественно в теменно-затылочных областях головного мозга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Отмечаются тромбозы и атеросклероз сосудов основания мозга.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Несмотря на равномерную сохранность мягкой и паутинной оболочек мозга имеется четкая граница между теменной долей и затылочной долей мозга, характерная в резком полнокровии сосудов затылочной доли.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E00BD3-06CC-B88B-BF32-7133D9D8C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" y="3737941"/>
            <a:ext cx="2932694" cy="21995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77F99D-393B-5648-3559-0A8C32224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08" y="3737941"/>
            <a:ext cx="2932692" cy="21995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FBAEA9-AB6D-A4A2-BEA3-275CC0AF0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90" y="3630253"/>
            <a:ext cx="2087494" cy="25500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693B37-0FD4-0E27-53F9-BDB276319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198" y="3591637"/>
            <a:ext cx="2137196" cy="2588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55087C-8FAC-1C28-7231-D1E9283F4A06}"/>
              </a:ext>
            </a:extLst>
          </p:cNvPr>
          <p:cNvSpPr txBox="1"/>
          <p:nvPr/>
        </p:nvSpPr>
        <p:spPr>
          <a:xfrm>
            <a:off x="302877" y="117459"/>
            <a:ext cx="11817526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Морфологическая оценка макро- и микропрепаратов головного мозга у пациентов, погибших от 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DE72E8-F429-B2AD-8548-0707E258895D}"/>
              </a:ext>
            </a:extLst>
          </p:cNvPr>
          <p:cNvSpPr txBox="1"/>
          <p:nvPr/>
        </p:nvSpPr>
        <p:spPr>
          <a:xfrm>
            <a:off x="116601" y="6075544"/>
            <a:ext cx="5302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</a:rPr>
              <a:t>Гистологические препараты подготовлены и описаны:</a:t>
            </a:r>
          </a:p>
          <a:p>
            <a:r>
              <a:rPr lang="ru-RU" sz="1400" dirty="0">
                <a:solidFill>
                  <a:schemeClr val="tx1"/>
                </a:solidFill>
              </a:rPr>
              <a:t>д.м.н., проф. Слесаревой Еленой Васильевной</a:t>
            </a:r>
          </a:p>
          <a:p>
            <a:r>
              <a:rPr lang="ru-RU" sz="1400" dirty="0">
                <a:solidFill>
                  <a:schemeClr val="tx1"/>
                </a:solidFill>
              </a:rPr>
              <a:t>к.б.н., доцентом Долговой Динарой </a:t>
            </a:r>
            <a:r>
              <a:rPr lang="ru-RU" sz="1400" dirty="0" err="1">
                <a:solidFill>
                  <a:schemeClr val="tx1"/>
                </a:solidFill>
              </a:rPr>
              <a:t>Ришатовной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27DE495-7AFB-7C69-0FAC-45C6283DCC7B}"/>
              </a:ext>
            </a:extLst>
          </p:cNvPr>
          <p:cNvCxnSpPr>
            <a:cxnSpLocks/>
          </p:cNvCxnSpPr>
          <p:nvPr/>
        </p:nvCxnSpPr>
        <p:spPr>
          <a:xfrm flipH="1">
            <a:off x="6495436" y="1204580"/>
            <a:ext cx="31740" cy="553596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11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637FE4-1511-B0A7-4CCE-63734F4B98D8}"/>
              </a:ext>
            </a:extLst>
          </p:cNvPr>
          <p:cNvSpPr txBox="1"/>
          <p:nvPr/>
        </p:nvSpPr>
        <p:spPr>
          <a:xfrm>
            <a:off x="237294" y="1163974"/>
            <a:ext cx="11954706" cy="4486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600" dirty="0">
                <a:ea typeface="Newton-Regular"/>
                <a:cs typeface="Times New Roman" panose="02020603050405020304" pitchFamily="18" charset="0"/>
              </a:rPr>
              <a:t>1. </a:t>
            </a:r>
            <a:r>
              <a:rPr lang="ru-RU" sz="1600" dirty="0">
                <a:effectLst/>
                <a:ea typeface="Newton-Regular"/>
                <a:cs typeface="Times New Roman" panose="02020603050405020304" pitchFamily="18" charset="0"/>
              </a:rPr>
              <a:t>Пациенты молодого возраста в периоде клинических проявлений </a:t>
            </a:r>
            <a:r>
              <a:rPr lang="en-US" sz="1600" dirty="0">
                <a:effectLst/>
                <a:ea typeface="Newton-Regular"/>
                <a:cs typeface="Times New Roman" panose="02020603050405020304" pitchFamily="18" charset="0"/>
              </a:rPr>
              <a:t>COVID-19 </a:t>
            </a:r>
            <a:r>
              <a:rPr lang="ru-RU" sz="1600" dirty="0">
                <a:effectLst/>
                <a:ea typeface="Newton-Regular"/>
                <a:cs typeface="Times New Roman" panose="02020603050405020304" pitchFamily="18" charset="0"/>
              </a:rPr>
              <a:t>не имеют когнитивных нарушений. Пациенты среднего, пожилого и старческого возрастов в периоде клинических проявлений </a:t>
            </a:r>
            <a:r>
              <a:rPr lang="en-US" sz="1600" dirty="0">
                <a:effectLst/>
                <a:ea typeface="Newton-Regular"/>
                <a:cs typeface="Times New Roman" panose="02020603050405020304" pitchFamily="18" charset="0"/>
              </a:rPr>
              <a:t>COVID-19</a:t>
            </a:r>
            <a:r>
              <a:rPr lang="ru-RU" sz="1600" dirty="0">
                <a:effectLst/>
                <a:ea typeface="Newton-Regular"/>
                <a:cs typeface="Times New Roman" panose="02020603050405020304" pitchFamily="18" charset="0"/>
              </a:rPr>
              <a:t> имеют когнитивные нарушения легкой степени.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600" dirty="0">
                <a:effectLst/>
                <a:ea typeface="Newton-Regular"/>
                <a:cs typeface="Times New Roman" panose="02020603050405020304" pitchFamily="18" charset="0"/>
              </a:rPr>
              <a:t>2. В структуре когнитивных нарушений у пациентов с </a:t>
            </a:r>
            <a:r>
              <a:rPr lang="en-US" sz="1600" dirty="0">
                <a:effectLst/>
                <a:ea typeface="Newton-Regular"/>
                <a:cs typeface="Times New Roman" panose="02020603050405020304" pitchFamily="18" charset="0"/>
              </a:rPr>
              <a:t>COVID</a:t>
            </a:r>
            <a:r>
              <a:rPr lang="ru-RU" sz="1600" dirty="0">
                <a:effectLst/>
                <a:ea typeface="Newton-Regular"/>
                <a:cs typeface="Times New Roman" panose="02020603050405020304" pitchFamily="18" charset="0"/>
              </a:rPr>
              <a:t>-19 наиболее часто встречаются: оптико-пространственные нарушения, нарушение операций счета, нарушения повторения фразовых выражений и скорости повторения слов, нарушения абстрактного мышления и долговременной памяти.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ea typeface="Newton-Regular"/>
                <a:cs typeface="Times New Roman" panose="02020603050405020304" pitchFamily="18" charset="0"/>
              </a:rPr>
              <a:t>3</a:t>
            </a:r>
            <a:r>
              <a:rPr lang="ru-RU" sz="1600" dirty="0">
                <a:effectLst/>
                <a:ea typeface="Newton-Regular"/>
                <a:cs typeface="Times New Roman" panose="02020603050405020304" pitchFamily="18" charset="0"/>
              </a:rPr>
              <a:t>. При выполнении пробы на динамический праксис, пациенты совершали ошибки в единичных случаях, что свидетельствует </a:t>
            </a:r>
            <a:r>
              <a:rPr lang="ru-RU" sz="1600" dirty="0">
                <a:ea typeface="Newton-Regular"/>
                <a:cs typeface="Times New Roman" panose="02020603050405020304" pitchFamily="18" charset="0"/>
              </a:rPr>
              <a:t>об отсутствии вовлечения</a:t>
            </a:r>
            <a:r>
              <a:rPr lang="ru-RU" sz="1600" dirty="0">
                <a:effectLst/>
                <a:ea typeface="Newton-Regular"/>
                <a:cs typeface="Times New Roman" panose="02020603050405020304" pitchFamily="18" charset="0"/>
              </a:rPr>
              <a:t> лобных отделов головного мозга в генез оптико-пространственных нарушений, диагностируемых у пациентов в периоде клинических проявлений новой коронавирусной инфекции </a:t>
            </a:r>
            <a:r>
              <a:rPr lang="en-US" sz="1600" dirty="0">
                <a:effectLst/>
                <a:ea typeface="Newton-Regular"/>
                <a:cs typeface="Times New Roman" panose="02020603050405020304" pitchFamily="18" charset="0"/>
              </a:rPr>
              <a:t>COVID</a:t>
            </a:r>
            <a:r>
              <a:rPr lang="ru-RU" sz="1600" dirty="0">
                <a:effectLst/>
                <a:ea typeface="Newton-Regular"/>
                <a:cs typeface="Times New Roman" panose="02020603050405020304" pitchFamily="18" charset="0"/>
              </a:rPr>
              <a:t>-19.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effectLst/>
                <a:ea typeface="Newton-Regular"/>
                <a:cs typeface="Times New Roman" panose="02020603050405020304" pitchFamily="18" charset="0"/>
              </a:rPr>
              <a:t>4. Морфологические исследования подтвердили наличие резкого полнокровия и тромбозов мелких сосудов преимущественно теменно-затылочных областей мозга.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sz="1600" dirty="0">
                <a:ea typeface="Newton-Regular"/>
                <a:cs typeface="Times New Roman" panose="02020603050405020304" pitchFamily="18" charset="0"/>
              </a:rPr>
              <a:t>5.</a:t>
            </a:r>
            <a:r>
              <a:rPr lang="ru-RU" sz="1600" dirty="0">
                <a:effectLst/>
                <a:ea typeface="Newton-Regular"/>
                <a:cs typeface="Times New Roman" panose="02020603050405020304" pitchFamily="18" charset="0"/>
              </a:rPr>
              <a:t>. Гистологическая картина соответствует острому вирусному поражению вещества головного мозга с активной реакцией глии, микрососудов и выраженными дистрофическими процессами как в нейронах, так и в нервных волокнах.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394D1-E3B3-178D-029A-4465D3EDA49E}"/>
              </a:ext>
            </a:extLst>
          </p:cNvPr>
          <p:cNvSpPr txBox="1"/>
          <p:nvPr/>
        </p:nvSpPr>
        <p:spPr>
          <a:xfrm>
            <a:off x="302877" y="117459"/>
            <a:ext cx="1219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1712839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4131</TotalTime>
  <Words>1193</Words>
  <Application>Microsoft Office PowerPoint</Application>
  <PresentationFormat>Широкоэкранный</PresentationFormat>
  <Paragraphs>151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Nova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Дудиков</dc:creator>
  <cp:lastModifiedBy>Евгений Дудиков</cp:lastModifiedBy>
  <cp:revision>6</cp:revision>
  <dcterms:created xsi:type="dcterms:W3CDTF">2023-02-13T19:16:26Z</dcterms:created>
  <dcterms:modified xsi:type="dcterms:W3CDTF">2023-02-16T23:33:42Z</dcterms:modified>
</cp:coreProperties>
</file>