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65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0823" y="1769540"/>
            <a:ext cx="9669904" cy="1828801"/>
          </a:xfrm>
        </p:spPr>
        <p:txBody>
          <a:bodyPr>
            <a:normAutofit fontScale="90000"/>
          </a:bodyPr>
          <a:lstStyle/>
          <a:p>
            <a:r>
              <a:rPr lang="ru-RU" dirty="0"/>
              <a:t>Управление качеством таможенных услуг: содержание и динамика основных показателей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1745" y="5218133"/>
            <a:ext cx="9440034" cy="1049867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/>
              <a:t>Студент: группы ТД – О – </a:t>
            </a:r>
            <a:r>
              <a:rPr lang="ru-RU" sz="3000" dirty="0" smtClean="0"/>
              <a:t>21/</a:t>
            </a:r>
            <a:r>
              <a:rPr lang="en-US" sz="3000" dirty="0" smtClean="0"/>
              <a:t>2</a:t>
            </a:r>
            <a:r>
              <a:rPr lang="ru-RU" sz="3000" dirty="0" smtClean="0"/>
              <a:t> </a:t>
            </a:r>
            <a:r>
              <a:rPr lang="ru-RU" sz="3000" dirty="0"/>
              <a:t>Алмазов Алексей</a:t>
            </a:r>
          </a:p>
          <a:p>
            <a:r>
              <a:rPr lang="ru-RU" sz="3000" dirty="0"/>
              <a:t>Руководитель: к.э.н., доцент </a:t>
            </a:r>
            <a:r>
              <a:rPr lang="ru-RU" sz="3000" dirty="0" smtClean="0"/>
              <a:t>Моисеева Ю.О.</a:t>
            </a:r>
            <a:endParaRPr lang="ru-RU" sz="3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14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07" y="1680753"/>
            <a:ext cx="7118266" cy="40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6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4789" y="1036320"/>
            <a:ext cx="10353762" cy="970450"/>
          </a:xfrm>
        </p:spPr>
        <p:txBody>
          <a:bodyPr>
            <a:noAutofit/>
          </a:bodyPr>
          <a:lstStyle/>
          <a:p>
            <a:r>
              <a:rPr lang="ru-RU" sz="2000" dirty="0"/>
              <a:t>Таможенная услуга- это нормативно закрепленная (государственным регламентом, стандартом или иным документом) деятельность таможенных органов, равно как и полезный результат такой деятельности, имеющий целью реализацию государственных функций и удовлетворение за определенную плату или безвозмездно не нарушающих установленные запреты и ограничения потребностей различных субъектов таможенных правоотношений.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21" y="2652091"/>
            <a:ext cx="6905897" cy="37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3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218" y="766354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ru-RU" dirty="0"/>
              <a:t>Качество таможенной услуги – степень, с которой совокупность присущих ей характеристик соответствует установленным требованиям.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6" y="2546372"/>
            <a:ext cx="6135104" cy="409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9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721" y="1619794"/>
            <a:ext cx="10353762" cy="380564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effectLst/>
              </a:rPr>
              <a:t>Основными критериями оценки качества работы таможенных органов и предоставления таможенных услуг являются:</a:t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1) скорость совершения таможенных операций при ввозе товаров в Российскую Федерацию и вывозе товаров из Российской Федерации, а также сокращение издержек заинтересованных лиц при совершении таможенных операций</a:t>
            </a:r>
            <a:r>
              <a:rPr lang="ru-RU" sz="2800" dirty="0" smtClean="0">
                <a:effectLst/>
              </a:rPr>
              <a:t>;</a:t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2) своевременность и полнота поступления таможенных платежей</a:t>
            </a:r>
            <a:r>
              <a:rPr lang="ru-RU" sz="2800" dirty="0" smtClean="0">
                <a:effectLst/>
              </a:rPr>
              <a:t>;</a:t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3) эффективность противодействия преступлениям и административным правонарушениям.</a:t>
            </a:r>
            <a:br>
              <a:rPr lang="ru-RU" sz="2800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699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54" y="252153"/>
            <a:ext cx="12020202" cy="97045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Отчет об исполнении основных показателей работы таможенных органов </a:t>
            </a:r>
            <a:r>
              <a:rPr lang="ru-RU" dirty="0" smtClean="0">
                <a:effectLst/>
              </a:rPr>
              <a:t>РФ за </a:t>
            </a:r>
            <a:r>
              <a:rPr lang="ru-RU" dirty="0">
                <a:effectLst/>
              </a:rPr>
              <a:t>2015-2021 гг.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123306"/>
              </p:ext>
            </p:extLst>
          </p:nvPr>
        </p:nvGraphicFramePr>
        <p:xfrm>
          <a:off x="232756" y="1515832"/>
          <a:ext cx="11754198" cy="525689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606830">
                  <a:extLst>
                    <a:ext uri="{9D8B030D-6E8A-4147-A177-3AD203B41FA5}">
                      <a16:colId xmlns:a16="http://schemas.microsoft.com/office/drawing/2014/main" val="1753530416"/>
                    </a:ext>
                  </a:extLst>
                </a:gridCol>
                <a:gridCol w="8643472">
                  <a:extLst>
                    <a:ext uri="{9D8B030D-6E8A-4147-A177-3AD203B41FA5}">
                      <a16:colId xmlns:a16="http://schemas.microsoft.com/office/drawing/2014/main" val="2776209414"/>
                    </a:ext>
                  </a:extLst>
                </a:gridCol>
                <a:gridCol w="833038">
                  <a:extLst>
                    <a:ext uri="{9D8B030D-6E8A-4147-A177-3AD203B41FA5}">
                      <a16:colId xmlns:a16="http://schemas.microsoft.com/office/drawing/2014/main" val="1367894597"/>
                    </a:ext>
                  </a:extLst>
                </a:gridCol>
                <a:gridCol w="835429">
                  <a:extLst>
                    <a:ext uri="{9D8B030D-6E8A-4147-A177-3AD203B41FA5}">
                      <a16:colId xmlns:a16="http://schemas.microsoft.com/office/drawing/2014/main" val="1330228847"/>
                    </a:ext>
                  </a:extLst>
                </a:gridCol>
                <a:gridCol w="835429">
                  <a:extLst>
                    <a:ext uri="{9D8B030D-6E8A-4147-A177-3AD203B41FA5}">
                      <a16:colId xmlns:a16="http://schemas.microsoft.com/office/drawing/2014/main" val="659583277"/>
                    </a:ext>
                  </a:extLst>
                </a:gridCol>
              </a:tblGrid>
              <a:tr h="1720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Номер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п/п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показателя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Значение показателя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282709"/>
                  </a:ext>
                </a:extLst>
              </a:tr>
              <a:tr h="252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 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 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 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extLst>
                  <a:ext uri="{0D108BD9-81ED-4DB2-BD59-A6C34878D82A}">
                    <a16:rowId xmlns:a16="http://schemas.microsoft.com/office/drawing/2014/main" val="2143647189"/>
                  </a:ext>
                </a:extLst>
              </a:tr>
              <a:tr h="258138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Критерий 1. Скорость совершения таможенных операций при ввозе товаров в Российскую Федерацию и вывозе товаров из Российской Федерации, а также сокращение издержек заинтересованных лиц при совершении таможенных операций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918174"/>
                  </a:ext>
                </a:extLst>
              </a:tr>
              <a:tr h="589320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Время совершения таможенными органами Российской Федерации операций, связанных с осуществлением государственного контроля в автомобильных пунктах пропуска (минут):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extLst>
                  <a:ext uri="{0D108BD9-81ED-4DB2-BD59-A6C34878D82A}">
                    <a16:rowId xmlns:a16="http://schemas.microsoft.com/office/drawing/2014/main" val="2596734013"/>
                  </a:ext>
                </a:extLst>
              </a:tr>
              <a:tr h="336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для товаров, подлежащих ветеринарному, фитосанитарному и санитарно-карантинному контролю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28,52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26,92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extLst>
                  <a:ext uri="{0D108BD9-81ED-4DB2-BD59-A6C34878D82A}">
                    <a16:rowId xmlns:a16="http://schemas.microsoft.com/office/drawing/2014/main" val="2956753215"/>
                  </a:ext>
                </a:extLst>
              </a:tr>
              <a:tr h="168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для иных товаров, по которым не выявлены риски нарушений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21,4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17,72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17,86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extLst>
                  <a:ext uri="{0D108BD9-81ED-4DB2-BD59-A6C34878D82A}">
                    <a16:rowId xmlns:a16="http://schemas.microsoft.com/office/drawing/2014/main" val="404643322"/>
                  </a:ext>
                </a:extLst>
              </a:tr>
              <a:tr h="10944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Время, прошедшее с момента завершения таможенной процедуры таможенного транзита товаров, перевозка которых под таможенным контролем осуществляется автомобильным транспортом, от таможенного органа в месте прибытия до внутреннего таможенного органа до момента выпуска товаров в соответствии с таможенной процедурой выпуска для внутреннего потребления (минут),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354,8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309,56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217,03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extLst>
                  <a:ext uri="{0D108BD9-81ED-4DB2-BD59-A6C34878D82A}">
                    <a16:rowId xmlns:a16="http://schemas.microsoft.com/office/drawing/2014/main" val="1597595415"/>
                  </a:ext>
                </a:extLst>
              </a:tr>
              <a:tr h="10944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Доля деклараций на товары, оформленных в электронном виде без представления документов на бумажном носителе, в общем количестве оформленных деклараций на товары, при условии, что товары (транспортные средства) не идентифицированы как рисковые поставки, требующие дополнительной проверки документов на бумажных носителях (процентов)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99,72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99,93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99,98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extLst>
                  <a:ext uri="{0D108BD9-81ED-4DB2-BD59-A6C34878D82A}">
                    <a16:rowId xmlns:a16="http://schemas.microsoft.com/office/drawing/2014/main" val="2500437468"/>
                  </a:ext>
                </a:extLst>
              </a:tr>
              <a:tr h="10102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Доля стоимости товаров, оформленных в электронном виде без представления документов на бумажном носителе, в общей стоимости оформленных товаров, при условии, что товары (транспортные средства) не идентифицированы как рисковые поставки, требующие дополнительной проверки документов на бумажных носителях (процентов)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99,4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99,81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99,81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extLst>
                  <a:ext uri="{0D108BD9-81ED-4DB2-BD59-A6C34878D82A}">
                    <a16:rowId xmlns:a16="http://schemas.microsoft.com/office/drawing/2014/main" val="3387381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30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54" y="252153"/>
            <a:ext cx="12020202" cy="97045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Отчет об исполнении основных показателей работы таможенных органов </a:t>
            </a:r>
            <a:r>
              <a:rPr lang="ru-RU" dirty="0" smtClean="0">
                <a:effectLst/>
              </a:rPr>
              <a:t>РФ за </a:t>
            </a:r>
            <a:r>
              <a:rPr lang="ru-RU" dirty="0">
                <a:effectLst/>
              </a:rPr>
              <a:t>2015-2021 гг.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545241"/>
              </p:ext>
            </p:extLst>
          </p:nvPr>
        </p:nvGraphicFramePr>
        <p:xfrm>
          <a:off x="374071" y="1798034"/>
          <a:ext cx="11521441" cy="4685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2105">
                  <a:extLst>
                    <a:ext uri="{9D8B030D-6E8A-4147-A177-3AD203B41FA5}">
                      <a16:colId xmlns:a16="http://schemas.microsoft.com/office/drawing/2014/main" val="2465347758"/>
                    </a:ext>
                  </a:extLst>
                </a:gridCol>
                <a:gridCol w="6772786">
                  <a:extLst>
                    <a:ext uri="{9D8B030D-6E8A-4147-A177-3AD203B41FA5}">
                      <a16:colId xmlns:a16="http://schemas.microsoft.com/office/drawing/2014/main" val="767723567"/>
                    </a:ext>
                  </a:extLst>
                </a:gridCol>
                <a:gridCol w="1219848">
                  <a:extLst>
                    <a:ext uri="{9D8B030D-6E8A-4147-A177-3AD203B41FA5}">
                      <a16:colId xmlns:a16="http://schemas.microsoft.com/office/drawing/2014/main" val="146196497"/>
                    </a:ext>
                  </a:extLst>
                </a:gridCol>
                <a:gridCol w="1223351">
                  <a:extLst>
                    <a:ext uri="{9D8B030D-6E8A-4147-A177-3AD203B41FA5}">
                      <a16:colId xmlns:a16="http://schemas.microsoft.com/office/drawing/2014/main" val="3770774802"/>
                    </a:ext>
                  </a:extLst>
                </a:gridCol>
                <a:gridCol w="1223351">
                  <a:extLst>
                    <a:ext uri="{9D8B030D-6E8A-4147-A177-3AD203B41FA5}">
                      <a16:colId xmlns:a16="http://schemas.microsoft.com/office/drawing/2014/main" val="3744325525"/>
                    </a:ext>
                  </a:extLst>
                </a:gridCol>
              </a:tblGrid>
              <a:tr h="63279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Номер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Значение показателя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201269"/>
                  </a:ext>
                </a:extLst>
              </a:tr>
              <a:tr h="331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 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2018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 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0026061"/>
                  </a:ext>
                </a:extLst>
              </a:tr>
              <a:tr h="316397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Критерий 2. Своевременность и полнота поступления таможенных платежей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031138"/>
                  </a:ext>
                </a:extLst>
              </a:tr>
              <a:tr h="619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 выполнения прогнозируемого задания по администрируемым таможенными органами доходам в федеральный бюджет (процентов)</a:t>
                      </a:r>
                      <a:r>
                        <a:rPr lang="ru-RU" sz="1400" baseline="30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101,1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102,1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143,49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2462328"/>
                  </a:ext>
                </a:extLst>
              </a:tr>
              <a:tr h="154783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таможенных платежей, возвращенных плательщикам в связи с удовлетворением жалоб участников внешнеэкономической деятельности на решение, действие (бездействие) таможенного органа или его должностного лица, в общем объеме уплаченных таможенных платежей (процентов)</a:t>
                      </a:r>
                      <a:r>
                        <a:rPr lang="ru-RU" sz="1400" baseline="300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0,003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5544805"/>
                  </a:ext>
                </a:extLst>
              </a:tr>
              <a:tr h="123826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Доля таможенных платежей, возвращенных плательщикам или зачтенных в счет будущих платежей по решениям суда, отменяющим незаконные решения должностных лиц таможенных органов, в общем объеме уплаченных таможенных платежей (процентов)</a:t>
                      </a:r>
                      <a:r>
                        <a:rPr lang="ru-RU" sz="1400" baseline="30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6682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00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54" y="252153"/>
            <a:ext cx="12020202" cy="97045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Отчет об исполнении основных показателей работы таможенных органов </a:t>
            </a:r>
            <a:r>
              <a:rPr lang="ru-RU" dirty="0" smtClean="0">
                <a:effectLst/>
              </a:rPr>
              <a:t>РФ за </a:t>
            </a:r>
            <a:r>
              <a:rPr lang="ru-RU" dirty="0">
                <a:effectLst/>
              </a:rPr>
              <a:t>2015-2021 гг.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613273"/>
              </p:ext>
            </p:extLst>
          </p:nvPr>
        </p:nvGraphicFramePr>
        <p:xfrm>
          <a:off x="432261" y="1711200"/>
          <a:ext cx="11430000" cy="478805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73517">
                  <a:extLst>
                    <a:ext uri="{9D8B030D-6E8A-4147-A177-3AD203B41FA5}">
                      <a16:colId xmlns:a16="http://schemas.microsoft.com/office/drawing/2014/main" val="2431718005"/>
                    </a:ext>
                  </a:extLst>
                </a:gridCol>
                <a:gridCol w="6719032">
                  <a:extLst>
                    <a:ext uri="{9D8B030D-6E8A-4147-A177-3AD203B41FA5}">
                      <a16:colId xmlns:a16="http://schemas.microsoft.com/office/drawing/2014/main" val="625442370"/>
                    </a:ext>
                  </a:extLst>
                </a:gridCol>
                <a:gridCol w="1210167">
                  <a:extLst>
                    <a:ext uri="{9D8B030D-6E8A-4147-A177-3AD203B41FA5}">
                      <a16:colId xmlns:a16="http://schemas.microsoft.com/office/drawing/2014/main" val="1813348393"/>
                    </a:ext>
                  </a:extLst>
                </a:gridCol>
                <a:gridCol w="1213642">
                  <a:extLst>
                    <a:ext uri="{9D8B030D-6E8A-4147-A177-3AD203B41FA5}">
                      <a16:colId xmlns:a16="http://schemas.microsoft.com/office/drawing/2014/main" val="3250693006"/>
                    </a:ext>
                  </a:extLst>
                </a:gridCol>
                <a:gridCol w="1213642">
                  <a:extLst>
                    <a:ext uri="{9D8B030D-6E8A-4147-A177-3AD203B41FA5}">
                      <a16:colId xmlns:a16="http://schemas.microsoft.com/office/drawing/2014/main" val="1210604770"/>
                    </a:ext>
                  </a:extLst>
                </a:gridCol>
              </a:tblGrid>
              <a:tr h="46501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Номер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показателя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Значение показателя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368178"/>
                  </a:ext>
                </a:extLst>
              </a:tr>
              <a:tr h="454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 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 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 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extLst>
                  <a:ext uri="{0D108BD9-81ED-4DB2-BD59-A6C34878D82A}">
                    <a16:rowId xmlns:a16="http://schemas.microsoft.com/office/drawing/2014/main" val="27923248"/>
                  </a:ext>
                </a:extLst>
              </a:tr>
              <a:tr h="211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extLst>
                  <a:ext uri="{0D108BD9-81ED-4DB2-BD59-A6C34878D82A}">
                    <a16:rowId xmlns:a16="http://schemas.microsoft.com/office/drawing/2014/main" val="2403135875"/>
                  </a:ext>
                </a:extLst>
              </a:tr>
              <a:tr h="465018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Критерий 3. Эффективность противодействия преступлениям и административным правонарушениям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626977"/>
                  </a:ext>
                </a:extLst>
              </a:tr>
              <a:tr h="11374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Доля товарных партий ввозимых (вывозимых) товаров, в отношении которых проведен таможенный досмотр, в общем количестве товарных партий, в отношении которых подана декларация на товары (процентов)</a:t>
                      </a:r>
                      <a:r>
                        <a:rPr lang="ru-RU" sz="1400" baseline="30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4,4 (0,6)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2,6 (0,4)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2,8 (0,3)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extLst>
                  <a:ext uri="{0D108BD9-81ED-4DB2-BD59-A6C34878D82A}">
                    <a16:rowId xmlns:a16="http://schemas.microsoft.com/office/drawing/2014/main" val="1520510478"/>
                  </a:ext>
                </a:extLst>
              </a:tr>
              <a:tr h="1364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Доля товарных партий, подвергнутых таможенному досмотру, в результате которого были выявлены нарушения таможенного законодательства либо в результате которого в выпуске товаров было отказано, в общем объеме досматриваемых партий товаров  (процентов)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33,4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51,4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68,2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extLst>
                  <a:ext uri="{0D108BD9-81ED-4DB2-BD59-A6C34878D82A}">
                    <a16:rowId xmlns:a16="http://schemas.microsoft.com/office/drawing/2014/main" val="2829212232"/>
                  </a:ext>
                </a:extLst>
              </a:tr>
              <a:tr h="6824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Доля результативных таможенных проверок после выпуска товаров в общем количестве завершенных таможенных проверок (процентов)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83,1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90,87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0" marR="67720" marT="0" marB="0" anchor="ctr"/>
                </a:tc>
                <a:extLst>
                  <a:ext uri="{0D108BD9-81ED-4DB2-BD59-A6C34878D82A}">
                    <a16:rowId xmlns:a16="http://schemas.microsoft.com/office/drawing/2014/main" val="3174453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72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761" y="574764"/>
            <a:ext cx="10353762" cy="2333897"/>
          </a:xfrm>
        </p:spPr>
        <p:txBody>
          <a:bodyPr>
            <a:noAutofit/>
          </a:bodyPr>
          <a:lstStyle/>
          <a:p>
            <a:r>
              <a:rPr lang="ru-RU" sz="2500" dirty="0"/>
              <a:t>ФТС оказывает значительное влияние на качество услуг, оказываемых таможенными органами, контролируя качество предоставляемых услуг, также анализируя деятельность таможенных органов по оказанию ими таможенных услуг, необходимо понимать, что важную роль в этом играет оценка этих услуг их потребителями, т.е. участниками ВЭД.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894" y="3051265"/>
            <a:ext cx="7515496" cy="315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8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880" y="3056708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ru-RU" sz="2900" dirty="0" smtClean="0"/>
              <a:t>Комплекс </a:t>
            </a:r>
            <a:r>
              <a:rPr lang="ru-RU" sz="2900" dirty="0"/>
              <a:t>таможенных услуг представляет собой сложную систему взаимосвязанных и функционирующих элементов, обеспечивающих воздействие субъекта управления на объект управления в целях повышения качества таможенных услуг с использованием различных инструментов методов административного, экономического и социально-психологического воздействия. Управление качеством таможенных услуг осуществляется на каждом уровне управления в ЕАЭС путем воздействия соответствующими методами (инструментами) на процесс согласования подходов к предоставлению таможенных услуг в ЕАЭС. Использование предлагаемого механизма не только позволит повысить качество государственных таможенных услуг, но и приведет к созданию одинаково комфортных условий для ведения бизнеса на единой территории ЕАЭС. </a:t>
            </a:r>
          </a:p>
        </p:txBody>
      </p:sp>
    </p:spTree>
    <p:extLst>
      <p:ext uri="{BB962C8B-B14F-4D97-AF65-F5344CB8AC3E}">
        <p14:creationId xmlns:p14="http://schemas.microsoft.com/office/powerpoint/2010/main" val="3379787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42</TotalTime>
  <Words>847</Words>
  <Application>Microsoft Office PowerPoint</Application>
  <PresentationFormat>Широкоэкранный</PresentationFormat>
  <Paragraphs>94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Calisto MT</vt:lpstr>
      <vt:lpstr>Times New Roman</vt:lpstr>
      <vt:lpstr>Trebuchet MS</vt:lpstr>
      <vt:lpstr>Wingdings 2</vt:lpstr>
      <vt:lpstr>Сланец</vt:lpstr>
      <vt:lpstr>Управление качеством таможенных услуг: содержание и динамика основных показателей</vt:lpstr>
      <vt:lpstr>Таможенная услуга- это нормативно закрепленная (государственным регламентом, стандартом или иным документом) деятельность таможенных органов, равно как и полезный результат такой деятельности, имеющий целью реализацию государственных функций и удовлетворение за определенную плату или безвозмездно не нарушающих установленные запреты и ограничения потребностей различных субъектов таможенных правоотношений. </vt:lpstr>
      <vt:lpstr>Качество таможенной услуги – степень, с которой совокупность присущих ей характеристик соответствует установленным требованиям. </vt:lpstr>
      <vt:lpstr>Основными критериями оценки качества работы таможенных органов и предоставления таможенных услуг являются:  1) скорость совершения таможенных операций при ввозе товаров в Российскую Федерацию и вывозе товаров из Российской Федерации, а также сокращение издержек заинтересованных лиц при совершении таможенных операций;  2) своевременность и полнота поступления таможенных платежей;  3) эффективность противодействия преступлениям и административным правонарушениям.  </vt:lpstr>
      <vt:lpstr>Отчет об исполнении основных показателей работы таможенных органов РФ за 2015-2021 гг. </vt:lpstr>
      <vt:lpstr>Отчет об исполнении основных показателей работы таможенных органов РФ за 2015-2021 гг. </vt:lpstr>
      <vt:lpstr>Отчет об исполнении основных показателей работы таможенных органов РФ за 2015-2021 гг. </vt:lpstr>
      <vt:lpstr>ФТС оказывает значительное влияние на качество услуг, оказываемых таможенными органами, контролируя качество предоставляемых услуг, также анализируя деятельность таможенных органов по оказанию ими таможенных услуг, необходимо понимать, что важную роль в этом играет оценка этих услуг их потребителями, т.е. участниками ВЭД.</vt:lpstr>
      <vt:lpstr>Комплекс таможенных услуг представляет собой сложную систему взаимосвязанных и функционирующих элементов, обеспечивающих воздействие субъекта управления на объект управления в целях повышения качества таможенных услуг с использованием различных инструментов методов административного, экономического и социально-психологического воздействия. Управление качеством таможенных услуг осуществляется на каждом уровне управления в ЕАЭС путем воздействия соответствующими методами (инструментами) на процесс согласования подходов к предоставлению таможенных услуг в ЕАЭС. Использование предлагаемого механизма не только позволит повысить качество государственных таможенных услуг, но и приведет к созданию одинаково комфортных условий для ведения бизнеса на единой территории ЕАЭС.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качеством таможенных услуг: содержание и динамика основных показателей</dc:title>
  <dc:creator>Alina</dc:creator>
  <cp:lastModifiedBy>Alina</cp:lastModifiedBy>
  <cp:revision>7</cp:revision>
  <dcterms:created xsi:type="dcterms:W3CDTF">2022-09-26T16:13:40Z</dcterms:created>
  <dcterms:modified xsi:type="dcterms:W3CDTF">2023-02-15T15:12:35Z</dcterms:modified>
</cp:coreProperties>
</file>