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2" r:id="rId4"/>
    <p:sldId id="258" r:id="rId5"/>
    <p:sldId id="276" r:id="rId6"/>
    <p:sldId id="277" r:id="rId7"/>
    <p:sldId id="281" r:id="rId8"/>
    <p:sldId id="273" r:id="rId9"/>
    <p:sldId id="282" r:id="rId10"/>
    <p:sldId id="283" r:id="rId11"/>
    <p:sldId id="265" r:id="rId12"/>
    <p:sldId id="284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й компьютер" initials="Мк" lastIdx="1" clrIdx="0">
    <p:extLst>
      <p:ext uri="{19B8F6BF-5375-455C-9EA6-DF929625EA0E}">
        <p15:presenceInfo xmlns:p15="http://schemas.microsoft.com/office/powerpoint/2012/main" userId="Мой компьюте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70048309178744E-2"/>
          <c:y val="0.15169655862173886"/>
          <c:w val="0.97342995169082125"/>
          <c:h val="0.83371022889970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AB5-4A4D-ABA3-84BFAC68DD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AB5-4A4D-ABA3-84BFAC68DD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AB5-4A4D-ABA3-84BFAC68DD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AB5-4A4D-ABA3-84BFAC68DDD6}"/>
              </c:ext>
            </c:extLst>
          </c:dPt>
          <c:dLbls>
            <c:dLbl>
              <c:idx val="0"/>
              <c:layout>
                <c:manualLayout>
                  <c:x val="-0.24653391152192941"/>
                  <c:y val="-0.162785101961741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697F91-0A1F-46E1-8733-36D98978DC11}" type="CATEGORYNAME">
                      <a:rPr lang="ru-RU" sz="240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sz="2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C42CF156-F864-4672-9147-DCD28F6E73C2}" type="VALUE">
                      <a:rPr lang="ru-RU" sz="2400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 sz="2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1884057971015"/>
                      <c:h val="0.191492134143566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B5-4A4D-ABA3-84BFAC68DDD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2CDC8C-D66B-4D5D-AE3E-A08434B17D7B}" type="CATEGORYNAME">
                      <a:rPr lang="ru-RU" sz="24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2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5089F85F-0176-438C-A59E-CAA3816A9A59}" type="VALUE">
                      <a:rPr lang="ru-RU" sz="2400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2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8985507246374"/>
                      <c:h val="0.15646842419504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B5-4A4D-ABA3-84BFAC68DDD6}"/>
                </c:ext>
              </c:extLst>
            </c:dLbl>
            <c:dLbl>
              <c:idx val="2"/>
              <c:layout>
                <c:manualLayout>
                  <c:x val="0.21233510213397239"/>
                  <c:y val="3.142435728964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7D15D9-686D-4139-99FC-B3DBB4860D93}" type="CATEGORYNAME">
                      <a:rPr lang="ru-RU" sz="24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[ИМЯ КАТЕГОРИИ]</a:t>
                    </a:fld>
                    <a:endParaRPr lang="ru-RU" sz="2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/>
                    </a:pPr>
                    <a:r>
                      <a:rPr lang="ru-RU" sz="2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6B2554C2-A1C6-4166-B3DF-2FF6D7D562E4}" type="VALUE">
                      <a:rPr lang="ru-RU" sz="2400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2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937198067633"/>
                      <c:h val="0.18857349164785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AB5-4A4D-ABA3-84BFAC68DDD6}"/>
                </c:ext>
              </c:extLst>
            </c:dLbl>
            <c:dLbl>
              <c:idx val="3"/>
              <c:layout>
                <c:manualLayout>
                  <c:x val="9.2293354635018449E-2"/>
                  <c:y val="0.16158179392177763"/>
                </c:manualLayout>
              </c:layout>
              <c:tx>
                <c:rich>
                  <a:bodyPr/>
                  <a:lstStyle/>
                  <a:p>
                    <a:fld id="{6F4AB66A-4ED0-4A73-9A4A-34AB8DC0CD92}" type="CATEGORYNAME">
                      <a:rPr lang="ru-RU" sz="2400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endParaRPr lang="ru-RU" sz="1197" baseline="0" dirty="0">
                      <a:solidFill>
                        <a:srgbClr val="44546A"/>
                      </a:solidFill>
                    </a:endParaRPr>
                  </a:p>
                  <a:p>
                    <a:r>
                      <a:rPr lang="ru-RU" sz="2000" baseline="0" dirty="0"/>
                      <a:t>       </a:t>
                    </a:r>
                    <a:fld id="{3A140451-5128-4040-82F0-1A3BFD648483}" type="VALUE">
                      <a:rPr lang="ru-RU" sz="200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sz="20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B5-4A4D-ABA3-84BFAC68D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Ринофарингит</c:v>
                </c:pt>
                <c:pt idx="1">
                  <c:v>Трахеит</c:v>
                </c:pt>
                <c:pt idx="2">
                  <c:v>Бронхит</c:v>
                </c:pt>
                <c:pt idx="3">
                  <c:v>Тонзиллит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0.17</c:v>
                </c:pt>
                <c:pt idx="2">
                  <c:v>0.15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5-4A4D-ABA3-84BFAC68DDD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76473659024667"/>
          <c:y val="0.13343488520329297"/>
          <c:w val="0.74589594118414759"/>
          <c:h val="0.77101072590101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65100" dist="50800" dir="7740000" sx="1000" sy="1000" algn="ctr" rotWithShape="0">
                <a:srgbClr val="000000">
                  <a:alpha val="43137"/>
                </a:srgbClr>
              </a:outerShdw>
            </a:effectLst>
          </c:spPr>
          <c:explosion val="27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165100" dist="50800" dir="774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307-47CD-B133-6EF3D593E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165100" dist="190500" dir="756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07-47CD-B133-6EF3D593E8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165100" dist="50800" dir="7740000" sx="1000" sy="1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1A-45C8-B068-4AC4B3913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165100" dist="50800" dir="7740000" sx="1000" sy="1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1A-45C8-B068-4AC4B3913522}"/>
              </c:ext>
            </c:extLst>
          </c:dPt>
          <c:dLbls>
            <c:dLbl>
              <c:idx val="0"/>
              <c:layout>
                <c:manualLayout>
                  <c:x val="-0.17444854657495876"/>
                  <c:y val="-0.20470028275553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1B72CD-084C-453F-8C5F-070E2BCD1AD3}" type="VALUE">
                      <a:rPr lang="ru-RU" sz="24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24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/>
                    </a:pPr>
                    <a:r>
                      <a:rPr lang="ru-RU" sz="2400" dirty="0">
                        <a:solidFill>
                          <a:schemeClr val="bg1"/>
                        </a:solidFill>
                      </a:rPr>
                      <a:t>вирусы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76179286877674"/>
                      <c:h val="0.2186833866139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307-47CD-B133-6EF3D593E844}"/>
                </c:ext>
              </c:extLst>
            </c:dLbl>
            <c:dLbl>
              <c:idx val="1"/>
              <c:layout>
                <c:manualLayout>
                  <c:x val="0.15727931488801053"/>
                  <c:y val="0.133825148548227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1253BE-F5FC-49EF-9A6B-A8655E3B165D}" type="VALUE">
                      <a:rPr lang="ru-RU" sz="24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24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/>
                    </a:pPr>
                    <a:r>
                      <a:rPr lang="ru-RU" sz="2400" dirty="0">
                        <a:solidFill>
                          <a:schemeClr val="bg1"/>
                        </a:solidFill>
                      </a:rPr>
                      <a:t>бактерии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62845849802371"/>
                      <c:h val="0.18711082898580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07-47CD-B133-6EF3D593E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Вирусы</c:v>
                </c:pt>
                <c:pt idx="1">
                  <c:v>Бактерии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7-47CD-B133-6EF3D593E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0FC89-D522-A740-DA25-1F7F70C8D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8DBFEA-63D3-6F41-69BF-30C3C10C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DDC0E-40F8-308C-2AFD-7C2E6146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33FB-B0D0-B24D-4C7B-5820034C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E69A3-0AD3-BD8D-83F4-8AA345E3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8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A889C-AAF3-62F9-91E0-34555E5D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855576-8515-C6F3-DB10-BA4C61D6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357F1-AFD5-2165-99D5-6535D0FE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61737-705F-E6DA-EB9B-7622328C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06A30-47D4-70C2-CA54-94637D2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8FA24-6749-DA47-EC23-68E0B97B2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0FE23E-063F-B52C-C3C8-B0597AD49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08F17-CF7F-45D1-6F41-C31E98AA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DF0EB-57A7-D033-F324-E17D60E5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9A551-49E3-0AA8-FB40-B55F0D89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3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A95D7-3134-7FF1-9780-DF65CDD4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63A83-CFF7-737E-C405-15838C17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6293-0737-C827-BF4C-1C7B0D04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7368C-0B17-7232-9AA2-10F804E8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DD983-3E8F-0503-06C6-892F6BB4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0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D6CCB-A63C-1320-5A4E-F8684907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35CB1-8E3A-D399-3D4F-2D78FCED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1F6DA-546A-5F79-8E30-A5ED615E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97A25-DC19-536C-F2A4-1C336E56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932B7-03EB-CDA7-3D77-562F12A9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1DF95-5109-0C2C-529B-9D831C52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EB59F-0A4A-E66F-FBC4-F93316C5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6EE71-7392-C0E5-6EEF-2C253649C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369B4E-BBF2-6A42-FD23-1A03EC51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CAFAF-FCA4-DD6E-28A0-9B56A46F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0CD06-B428-D44C-9C1F-2A9AB12C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1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9C41D-AD52-A64B-F00D-5AF39C65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2C9F9-D2A0-0AC6-37BB-84608D0C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2684A1-3B33-A035-1C91-0D108593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6F05D2-A977-1795-DB67-7BB38DDF9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31717A-1D64-1E92-E77D-479D86F10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9AA760-BB77-5AE9-EE86-1A69870D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05C840-F434-5179-0F71-3D9CB0AE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5B2BB6-F763-089C-DA3C-B4EFBD57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2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CA8D-9595-B343-46D0-C6200A82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7230EC-5831-E55D-5966-6467DB48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EA581-091C-93D2-DE08-ABCFDB24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F42113-9394-42E7-29F8-02B253DE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4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1B75C-AC1D-0844-1FD6-F63A060E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8FC382-31A3-44F5-8F6F-C0A36873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F10A48-FD85-3831-0884-0C6AFB01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9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78632-0B82-50C2-1BAE-36BA2CC6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B9651-1D51-B7DD-3E60-61376F04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E58121-B418-E598-01AE-DFD5F628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4063B0-7E3D-0E04-D2B4-E7CA6DBE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90EDF-CC75-FADD-2FA8-9DAF6AA5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E3559-EFC0-9AD8-3F76-A278ED6A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3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3502D-97EF-C7D8-1EF0-24BE3F2C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98D6BC-A912-9049-E4E6-33143DEA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5002E8-C247-DC20-B7E6-BDF086780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EA8022-0D88-010E-D97A-FCD0457E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A54FA-0332-36CC-8E2F-C34CF5B8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5D5701-6E2F-CF60-713D-BF2B3A5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4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8207-F3D7-D2A2-E5DF-04E1A197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DB7842-1F40-0B09-07F6-3DBF0971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6CF73-C470-7CC3-73FE-D77230D66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B76A-3D30-4550-B631-C8DF35903197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0B795-F0D4-C05B-D68C-27ADE52CD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3BADE-91D6-C9D9-495D-E90D13B3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4A1C-9CE6-4855-AD87-017A30C2F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6DB26-1CBE-C9EB-4148-B478DBB1B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Низкоинтенсивная лазерная терапия - как метод иммунной реабилитации у часто болеющих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0AD03D-E740-BC5C-F805-61DD13B6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4043" y="3819380"/>
            <a:ext cx="5758375" cy="274319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Вирясова Е.В., Черданцева М.А., Хусаинова Э.Э.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Ульяновский государственный университет, Ульяновск, Россия;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Черданцев Александр Петрович,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медицинских наук, профессор кафедры педиатрии.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6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10108-857C-B092-163C-CE33AFE6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На разных этапах реабилитации у детей с ОРИ, применяют различные физические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4AFB2-9FE8-1BBB-890D-90AF8B31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 ним относят:</a:t>
            </a:r>
          </a:p>
          <a:p>
            <a:r>
              <a:rPr lang="ru-RU" dirty="0"/>
              <a:t>Электротерапию (гальванизацию, лекарственный электрофорез, электростимуляцию, ток </a:t>
            </a:r>
            <a:r>
              <a:rPr lang="ru-RU" dirty="0" err="1"/>
              <a:t>д'Арсонваля</a:t>
            </a:r>
            <a:r>
              <a:rPr lang="ru-RU" dirty="0"/>
              <a:t>, </a:t>
            </a:r>
            <a:r>
              <a:rPr lang="ru-RU" dirty="0" err="1"/>
              <a:t>ультратонотерапию</a:t>
            </a:r>
            <a:r>
              <a:rPr lang="ru-RU" dirty="0"/>
              <a:t>, индуктотермию, УВЧ-терапию, микроволновую терапию, франклинизацию);</a:t>
            </a:r>
          </a:p>
          <a:p>
            <a:r>
              <a:rPr lang="ru-RU" dirty="0"/>
              <a:t>Магнитотерапию (магнитные поля постоянного и переменного направления низкой частоты);</a:t>
            </a:r>
          </a:p>
          <a:p>
            <a:r>
              <a:rPr lang="ru-RU" dirty="0"/>
              <a:t>Лазеротерапию;</a:t>
            </a:r>
          </a:p>
          <a:p>
            <a:r>
              <a:rPr lang="ru-RU" dirty="0"/>
              <a:t>Бальнеотерапию (пресная вода, минеральные и лекарственные воды, газовые воды); </a:t>
            </a:r>
          </a:p>
          <a:p>
            <a:r>
              <a:rPr lang="ru-RU" dirty="0" err="1"/>
              <a:t>Спелеотерапию</a:t>
            </a:r>
            <a:r>
              <a:rPr lang="ru-RU" dirty="0"/>
              <a:t> (климатотерапия, </a:t>
            </a:r>
            <a:r>
              <a:rPr lang="ru-RU" dirty="0" err="1"/>
              <a:t>галотерапия</a:t>
            </a:r>
            <a:r>
              <a:rPr lang="ru-RU" dirty="0"/>
              <a:t>)</a:t>
            </a:r>
          </a:p>
          <a:p>
            <a:r>
              <a:rPr lang="ru-RU" dirty="0"/>
              <a:t>Искусственную воздушную среду (аэроионы и </a:t>
            </a:r>
            <a:r>
              <a:rPr lang="ru-RU" dirty="0" err="1"/>
              <a:t>гидроаэроионы</a:t>
            </a:r>
            <a:r>
              <a:rPr lang="ru-RU" dirty="0"/>
              <a:t>, аэрозоли и </a:t>
            </a:r>
            <a:r>
              <a:rPr lang="ru-RU" dirty="0" err="1"/>
              <a:t>электроаэрозоли</a:t>
            </a:r>
            <a:r>
              <a:rPr lang="ru-RU" dirty="0"/>
              <a:t>, баротерапия).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11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81A20-4BB1-AE52-3593-40378B8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Лазерная терапия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4D1B8-EFA0-4B72-1E2F-74D75F87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615" y="1690688"/>
            <a:ext cx="4662268" cy="435133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/>
              <a:t>Лазерная терапия высокоэффективный и безопасный метод лечения, широко используемый при многих заболеваниях у детей, оказывает иммуномодулирующий, антибактериальный, противовоспалительный эффект, стимулирует клеточный метаболизм, улучшает клиренс слизи дыхательных путей, снижает частоту обострений.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0BC6BD-76A0-AF91-79E1-ED79D0782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4" r="51640" b="-6986"/>
          <a:stretch/>
        </p:blipFill>
        <p:spPr>
          <a:xfrm>
            <a:off x="994117" y="1477108"/>
            <a:ext cx="4126523" cy="51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F118F-C99E-7192-283C-93F756C2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Лазерная терапия у детей с различными нозологиями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2A811-ACF0-D825-F828-B462C108B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</a:t>
            </a:r>
            <a:r>
              <a:rPr lang="ru-RU" u="sng" dirty="0"/>
              <a:t> </a:t>
            </a:r>
            <a:r>
              <a:rPr lang="ru-RU" u="sng" dirty="0" err="1"/>
              <a:t>риносинуите</a:t>
            </a:r>
            <a:r>
              <a:rPr lang="ru-RU" u="sng" dirty="0"/>
              <a:t> </a:t>
            </a:r>
            <a:r>
              <a:rPr lang="ru-RU" dirty="0"/>
              <a:t>: оказывает </a:t>
            </a:r>
            <a:r>
              <a:rPr lang="ru-RU" dirty="0" err="1"/>
              <a:t>секретолитический</a:t>
            </a:r>
            <a:r>
              <a:rPr lang="ru-RU" dirty="0"/>
              <a:t>, противоотечный и противовоспалительный эффекты.</a:t>
            </a:r>
          </a:p>
          <a:p>
            <a:r>
              <a:rPr lang="ru-RU" dirty="0"/>
              <a:t>При комплексной терапии </a:t>
            </a:r>
            <a:r>
              <a:rPr lang="ru-RU" u="sng" dirty="0"/>
              <a:t>хронического тонзиллита </a:t>
            </a:r>
            <a:r>
              <a:rPr lang="ru-RU" dirty="0"/>
              <a:t>: санация лакун миндалин наступала в более ранние сроки; противовоспалительный эффект, улучшение микроциркуляции и </a:t>
            </a:r>
            <a:r>
              <a:rPr lang="ru-RU" dirty="0" err="1"/>
              <a:t>лимфооттока</a:t>
            </a:r>
            <a:r>
              <a:rPr lang="ru-RU" dirty="0"/>
              <a:t>.</a:t>
            </a:r>
          </a:p>
          <a:p>
            <a:r>
              <a:rPr lang="ru-RU" dirty="0"/>
              <a:t>с острым или затяжным течением </a:t>
            </a:r>
            <a:r>
              <a:rPr lang="ru-RU" u="sng" dirty="0"/>
              <a:t>бронхита</a:t>
            </a:r>
            <a:r>
              <a:rPr lang="ru-RU" dirty="0"/>
              <a:t>: восстанавливает </a:t>
            </a:r>
            <a:r>
              <a:rPr lang="ru-RU" dirty="0" err="1"/>
              <a:t>мукоцилиарный</a:t>
            </a:r>
            <a:r>
              <a:rPr lang="ru-RU" dirty="0"/>
              <a:t> клиренс, ускоряет выздоровление.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Формирует устойчивость к различным инфекционным агентам за счет активации иммунной системы слизистых и респираторного тракта.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9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E7921-F579-AB56-FF00-5932D92A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B5782-90A7-65C5-6FB1-BE9B7F5E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настоящее время существует недооценка возможности физической медицины, как способа моно и комбинированной терапии детей с рекуррентной респираторной заболеваемостью, поскольку данные методы снижают медикаментозную нагрузку. </a:t>
            </a:r>
          </a:p>
          <a:p>
            <a:pPr marL="0" indent="0"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результате ознакомления со многими методами и результатами немедикаментозного лечения и реабилитации часто болеющих детей, мы планируем разработать эффективную, общедоступную, малозатратную новую технологию оздоровления детей. Планируется выявление у детей с частыми рекуррентными заболеваниями основных клинических проявлений в период ОРЗ, проведение лабораторно-инструментальных исследований на фоне использования низкоинтенсивного лазеротерного излучения на область тимуса.</a:t>
            </a:r>
          </a:p>
        </p:txBody>
      </p:sp>
    </p:spTree>
    <p:extLst>
      <p:ext uri="{BB962C8B-B14F-4D97-AF65-F5344CB8AC3E}">
        <p14:creationId xmlns:p14="http://schemas.microsoft.com/office/powerpoint/2010/main" val="13414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6CC39-703D-871F-744F-B5109605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«Часто болеющие дети»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DEEA0-6355-FA82-1823-1AC782C1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Данная группа детей несколько десятилетий создаёт комплекс проблем как медицинского, социального, так и экономического характера, так как приводит к «хроническим» «больничным листам» и снижению уровня здоровья детей.</a:t>
            </a:r>
          </a:p>
          <a:p>
            <a:pPr marL="0" indent="0">
              <a:buNone/>
            </a:pPr>
            <a:r>
              <a:rPr lang="ru-RU" dirty="0"/>
              <a:t>Ещё в 1986 году акад. РАН А.А. Баранов и проф. В.Ю. Альбицкий ввели такой термин, как «часто болеющие дети» (ЧБД).</a:t>
            </a:r>
          </a:p>
          <a:p>
            <a:pPr marL="0" indent="0">
              <a:buNone/>
            </a:pPr>
            <a:r>
              <a:rPr lang="ru-RU" dirty="0"/>
              <a:t>В качестве критерия включения в неё авторы предложили использовать число обращений за медицинской помощью по поводу ОРЗ в течение года с учётом возраста ребёнка.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7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B48F2BBC-DCB6-CCE0-7E0A-9D23FB1BD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54628"/>
              </p:ext>
            </p:extLst>
          </p:nvPr>
        </p:nvGraphicFramePr>
        <p:xfrm>
          <a:off x="436098" y="393895"/>
          <a:ext cx="11082997" cy="5904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2846">
                  <a:extLst>
                    <a:ext uri="{9D8B030D-6E8A-4147-A177-3AD203B41FA5}">
                      <a16:colId xmlns:a16="http://schemas.microsoft.com/office/drawing/2014/main" val="997719479"/>
                    </a:ext>
                  </a:extLst>
                </a:gridCol>
                <a:gridCol w="2746717">
                  <a:extLst>
                    <a:ext uri="{9D8B030D-6E8A-4147-A177-3AD203B41FA5}">
                      <a16:colId xmlns:a16="http://schemas.microsoft.com/office/drawing/2014/main" val="2629053919"/>
                    </a:ext>
                  </a:extLst>
                </a:gridCol>
                <a:gridCol w="2746717">
                  <a:extLst>
                    <a:ext uri="{9D8B030D-6E8A-4147-A177-3AD203B41FA5}">
                      <a16:colId xmlns:a16="http://schemas.microsoft.com/office/drawing/2014/main" val="1385732861"/>
                    </a:ext>
                  </a:extLst>
                </a:gridCol>
                <a:gridCol w="2746717">
                  <a:extLst>
                    <a:ext uri="{9D8B030D-6E8A-4147-A177-3AD203B41FA5}">
                      <a16:colId xmlns:a16="http://schemas.microsoft.com/office/drawing/2014/main" val="1749202110"/>
                    </a:ext>
                  </a:extLst>
                </a:gridCol>
              </a:tblGrid>
              <a:tr h="674531">
                <a:tc gridSpan="2">
                  <a:txBody>
                    <a:bodyPr/>
                    <a:lstStyle/>
                    <a:p>
                      <a:r>
                        <a:rPr lang="ru-RU" dirty="0"/>
                        <a:t>Критерий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Автор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86345"/>
                  </a:ext>
                </a:extLst>
              </a:tr>
              <a:tr h="658383">
                <a:tc>
                  <a:txBody>
                    <a:bodyPr/>
                    <a:lstStyle/>
                    <a:p>
                      <a:r>
                        <a:rPr lang="ru-RU" dirty="0"/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Кратность обращений в год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02727"/>
                  </a:ext>
                </a:extLst>
              </a:tr>
              <a:tr h="516308">
                <a:tc>
                  <a:txBody>
                    <a:bodyPr/>
                    <a:lstStyle/>
                    <a:p>
                      <a:r>
                        <a:rPr lang="ru-RU" dirty="0"/>
                        <a:t>До 1 года</a:t>
                      </a:r>
                    </a:p>
                    <a:p>
                      <a:r>
                        <a:rPr lang="ru-RU" dirty="0"/>
                        <a:t>1-3 года</a:t>
                      </a:r>
                    </a:p>
                    <a:p>
                      <a:r>
                        <a:rPr lang="ru-RU" dirty="0"/>
                        <a:t>4-5 лет</a:t>
                      </a:r>
                    </a:p>
                    <a:p>
                      <a:r>
                        <a:rPr lang="ru-RU" dirty="0"/>
                        <a:t>Старше 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и более</a:t>
                      </a:r>
                    </a:p>
                    <a:p>
                      <a:r>
                        <a:rPr lang="ru-RU" dirty="0"/>
                        <a:t>6 и более</a:t>
                      </a:r>
                    </a:p>
                    <a:p>
                      <a:r>
                        <a:rPr lang="ru-RU" dirty="0"/>
                        <a:t>5 и более</a:t>
                      </a:r>
                    </a:p>
                    <a:p>
                      <a:r>
                        <a:rPr lang="ru-RU" dirty="0"/>
                        <a:t>4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Альбицкий Ю.В.</a:t>
                      </a:r>
                      <a:br>
                        <a:rPr lang="ru-RU" dirty="0"/>
                      </a:br>
                      <a:r>
                        <a:rPr lang="ru-RU" dirty="0"/>
                        <a:t>Баранов А.А.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659981"/>
                  </a:ext>
                </a:extLst>
              </a:tr>
              <a:tr h="516308">
                <a:tc>
                  <a:txBody>
                    <a:bodyPr/>
                    <a:lstStyle/>
                    <a:p>
                      <a:r>
                        <a:rPr lang="ru-RU" dirty="0"/>
                        <a:t>Все возраста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Марков Т.П.</a:t>
                      </a:r>
                      <a:br>
                        <a:rPr lang="ru-RU" dirty="0"/>
                      </a:br>
                      <a:r>
                        <a:rPr lang="ru-RU" dirty="0" err="1"/>
                        <a:t>Чувиров</a:t>
                      </a:r>
                      <a:r>
                        <a:rPr lang="ru-RU" dirty="0"/>
                        <a:t> Д.Г.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141"/>
                  </a:ext>
                </a:extLst>
              </a:tr>
              <a:tr h="516308">
                <a:tc>
                  <a:txBody>
                    <a:bodyPr/>
                    <a:lstStyle/>
                    <a:p>
                      <a:r>
                        <a:rPr lang="ru-RU" dirty="0"/>
                        <a:t>Все возраста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ежемесячно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Учайкин В.Ф.</a:t>
                      </a:r>
                      <a:br>
                        <a:rPr lang="ru-RU" dirty="0"/>
                      </a:br>
                      <a:r>
                        <a:rPr lang="ru-RU" dirty="0" err="1"/>
                        <a:t>Кладова</a:t>
                      </a:r>
                      <a:r>
                        <a:rPr lang="ru-RU" dirty="0"/>
                        <a:t> О.В.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51788"/>
                  </a:ext>
                </a:extLst>
              </a:tr>
              <a:tr h="565545">
                <a:tc>
                  <a:txBody>
                    <a:bodyPr/>
                    <a:lstStyle/>
                    <a:p>
                      <a:r>
                        <a:rPr lang="ru-RU" dirty="0"/>
                        <a:t>1-3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J.G. Bartlett</a:t>
                      </a:r>
                      <a:r>
                        <a:rPr lang="ru-RU" dirty="0"/>
                        <a:t>,</a:t>
                      </a:r>
                      <a:endParaRPr lang="en-US" dirty="0"/>
                    </a:p>
                    <a:p>
                      <a:r>
                        <a:rPr lang="ru-RU" dirty="0"/>
                        <a:t>Таточенко В.К. </a:t>
                      </a:r>
                    </a:p>
                    <a:p>
                      <a:r>
                        <a:rPr lang="ru-RU" dirty="0"/>
                        <a:t>Ярцев М.Н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2001</a:t>
                      </a:r>
                    </a:p>
                    <a:p>
                      <a:r>
                        <a:rPr lang="ru-RU" dirty="0"/>
                        <a:t>2001</a:t>
                      </a:r>
                    </a:p>
                    <a:p>
                      <a:r>
                        <a:rPr lang="ru-RU" dirty="0"/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06709"/>
                  </a:ext>
                </a:extLst>
              </a:tr>
              <a:tr h="516308">
                <a:tc>
                  <a:txBody>
                    <a:bodyPr/>
                    <a:lstStyle/>
                    <a:p>
                      <a:r>
                        <a:rPr lang="ru-RU" dirty="0"/>
                        <a:t>В 1 год жизни </a:t>
                      </a:r>
                    </a:p>
                    <a:p>
                      <a:r>
                        <a:rPr lang="ru-RU" dirty="0"/>
                        <a:t>Во 2 год </a:t>
                      </a:r>
                    </a:p>
                    <a:p>
                      <a:r>
                        <a:rPr lang="ru-RU" dirty="0"/>
                        <a:t>3-4 года </a:t>
                      </a:r>
                    </a:p>
                    <a:p>
                      <a:r>
                        <a:rPr lang="ru-RU" dirty="0"/>
                        <a:t>5-7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и более</a:t>
                      </a:r>
                    </a:p>
                    <a:p>
                      <a:r>
                        <a:rPr lang="ru-RU" dirty="0"/>
                        <a:t>8 и более</a:t>
                      </a:r>
                    </a:p>
                    <a:p>
                      <a:r>
                        <a:rPr lang="ru-RU" dirty="0"/>
                        <a:t>6 и более</a:t>
                      </a:r>
                    </a:p>
                    <a:p>
                      <a:r>
                        <a:rPr lang="ru-RU" dirty="0"/>
                        <a:t>4 и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Del-Rio-Navarro B.E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2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4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87C70-ACC6-020F-A0AD-85C2F03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Альтернативные подходы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5188D-80CF-0C14-6253-3FDA3A86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расчёт инфекционного индекса для детей старше 3 лет (определение отношения количества перенесённых за год ОРЗ к возрасту; значение для ЧБД — 1,1–3,5);</a:t>
            </a:r>
          </a:p>
          <a:p>
            <a:r>
              <a:rPr lang="ru-RU" dirty="0"/>
              <a:t>частоту заболеваний (острых и обострений хронических) как отношение их числа к периоду наблюдения, выраженному в днях (в расчёте на 1000 дней);</a:t>
            </a:r>
          </a:p>
          <a:p>
            <a:r>
              <a:rPr lang="ru-RU" dirty="0"/>
              <a:t>разделение ЧБД на «условно» и «истинно» болеющие.</a:t>
            </a:r>
          </a:p>
        </p:txBody>
      </p:sp>
    </p:spTree>
    <p:extLst>
      <p:ext uri="{BB962C8B-B14F-4D97-AF65-F5344CB8AC3E}">
        <p14:creationId xmlns:p14="http://schemas.microsoft.com/office/powerpoint/2010/main" val="33388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1B2C7-6233-67BB-EC86-E2B87E6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Особенности течения ОРЗ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38A8F-B6B3-FE7E-C7B7-85989EABA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272515"/>
            <a:ext cx="10819228" cy="52203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Повышенная склонность к указанным заболеваниям у детей, преимущественно первых 3—5 лет жизни, обусловлена анатомо-физиологическими особенностями детского организма (прежде всего иммунной и эндокринной системы), психосоциальными и эпидемиологическими факторами. </a:t>
            </a:r>
          </a:p>
          <a:p>
            <a:pPr marL="0" indent="0">
              <a:buNone/>
            </a:pPr>
            <a:r>
              <a:rPr lang="ru-RU" dirty="0"/>
              <a:t>Рецидивирующие респираторные заболевания приводят:</a:t>
            </a:r>
          </a:p>
          <a:p>
            <a:r>
              <a:rPr lang="ru-RU" dirty="0"/>
              <a:t>к сенсибилизации организма </a:t>
            </a:r>
          </a:p>
          <a:p>
            <a:r>
              <a:rPr lang="ru-RU" dirty="0"/>
              <a:t>снижению иммунного статуса</a:t>
            </a:r>
          </a:p>
          <a:p>
            <a:r>
              <a:rPr lang="ru-RU" dirty="0"/>
              <a:t>к развитию нервно-психических нарушений у детей (формирование различных невротических реакций) </a:t>
            </a:r>
          </a:p>
          <a:p>
            <a:r>
              <a:rPr lang="ru-RU" dirty="0"/>
              <a:t>замедлению физического развития.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100" u="sng" dirty="0"/>
              <a:t>Факторы риска развития рекуррентной респираторной инфекции у детей:</a:t>
            </a:r>
          </a:p>
          <a:p>
            <a:endParaRPr lang="ru-RU" dirty="0"/>
          </a:p>
          <a:p>
            <a:r>
              <a:rPr lang="ru-RU" dirty="0"/>
              <a:t>У детей до года – перевод ребенка на искусственное вскармливание</a:t>
            </a:r>
          </a:p>
          <a:p>
            <a:r>
              <a:rPr lang="ru-RU" dirty="0"/>
              <a:t>У детей дошкольного возраста – ранняя социализация.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9B72A1E-9617-2D4A-7B24-B51B6AB8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нозологической структуре у ЧБД преобладают: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3C02EC8-1AD6-DC81-BCAE-71102A780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543436"/>
              </p:ext>
            </p:extLst>
          </p:nvPr>
        </p:nvGraphicFramePr>
        <p:xfrm>
          <a:off x="304800" y="134381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5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A8F1783-FB7B-5AAF-3B99-E337B16D0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298232"/>
              </p:ext>
            </p:extLst>
          </p:nvPr>
        </p:nvGraphicFramePr>
        <p:xfrm>
          <a:off x="5166360" y="2363417"/>
          <a:ext cx="7711440" cy="49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00CA2E3-FE0E-8B94-951B-70663CF76D28}"/>
              </a:ext>
            </a:extLst>
          </p:cNvPr>
          <p:cNvSpPr/>
          <p:nvPr/>
        </p:nvSpPr>
        <p:spPr>
          <a:xfrm rot="2397357">
            <a:off x="6355391" y="2708391"/>
            <a:ext cx="1005840" cy="1173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7F836-F5E0-5609-57BB-6E822145D148}"/>
              </a:ext>
            </a:extLst>
          </p:cNvPr>
          <p:cNvSpPr txBox="1"/>
          <p:nvPr/>
        </p:nvSpPr>
        <p:spPr>
          <a:xfrm>
            <a:off x="518160" y="1097280"/>
            <a:ext cx="605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Микроорганизмы слизистой оболочки носа определяли в 32 % случаев, из зева — в 65 %.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до 1 года из возбудителей чаще выделяется: на первом месте St.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(38 %), далее, по убыванию,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Enterococcus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faecium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(28 %),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(6 %),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(6 %),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(4 %) и другие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04D2C2-4F7F-9533-429D-011BF419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3259370"/>
            <a:ext cx="2425484" cy="16169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AECF34-BEC4-B72C-DB83-71B5BCE3F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3180"/>
            <a:ext cx="1878330" cy="1408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654D53-1622-CEDB-3BB2-468586E4E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296" y="406549"/>
            <a:ext cx="3337560" cy="18773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3BAEE2-0D30-7116-A239-C8F8898B9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168" y="3036051"/>
            <a:ext cx="28575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5ACCA-7795-ABD3-CD11-444290BA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болеющих детей наблюдались следующие изменения в иммунной системе: 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83EF0-E728-24FA-FDBC-9A53A50E1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Снижение иммунной реактивности лейкоцитов, нейтрофилов, л </a:t>
            </a:r>
            <a:r>
              <a:rPr lang="ru-RU" dirty="0" err="1"/>
              <a:t>имфоцитов</a:t>
            </a:r>
            <a:endParaRPr lang="ru-RU" dirty="0"/>
          </a:p>
          <a:p>
            <a:r>
              <a:rPr lang="ru-RU" dirty="0"/>
              <a:t>Снижение продукции интерферонов</a:t>
            </a:r>
          </a:p>
          <a:p>
            <a:r>
              <a:rPr lang="ru-RU" dirty="0"/>
              <a:t>Снижение </a:t>
            </a:r>
            <a:r>
              <a:rPr lang="ru-RU" dirty="0" err="1"/>
              <a:t>иммунорегуляторных</a:t>
            </a:r>
            <a:r>
              <a:rPr lang="ru-RU" dirty="0"/>
              <a:t> цитокинов</a:t>
            </a:r>
          </a:p>
          <a:p>
            <a:r>
              <a:rPr lang="ru-RU" dirty="0"/>
              <a:t>Дисбаланс в системе интерферонов </a:t>
            </a:r>
          </a:p>
          <a:p>
            <a:r>
              <a:rPr lang="ru-RU" dirty="0"/>
              <a:t>Физиологическая незрелость </a:t>
            </a:r>
            <a:r>
              <a:rPr lang="ru-RU" dirty="0" err="1"/>
              <a:t>иммуной</a:t>
            </a:r>
            <a:r>
              <a:rPr lang="ru-RU" dirty="0"/>
              <a:t> системы слизистых оболочек, включая снижение </a:t>
            </a:r>
            <a:r>
              <a:rPr lang="en-US" dirty="0"/>
              <a:t>IgA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2413A-B481-8BE1-AE0C-D9B2BC81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возможности реабилитации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BFE10-FDEE-6CEB-82BE-ABE69CD9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772729"/>
            <a:ext cx="11003280" cy="21802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Основной акцент в реабилитации современной педиатрии – лекарственное воздействие, но существуют и альтернативные приемы, включающие использование методов физической реабилитации.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88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1638</TotalTime>
  <Words>871</Words>
  <Application>Microsoft Office PowerPoint</Application>
  <PresentationFormat>Широкоэкранный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Низкоинтенсивная лазерная терапия - как метод иммунной реабилитации у часто болеющих детей</vt:lpstr>
      <vt:lpstr>«Часто болеющие дети»</vt:lpstr>
      <vt:lpstr>Презентация PowerPoint</vt:lpstr>
      <vt:lpstr>Альтернативные подходы</vt:lpstr>
      <vt:lpstr>Особенности течения ОРЗ у детей</vt:lpstr>
      <vt:lpstr>В нозологической структуре у ЧБД преобладают:</vt:lpstr>
      <vt:lpstr>Презентация PowerPoint</vt:lpstr>
      <vt:lpstr>У часто болеющих детей наблюдались следующие изменения в иммунной системе:  </vt:lpstr>
      <vt:lpstr>Современные возможности реабилитации</vt:lpstr>
      <vt:lpstr>На разных этапах реабилитации у детей с ОРИ, применяют различные физические методы</vt:lpstr>
      <vt:lpstr>Лазерная терапия у детей</vt:lpstr>
      <vt:lpstr>Лазерная терапия у детей с различными нозологиями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возможности реабилитации часто болеющих детей</dc:title>
  <dc:creator>Мой компьютер</dc:creator>
  <cp:lastModifiedBy>Мой компьютер</cp:lastModifiedBy>
  <cp:revision>18</cp:revision>
  <dcterms:created xsi:type="dcterms:W3CDTF">2022-05-08T12:12:33Z</dcterms:created>
  <dcterms:modified xsi:type="dcterms:W3CDTF">2023-02-16T09:46:34Z</dcterms:modified>
</cp:coreProperties>
</file>