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0"/>
  </p:notesMasterIdLst>
  <p:handoutMasterIdLst>
    <p:handoutMasterId r:id="rId11"/>
  </p:handoutMasterIdLst>
  <p:sldIdLst>
    <p:sldId id="304" r:id="rId5"/>
    <p:sldId id="288" r:id="rId6"/>
    <p:sldId id="305" r:id="rId7"/>
    <p:sldId id="306" r:id="rId8"/>
    <p:sldId id="268" r:id="rId9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Автор" initials="A" lastIdx="0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111" d="100"/>
          <a:sy n="111" d="100"/>
        </p:scale>
        <p:origin x="594" y="96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87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presProps" Target="presProps.xml"/><Relationship Id="rId18" Type="http://schemas.microsoft.com/office/2018/10/relationships/authors" Target="author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commentAuthors" Target="commentAuthors.xml"/><Relationship Id="rId17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theme" Target="theme/theme1.xml"/><Relationship Id="rId10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olina" userId="8c859e5222713cfd" providerId="LiveId" clId="{9C6A27B2-126B-4E98-AA8D-8275D7E6BBD3}"/>
    <pc:docChg chg="modSld">
      <pc:chgData name="Polina" userId="8c859e5222713cfd" providerId="LiveId" clId="{9C6A27B2-126B-4E98-AA8D-8275D7E6BBD3}" dt="2023-03-02T19:08:10.409" v="0" actId="14100"/>
      <pc:docMkLst>
        <pc:docMk/>
      </pc:docMkLst>
      <pc:sldChg chg="modSp mod">
        <pc:chgData name="Polina" userId="8c859e5222713cfd" providerId="LiveId" clId="{9C6A27B2-126B-4E98-AA8D-8275D7E6BBD3}" dt="2023-03-02T19:08:10.409" v="0" actId="14100"/>
        <pc:sldMkLst>
          <pc:docMk/>
          <pc:sldMk cId="2135673684" sldId="305"/>
        </pc:sldMkLst>
        <pc:spChg chg="mod">
          <ac:chgData name="Polina" userId="8c859e5222713cfd" providerId="LiveId" clId="{9C6A27B2-126B-4E98-AA8D-8275D7E6BBD3}" dt="2023-03-02T19:08:10.409" v="0" actId="14100"/>
          <ac:spMkLst>
            <pc:docMk/>
            <pc:sldMk cId="2135673684" sldId="305"/>
            <ac:spMk id="36" creationId="{3FB3C754-C1FE-4D2D-9890-A8353F1E8DE8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59452956-4B3B-4378-8348-8229ED2FE51C}" type="datetime1">
              <a:rPr lang="ru-RU" smtClean="0"/>
              <a:t>02.03.2023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162F71-77D4-4FC5-B9BE-D15191AC8034}" type="datetime1">
              <a:rPr lang="ru-RU" smtClean="0"/>
              <a:pPr/>
              <a:t>02.03.2023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0626468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880756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Прямоугольник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ru-RU" noProof="0">
                <a:latin typeface="Calibri Light" panose="020F0302020204030204" pitchFamily="34" charset="0"/>
              </a:rPr>
              <a:t>6.53</a:t>
            </a:r>
          </a:p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Щелкните, чтобы изменить</a:t>
            </a:r>
          </a:p>
        </p:txBody>
      </p:sp>
      <p:grpSp>
        <p:nvGrpSpPr>
          <p:cNvPr id="10" name="Рисунок 16" descr="абстрактное цветное изображение зданий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Рыночное 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Текст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23" name="Текст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ru-RU" noProof="0"/>
              <a:t>ЗАГОЛОВОК РАЗДЕЛА</a:t>
            </a:r>
          </a:p>
        </p:txBody>
      </p:sp>
      <p:sp>
        <p:nvSpPr>
          <p:cNvPr id="19" name="Дата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Прямоугольник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lang="ru" sz="1800" b="0" kern="1200" dirty="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Квадра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2" name="Текст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КВАДРАНТА</a:t>
            </a:r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Дата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Стратегия развития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2" name="Текст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4" name="Текст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0" name="Текст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1" name="Текст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33" name="Текст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grpSp>
        <p:nvGrpSpPr>
          <p:cNvPr id="956" name="Рисунок 1925" descr="абстрактное цветное изображение зданий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959" name="Нижний колонтитул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Временная шка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9" name="Текст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0" name="Текст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1" name="Текст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2" name="Текст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3" name="Текст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4" name="Текст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Год</a:t>
            </a:r>
          </a:p>
        </p:txBody>
      </p:sp>
      <p:sp>
        <p:nvSpPr>
          <p:cNvPr id="45" name="Текст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6" name="Текст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7" name="Текст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8" name="Текст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49" name="Текст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0" name="Текст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1" name="Текст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2" name="Текст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3" name="Текст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4" name="Текст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5" name="Текст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6" name="Текст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7" name="Текст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8" name="Текст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59" name="Текст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0" name="Текст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1" name="Текст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2" name="Текст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3" name="Текст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sp>
        <p:nvSpPr>
          <p:cNvPr id="64" name="Текст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ММ</a:t>
            </a:r>
          </a:p>
        </p:txBody>
      </p:sp>
      <p:cxnSp>
        <p:nvCxnSpPr>
          <p:cNvPr id="65" name="Прямая соединительная линия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Текст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Название элемента</a:t>
            </a:r>
          </a:p>
        </p:txBody>
      </p:sp>
      <p:sp>
        <p:nvSpPr>
          <p:cNvPr id="67" name="Текст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ru-RU" noProof="0"/>
              <a:t>месяц, год</a:t>
            </a:r>
          </a:p>
        </p:txBody>
      </p:sp>
      <p:sp>
        <p:nvSpPr>
          <p:cNvPr id="68" name="Дата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Финанс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Команда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5" name="Рисунок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9" name="Рисунок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3" name="Рисунок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Команда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1" name="Рисунок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3" name="Рисунок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5" name="Рисунок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604345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47" name="Рисунок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718645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24855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49659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25255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50063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5" name="Текст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550544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26" name="Текст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792606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29" name="Текст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0" name="Текст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3" name="Текст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4" name="Текст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37" name="Текст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546502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Имя</a:t>
            </a:r>
          </a:p>
        </p:txBody>
      </p:sp>
      <p:sp>
        <p:nvSpPr>
          <p:cNvPr id="38" name="Текст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79458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Calibri Light" panose="020F0302020204030204" pitchFamily="34" charset="0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ru-RU" noProof="0"/>
              <a:t>Должность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5" name="Рисунок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7" name="Рисунок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59" name="Рисунок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3918920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61" name="Рисунок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033220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Финансиров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7" name="Объект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8" name="Объект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Объект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0" name="Объект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2" name="Текст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4" name="Текст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6" name="Текст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7" name="Текст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ru-RU" noProof="0"/>
              <a:t>ЩЕЛКНИТЕ, ЧТОБЫ ИЗМЕНИТЬ ПОДЗАГОЛОВОК</a:t>
            </a:r>
          </a:p>
        </p:txBody>
      </p:sp>
      <p:sp>
        <p:nvSpPr>
          <p:cNvPr id="18" name="Текст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1" name="Текст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О на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grpSp>
        <p:nvGrpSpPr>
          <p:cNvPr id="971" name="Рисунок 986" descr="абстрактное цветное изображение зданий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Сводка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Рисунок 20" descr="абстрактное цветное изображение зданий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675" name="Текст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Спасибо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ru-RU" noProof="0"/>
              <a:t>ЩЕЛКНИТЕ, ЧТОБЫ ИЗМЕНИТЬ СТИЛЬ ОБРАЗЦА ЗАГОЛОВКА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grpSp>
        <p:nvGrpSpPr>
          <p:cNvPr id="10" name="Рисунок 44" descr="абстрактное цветное изображение зданий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робле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57" descr="абстрактное цветное изображение зданий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91506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4" name="Текст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5" name="Текст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8" name="Текст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Реш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Рисунок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10" name="Текст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1" name="Текст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2" name="Текст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13" name="Текст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9" name="Текст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0" name="Текст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21" name="Текст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текст</a:t>
            </a:r>
          </a:p>
        </p:txBody>
      </p:sp>
      <p:sp>
        <p:nvSpPr>
          <p:cNvPr id="22" name="Текст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Обзор продукт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Рисунок 1029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19" name="Текст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2" name="Текст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3" name="Текст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24" name="Текст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ru-RU" noProof="0"/>
              <a:t>ЩЕЛКНИТЕ ТЕКСТ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Преимущества проду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4" name="Текст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35" name="Текст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grpSp>
        <p:nvGrpSpPr>
          <p:cNvPr id="7" name="Рисунок 795" descr="абстрактное цветное изображение зданий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ru-RU" noProof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Бизнес-модел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ru-RU" noProof="0" smtClean="0"/>
              <a:t>‹#›</a:t>
            </a:fld>
            <a:endParaRPr lang="ru-RU" noProof="0"/>
          </a:p>
        </p:txBody>
      </p:sp>
      <p:sp>
        <p:nvSpPr>
          <p:cNvPr id="13" name="Объект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17" name="Текст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9" name="Объект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0" name="Текст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2" name="Объект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ru-RU" noProof="0"/>
              <a:t>значок</a:t>
            </a:r>
          </a:p>
        </p:txBody>
      </p:sp>
      <p:sp>
        <p:nvSpPr>
          <p:cNvPr id="23" name="Текст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15" name="Текст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2</a:t>
            </a:r>
          </a:p>
        </p:txBody>
      </p:sp>
      <p:sp>
        <p:nvSpPr>
          <p:cNvPr id="16" name="Текст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3</a:t>
            </a:r>
          </a:p>
        </p:txBody>
      </p:sp>
      <p:sp>
        <p:nvSpPr>
          <p:cNvPr id="24" name="Текст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ru-RU" noProof="0"/>
              <a:t>МАРКЕР 4</a:t>
            </a:r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029460" y="3497316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052210" y="3487791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087225" y="3492554"/>
            <a:ext cx="20880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Обзор ры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>
              <a:latin typeface="Calibri Light" panose="020F030202020403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1</a:t>
            </a:r>
          </a:p>
        </p:txBody>
      </p:sp>
      <p:sp>
        <p:nvSpPr>
          <p:cNvPr id="17" name="Текст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2</a:t>
            </a:r>
          </a:p>
        </p:txBody>
      </p:sp>
      <p:sp>
        <p:nvSpPr>
          <p:cNvPr id="18" name="Текст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ru-RU" noProof="0"/>
              <a:t>3</a:t>
            </a:r>
          </a:p>
        </p:txBody>
      </p:sp>
      <p:sp>
        <p:nvSpPr>
          <p:cNvPr id="20" name="Текст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1" name="Текст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ru-RU" noProof="0"/>
              <a:t>Описание раздела</a:t>
            </a:r>
          </a:p>
        </p:txBody>
      </p:sp>
      <p:sp>
        <p:nvSpPr>
          <p:cNvPr id="24" name="Дата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01.07.20ГГ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01.07.20ГГ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r>
              <a:rPr lang="ru-RU" noProof="0"/>
              <a:t>Заголовок презентации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  <a:latin typeface="Calibri Light" panose="020F0302020204030204" pitchFamily="34" charset="0"/>
              </a:defRPr>
            </a:lvl1pPr>
          </a:lstStyle>
          <a:p>
            <a:fld id="{B5CEABB6-07DC-46E8-9B57-56EC44A396E5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libri Light" panose="020F0302020204030204" pitchFamily="34" charset="0"/>
          <a:ea typeface="+mn-ea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978106" y="1639019"/>
            <a:ext cx="5167221" cy="3131389"/>
          </a:xfrm>
        </p:spPr>
        <p:txBody>
          <a:bodyPr rtlCol="0">
            <a:normAutofit fontScale="90000"/>
          </a:bodyPr>
          <a:lstStyle/>
          <a:p>
            <a:pPr algn="ctr" rtl="0">
              <a:lnSpc>
                <a:spcPct val="100000"/>
              </a:lnSpc>
            </a:pPr>
            <a:r>
              <a:rPr lang="ru-RU" sz="2700" dirty="0"/>
              <a:t>Производитель мебели XXX хочет минимизировать затраты по реализации, произведенной им мебели, без потери качества и без увеличения цены. </a:t>
            </a:r>
            <a:br>
              <a:rPr lang="ru-RU" sz="3600" dirty="0"/>
            </a:br>
            <a:endParaRPr lang="ru-RU" sz="3600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76777" y="1256462"/>
            <a:ext cx="3234907" cy="1325563"/>
          </a:xfrm>
        </p:spPr>
        <p:txBody>
          <a:bodyPr rtlCol="0">
            <a:normAutofit/>
          </a:bodyPr>
          <a:lstStyle/>
          <a:p>
            <a:pPr rtl="0"/>
            <a:r>
              <a:rPr lang="ru-RU" dirty="0"/>
              <a:t>РЕШЕНИЕ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F7D0B9C-35CA-5CCD-ECD7-4DDCB11FE012}"/>
              </a:ext>
            </a:extLst>
          </p:cNvPr>
          <p:cNvSpPr txBox="1"/>
          <p:nvPr/>
        </p:nvSpPr>
        <p:spPr>
          <a:xfrm>
            <a:off x="7668884" y="1613941"/>
            <a:ext cx="44598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Выход на маркетплейсы</a:t>
            </a:r>
          </a:p>
        </p:txBody>
      </p:sp>
      <p:sp>
        <p:nvSpPr>
          <p:cNvPr id="29" name="Стрелка: вправо 28">
            <a:extLst>
              <a:ext uri="{FF2B5EF4-FFF2-40B4-BE49-F238E27FC236}">
                <a16:creationId xmlns:a16="http://schemas.microsoft.com/office/drawing/2014/main" id="{9F2FCA84-74AD-6045-B1EB-4367BCB1A5F7}"/>
              </a:ext>
            </a:extLst>
          </p:cNvPr>
          <p:cNvSpPr/>
          <p:nvPr/>
        </p:nvSpPr>
        <p:spPr>
          <a:xfrm>
            <a:off x="6691941" y="1688410"/>
            <a:ext cx="914400" cy="43583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8DE09E7-8F0B-F814-F476-9E5E38457A8E}"/>
              </a:ext>
            </a:extLst>
          </p:cNvPr>
          <p:cNvSpPr txBox="1"/>
          <p:nvPr/>
        </p:nvSpPr>
        <p:spPr>
          <a:xfrm>
            <a:off x="3976777" y="3013973"/>
            <a:ext cx="3629564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ru-RU" sz="3800" b="1" i="0" u="none" strike="noStrike" kern="1200" cap="all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sterama"/>
                <a:ea typeface="+mj-ea"/>
                <a:cs typeface="+mj-cs"/>
              </a:rPr>
              <a:t>Почему?</a:t>
            </a:r>
            <a:endParaRPr lang="ru-RU" dirty="0"/>
          </a:p>
        </p:txBody>
      </p:sp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35456AF6-8A32-C8D3-BBD8-527EDEDC7F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91941" y="3117810"/>
            <a:ext cx="932769" cy="469433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1E0F0765-74FA-71CF-2292-1FCDDE9CB3E4}"/>
              </a:ext>
            </a:extLst>
          </p:cNvPr>
          <p:cNvSpPr txBox="1"/>
          <p:nvPr/>
        </p:nvSpPr>
        <p:spPr>
          <a:xfrm>
            <a:off x="7530860" y="2630664"/>
            <a:ext cx="4661139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Экономия на аренде торгового зала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Экономия на ЗП продавцов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400" i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YS Text"/>
              </a:rPr>
              <a:t>По итогам 2021 года самыми популярными товарами для заказа стали корпусная мебель и мебель для хранения, столы и стулья, компьютерная и офисная мебель, спрос сохраняется и сейчас</a:t>
            </a:r>
            <a:endParaRPr lang="ru-RU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Заголовок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796" y="1755649"/>
            <a:ext cx="5382883" cy="927166"/>
          </a:xfrm>
        </p:spPr>
        <p:txBody>
          <a:bodyPr rtlCol="0">
            <a:normAutofit fontScale="90000"/>
          </a:bodyPr>
          <a:lstStyle/>
          <a:p>
            <a:pPr rtl="0"/>
            <a:r>
              <a:rPr lang="ru-RU" dirty="0"/>
              <a:t>Для выхода на </a:t>
            </a:r>
            <a:r>
              <a:rPr lang="ru-RU" dirty="0" err="1"/>
              <a:t>мп</a:t>
            </a:r>
            <a:r>
              <a:rPr lang="ru-RU" dirty="0"/>
              <a:t> нам необходимо:</a:t>
            </a:r>
          </a:p>
        </p:txBody>
      </p:sp>
      <p:sp>
        <p:nvSpPr>
          <p:cNvPr id="37" name="Текст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 rtlCol="0"/>
          <a:lstStyle/>
          <a:p>
            <a:pPr rtl="0"/>
            <a:r>
              <a:rPr lang="ru-RU" dirty="0"/>
              <a:t>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FB527FA-2837-D50F-8260-18077BC3946A}"/>
              </a:ext>
            </a:extLst>
          </p:cNvPr>
          <p:cNvSpPr txBox="1"/>
          <p:nvPr/>
        </p:nvSpPr>
        <p:spPr>
          <a:xfrm>
            <a:off x="1414732" y="2924356"/>
            <a:ext cx="362309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/>
              <a:t>Регистрация на МП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/>
              <a:t>Создание карточек товаров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/>
              <a:t>Оформление фулфилмента (по схеме </a:t>
            </a:r>
            <a:r>
              <a:rPr lang="en-US" dirty="0"/>
              <a:t>FBO</a:t>
            </a:r>
            <a:r>
              <a:rPr lang="ru-RU" dirty="0"/>
              <a:t> </a:t>
            </a:r>
            <a:r>
              <a:rPr lang="en-US" dirty="0"/>
              <a:t>-</a:t>
            </a:r>
            <a:r>
              <a:rPr lang="ru-RU" dirty="0"/>
              <a:t> доставку и хранение товаров осуществляет МП)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197F945-8B36-707A-C0A6-9245D1B8CC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Целевая аудитория</a:t>
            </a: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1F596FC7-754B-B10B-4075-9D9A8DEF55A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290204" y="3286664"/>
            <a:ext cx="3551208" cy="552091"/>
          </a:xfrm>
          <a:solidFill>
            <a:schemeClr val="accent3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>
            <a:noAutofit/>
          </a:bodyPr>
          <a:lstStyle/>
          <a:p>
            <a:endParaRPr lang="ru-RU" sz="32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  <a:p>
            <a:r>
              <a:rPr lang="ru-RU" sz="32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НЕОГРАНИЧЕННАЯ</a:t>
            </a:r>
          </a:p>
        </p:txBody>
      </p:sp>
      <p:sp>
        <p:nvSpPr>
          <p:cNvPr id="16" name="Стрелка: вниз 15">
            <a:extLst>
              <a:ext uri="{FF2B5EF4-FFF2-40B4-BE49-F238E27FC236}">
                <a16:creationId xmlns:a16="http://schemas.microsoft.com/office/drawing/2014/main" id="{19EA3592-6008-69BE-CA89-2CD86E7DC563}"/>
              </a:ext>
            </a:extLst>
          </p:cNvPr>
          <p:cNvSpPr/>
          <p:nvPr/>
        </p:nvSpPr>
        <p:spPr>
          <a:xfrm>
            <a:off x="5762445" y="1785668"/>
            <a:ext cx="785004" cy="109555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6563054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59629" y="355600"/>
            <a:ext cx="3758091" cy="1325563"/>
          </a:xfr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/>
          <a:lstStyle/>
          <a:p>
            <a:pPr algn="ctr" rtl="0"/>
            <a:r>
              <a:rPr lang="ru-RU" dirty="0"/>
              <a:t>Почему ХХХ?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114800" cy="823912"/>
          </a:xfrm>
        </p:spPr>
        <p:txBody>
          <a:bodyPr rtlCol="0">
            <a:normAutofit/>
          </a:bodyPr>
          <a:lstStyle/>
          <a:p>
            <a:pPr rtl="0"/>
            <a:r>
              <a:rPr lang="en-US" sz="2800" b="1" dirty="0">
                <a:solidFill>
                  <a:schemeClr val="tx1"/>
                </a:solidFill>
              </a:rPr>
              <a:t>XXX</a:t>
            </a:r>
            <a:endParaRPr lang="ru-RU" sz="2800" b="1" dirty="0">
              <a:solidFill>
                <a:schemeClr val="tx1"/>
              </a:solidFill>
            </a:endParaRP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5A6B31B0-7B84-475D-961F-09C0191F91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ru-RU" sz="2400" noProof="1"/>
              <a:t>Стоимость нашего продукта ниже, чем у других мебельных компаний на рынке</a:t>
            </a:r>
          </a:p>
          <a:p>
            <a:pPr rtl="0"/>
            <a:r>
              <a:rPr lang="ru-RU" sz="2400" noProof="1"/>
              <a:t>Доступность — это основное преимущество нашего продукта для клиентов</a:t>
            </a:r>
          </a:p>
          <a:p>
            <a:pPr rtl="0"/>
            <a:r>
              <a:rPr lang="ru-RU" sz="2400" noProof="1"/>
              <a:t>Услуга дополнительной доставки </a:t>
            </a: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114800" cy="823912"/>
          </a:xfrm>
        </p:spPr>
        <p:txBody>
          <a:bodyPr rtlCol="0">
            <a:normAutofit/>
          </a:bodyPr>
          <a:lstStyle/>
          <a:p>
            <a:pPr rtl="0"/>
            <a:r>
              <a:rPr lang="ru-RU" sz="2800" b="1" dirty="0">
                <a:solidFill>
                  <a:schemeClr val="tx1"/>
                </a:solidFill>
              </a:rPr>
              <a:t>КОНКУРЕНТЫ</a:t>
            </a:r>
          </a:p>
        </p:txBody>
      </p:sp>
      <p:sp>
        <p:nvSpPr>
          <p:cNvPr id="16" name="Объект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 fontScale="92500"/>
          </a:bodyPr>
          <a:lstStyle/>
          <a:p>
            <a:pPr rtl="0"/>
            <a:r>
              <a:rPr lang="ru-RU" sz="2400" noProof="1"/>
              <a:t>Компания А</a:t>
            </a:r>
            <a:br>
              <a:rPr lang="ru-RU" sz="2400" noProof="1"/>
            </a:br>
            <a:r>
              <a:rPr lang="ru-RU" sz="2400" noProof="1"/>
              <a:t>Продукт стоит дороже</a:t>
            </a:r>
          </a:p>
          <a:p>
            <a:pPr rtl="0"/>
            <a:r>
              <a:rPr lang="ru-RU" sz="2400" noProof="1"/>
              <a:t>Компании Б и В </a:t>
            </a:r>
            <a:br>
              <a:rPr lang="ru-RU" sz="2400" noProof="1"/>
            </a:br>
            <a:r>
              <a:rPr lang="ru-RU" sz="2400" noProof="1"/>
              <a:t>Продукт дорогой и неудобный в использовании</a:t>
            </a:r>
          </a:p>
          <a:p>
            <a:pPr rtl="0"/>
            <a:r>
              <a:rPr lang="ru-RU" sz="2400" noProof="1"/>
              <a:t>Компании Г и Д</a:t>
            </a:r>
            <a:br>
              <a:rPr lang="ru-RU" sz="2400" noProof="1"/>
            </a:br>
            <a:r>
              <a:rPr lang="ru-RU" sz="2400" noProof="1"/>
              <a:t>Продукт доступен, но неудобен в использовании</a:t>
            </a:r>
          </a:p>
          <a:p>
            <a:pPr rtl="0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09_TF16411248_Win32" id="{BEF4CE98-E483-4D23-A12E-0988C57CDA45}" vid="{4D9BF8FD-79D1-4D2D-810B-DD6924BDB5C9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{F29B8BF1-F855-46CF-8C36-59D1FAE5F1BA}tf16411248_win32</Template>
  <TotalTime>87</TotalTime>
  <Words>161</Words>
  <Application>Microsoft Office PowerPoint</Application>
  <PresentationFormat>Широкоэкранный</PresentationFormat>
  <Paragraphs>28</Paragraphs>
  <Slides>5</Slides>
  <Notes>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</vt:i4>
      </vt:variant>
    </vt:vector>
  </HeadingPairs>
  <TitlesOfParts>
    <vt:vector size="12" baseType="lpstr">
      <vt:lpstr>Arial</vt:lpstr>
      <vt:lpstr>Avenir Next LT Pro Light</vt:lpstr>
      <vt:lpstr>Calibri</vt:lpstr>
      <vt:lpstr>Calibri Light</vt:lpstr>
      <vt:lpstr>Posterama</vt:lpstr>
      <vt:lpstr>YS Text</vt:lpstr>
      <vt:lpstr>Тема Office</vt:lpstr>
      <vt:lpstr>Производитель мебели XXX хочет минимизировать затраты по реализации, произведенной им мебели, без потери качества и без увеличения цены.  </vt:lpstr>
      <vt:lpstr>РЕШЕНИЕ</vt:lpstr>
      <vt:lpstr>Для выхода на мп нам необходимо:</vt:lpstr>
      <vt:lpstr>Целевая аудитория</vt:lpstr>
      <vt:lpstr>Почему ХХХ?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Производитель мебели XXX хочет минимизировать затраты по реализации, произведенной им мебели, без потери качества и без увеличения цены.  </dc:title>
  <dc:creator>Polina</dc:creator>
  <cp:lastModifiedBy>Polina</cp:lastModifiedBy>
  <cp:revision>1</cp:revision>
  <dcterms:created xsi:type="dcterms:W3CDTF">2023-03-02T17:41:13Z</dcterms:created>
  <dcterms:modified xsi:type="dcterms:W3CDTF">2023-03-02T19:08:21Z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