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Montserrat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Montserrat-regular.fnt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italic.fntdata"/><Relationship Id="rId14" Type="http://schemas.openxmlformats.org/officeDocument/2006/relationships/font" Target="fonts/Montserrat-bold.fntdata"/><Relationship Id="rId17" Type="http://schemas.openxmlformats.org/officeDocument/2006/relationships/font" Target="fonts/Lato-regular.fntdata"/><Relationship Id="rId16" Type="http://schemas.openxmlformats.org/officeDocument/2006/relationships/font" Target="fonts/Montserrat-bold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Lato-italic.fntdata"/><Relationship Id="rId6" Type="http://schemas.openxmlformats.org/officeDocument/2006/relationships/slide" Target="slides/slide1.xml"/><Relationship Id="rId18" Type="http://schemas.openxmlformats.org/officeDocument/2006/relationships/font" Target="fonts/La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cf4f47c56f_0_3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cf4f47c56f_0_3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cf4f47c56f_0_8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1cf4f47c56f_0_8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cf4f47c56f_0_8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cf4f47c56f_0_8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cf4f47c56f_0_8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cf4f47c56f_0_8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1cf4f47c56f_0_8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1cf4f47c56f_0_8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cf4f47c56f_0_8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cf4f47c56f_0_8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203775" y="903650"/>
            <a:ext cx="5531400" cy="146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600">
                <a:latin typeface="Lato"/>
                <a:ea typeface="Lato"/>
                <a:cs typeface="Lato"/>
                <a:sym typeface="Lato"/>
              </a:rPr>
              <a:t>«Специфика восприятия рекламы </a:t>
            </a:r>
            <a:endParaRPr b="1" sz="2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2600">
                <a:latin typeface="Lato"/>
                <a:ea typeface="Lato"/>
                <a:cs typeface="Lato"/>
                <a:sym typeface="Lato"/>
              </a:rPr>
              <a:t>в современном социуме»</a:t>
            </a:r>
            <a:endParaRPr b="1" sz="2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3160375" y="2842952"/>
            <a:ext cx="5361300" cy="196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ru" sz="1800"/>
              <a:t>Выполнил:</a:t>
            </a:r>
            <a:endParaRPr sz="1800"/>
          </a:p>
          <a:p>
            <a:pPr indent="0" lvl="0" marL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ru" sz="1800"/>
              <a:t>Шартдинов Родион Ришатович</a:t>
            </a:r>
            <a:endParaRPr sz="1800"/>
          </a:p>
          <a:p>
            <a:pPr indent="0" lvl="0" marL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ru" sz="1800"/>
              <a:t>студент магистратуры</a:t>
            </a:r>
            <a:endParaRPr sz="1800"/>
          </a:p>
          <a:p>
            <a:pPr indent="0" lvl="0" marL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rPr lang="ru" sz="1800"/>
              <a:t>Ульяновский государственный университет</a:t>
            </a:r>
            <a:endParaRPr sz="1800"/>
          </a:p>
          <a:p>
            <a:pPr indent="0" lvl="0" marL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80000"/>
              </a:lnSpc>
              <a:spcBef>
                <a:spcPts val="110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800"/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idx="1" type="body"/>
          </p:nvPr>
        </p:nvSpPr>
        <p:spPr>
          <a:xfrm>
            <a:off x="1297500" y="946675"/>
            <a:ext cx="7038900" cy="353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 u="sng"/>
              <a:t>Объект: </a:t>
            </a:r>
            <a:r>
              <a:rPr lang="ru" sz="2000"/>
              <a:t> восприятие рекламы потребителями.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000" u="sng"/>
              <a:t>Предмет:</a:t>
            </a:r>
            <a:r>
              <a:rPr lang="ru" sz="2000"/>
              <a:t> специфика восприятия рекламы в современной России в текущие дни. 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2000" u="sng"/>
              <a:t>Цель:</a:t>
            </a:r>
            <a:r>
              <a:rPr b="1" lang="ru" sz="2000"/>
              <a:t> </a:t>
            </a:r>
            <a:r>
              <a:rPr lang="ru" sz="2000"/>
              <a:t>изучение специфического восприятия рекламы потребителями в зависимости от актуальной социальной повестки.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"/>
          <p:cNvSpPr txBox="1"/>
          <p:nvPr>
            <p:ph type="title"/>
          </p:nvPr>
        </p:nvSpPr>
        <p:spPr>
          <a:xfrm>
            <a:off x="1297500" y="834825"/>
            <a:ext cx="7038900" cy="342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u="sng">
                <a:latin typeface="Lato"/>
                <a:ea typeface="Lato"/>
                <a:cs typeface="Lato"/>
                <a:sym typeface="Lato"/>
              </a:rPr>
              <a:t>Гипотеза</a:t>
            </a:r>
            <a:endParaRPr b="1" u="sng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 u="sng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000">
                <a:latin typeface="Lato"/>
                <a:ea typeface="Lato"/>
                <a:cs typeface="Lato"/>
                <a:sym typeface="Lato"/>
              </a:rPr>
              <a:t>современная социально-экономическая, а также политическая повестка оказывает влияние на восприятие рекламы в различных источниках, а также изменяется в зависимости от социальных групп потребителей рекламы</a:t>
            </a:r>
            <a:endParaRPr sz="20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"/>
          <p:cNvSpPr txBox="1"/>
          <p:nvPr>
            <p:ph type="title"/>
          </p:nvPr>
        </p:nvSpPr>
        <p:spPr>
          <a:xfrm>
            <a:off x="1297500" y="35070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Lato"/>
                <a:ea typeface="Lato"/>
                <a:cs typeface="Lato"/>
                <a:sym typeface="Lato"/>
              </a:rPr>
              <a:t>Методы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1" name="Google Shape;151;p16"/>
          <p:cNvSpPr txBox="1"/>
          <p:nvPr>
            <p:ph idx="1" type="body"/>
          </p:nvPr>
        </p:nvSpPr>
        <p:spPr>
          <a:xfrm>
            <a:off x="1248825" y="920750"/>
            <a:ext cx="7087500" cy="40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195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ru" sz="2100"/>
              <a:t>Общетеоретические методы:</a:t>
            </a:r>
            <a:endParaRPr sz="2100"/>
          </a:p>
          <a:p>
            <a:pPr indent="-133350" lvl="0" marL="6300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ru" sz="2100"/>
              <a:t>теоретический анализ анализ литературы,</a:t>
            </a:r>
            <a:endParaRPr sz="2100"/>
          </a:p>
          <a:p>
            <a:pPr indent="-133350" lvl="0" marL="6300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ru" sz="2100"/>
              <a:t>сопоставительный анализ различных подходов к определению рекламы,</a:t>
            </a:r>
            <a:endParaRPr sz="2100"/>
          </a:p>
          <a:p>
            <a:pPr indent="-133350" lvl="0" marL="6300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100"/>
              <a:buChar char="●"/>
            </a:pPr>
            <a:r>
              <a:rPr lang="ru" sz="2100"/>
              <a:t>выбор диагностического инструментария.</a:t>
            </a:r>
            <a:endParaRPr sz="2100"/>
          </a:p>
          <a:p>
            <a:pPr indent="-36195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100"/>
              <a:buAutoNum type="arabicPeriod"/>
            </a:pPr>
            <a:r>
              <a:rPr lang="ru" sz="2100"/>
              <a:t>опросный метод: </a:t>
            </a:r>
            <a:endParaRPr sz="2100"/>
          </a:p>
          <a:p>
            <a:pPr indent="0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100"/>
              <a:t>метод Бриззона + анкетирование</a:t>
            </a:r>
            <a:endParaRPr sz="2100"/>
          </a:p>
          <a:p>
            <a:pPr indent="0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100"/>
              <a:t>ранжирование</a:t>
            </a:r>
            <a:endParaRPr sz="2100"/>
          </a:p>
          <a:p>
            <a:pPr indent="-361950" lvl="0" marL="457200" rtl="0" algn="l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2100"/>
              <a:buAutoNum type="arabicPeriod"/>
            </a:pPr>
            <a:r>
              <a:rPr lang="ru" sz="2100"/>
              <a:t>методы статистической обработки данных, а именно методы описательной статистики.</a:t>
            </a:r>
            <a:endParaRPr sz="2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Lato"/>
                <a:ea typeface="Lato"/>
                <a:cs typeface="Lato"/>
                <a:sym typeface="Lato"/>
              </a:rPr>
              <a:t>Задачи исследования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72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7" name="Google Shape;157;p17"/>
          <p:cNvSpPr txBox="1"/>
          <p:nvPr>
            <p:ph idx="1" type="body"/>
          </p:nvPr>
        </p:nvSpPr>
        <p:spPr>
          <a:xfrm>
            <a:off x="1297500" y="1169525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2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200"/>
              <a:t>Анализ теоретических основ рекламы, задач современной рекламы;</a:t>
            </a:r>
            <a:endParaRPr sz="7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7200"/>
              <a:t>Изучение особенностей восприятия рекламы различными целевыми аудиториями;</a:t>
            </a:r>
            <a:endParaRPr sz="7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7200"/>
              <a:t>Оценка актуальной социальной повестки и выявление ее влияния на рекламу;</a:t>
            </a:r>
            <a:endParaRPr sz="72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7200"/>
              <a:t>Определение методов исследования особенностей восприятия рекламы различными социальными группами;</a:t>
            </a:r>
            <a:endParaRPr sz="72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7200"/>
              <a:t>Проведение исследование, анализ полученных результатов и формулирование выводов.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latin typeface="Lato"/>
                <a:ea typeface="Lato"/>
                <a:cs typeface="Lato"/>
                <a:sym typeface="Lato"/>
              </a:rPr>
              <a:t>Проверка гипотезы</a:t>
            </a:r>
            <a:endParaRPr b="1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3" name="Google Shape;163;p18"/>
          <p:cNvSpPr txBox="1"/>
          <p:nvPr>
            <p:ph idx="1" type="body"/>
          </p:nvPr>
        </p:nvSpPr>
        <p:spPr>
          <a:xfrm>
            <a:off x="1297500" y="1307850"/>
            <a:ext cx="7038900" cy="317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/>
              <a:t>Тест Бриззона (кадр из видеоролика) на восприятие рекламы и узнаваемость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000"/>
              <a:t>Использование опросника: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000"/>
              <a:t>-</a:t>
            </a:r>
            <a:r>
              <a:rPr lang="ru" sz="2000"/>
              <a:t>Влияние Селебрити (Инфлюенсеров)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2000"/>
              <a:t>-Использование элементов отсылки к актуальной повестке  (“санкции”, “запад”, символика V и Z)</a:t>
            </a:r>
            <a:endParaRPr sz="2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9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4000"/>
              <a:t>СПАСИБО ЗА ВНИМАНИЕ :-)</a:t>
            </a:r>
            <a:endParaRPr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