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2" r:id="rId4"/>
    <p:sldId id="273" r:id="rId6"/>
    <p:sldId id="274" r:id="rId7"/>
    <p:sldId id="276" r:id="rId8"/>
    <p:sldId id="277" r:id="rId9"/>
    <p:sldId id="279" r:id="rId10"/>
    <p:sldId id="278" r:id="rId11"/>
    <p:sldId id="280" r:id="rId12"/>
    <p:sldId id="281" r:id="rId13"/>
    <p:sldId id="284" r:id="rId14"/>
    <p:sldId id="283" r:id="rId15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60" y="195"/>
      </p:cViewPr>
      <p:guideLst>
        <p:guide orient="horz" pos="219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14:cpLocks xmlns:a14="http://schemas.microsoft.com/office/drawing/2010/main"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ru-RU" altLang="zh-CN"/>
              <a:t>Я вернусь к этому примеру если останиться время. </a:t>
            </a:r>
            <a:endParaRPr lang="ru-RU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lvl="0" indent="0" algn="l">
              <a:buClrTx/>
              <a:buSzTx/>
              <a:buNone/>
            </a:pPr>
            <a:r>
              <a:rPr lang="en-US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 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Функция этого экфрасиса многоаспектна: с одной стороны, еврейского портного интересовал исключительно крой сюртуко́в, жилетов и шуб господ; с другой стороны, автор довольно точно приводил описание акваре́ли П.Ф. Бореля «Возвращение раненого Пушкина после дуэли», отмечая и криво́е  лицо поэта, его меховую шубу, узкую карету, удивленного кучера в шапке священника. На акварели художника кучер указывает на забытый в карете широкополый боливар Пушкина.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ru-RU" altLang="zh-CN" b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Авторская проекция, ощущение поэтического родства и общности.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Поль </a:t>
            </a:r>
            <a:r>
              <a:rPr lang="ru-RU" altLang="zh-CN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Сезан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– мастер роскошных натюрмортов, самые известные  - изображения яблок в </a:t>
            </a:r>
            <a:r>
              <a:rPr lang="ru-RU" altLang="zh-CN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карзинах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и на блюде, персиков, груш и лимонов. Мандельштам подчеркивает умение художника сохранить жизнь в уже мертвой натуре – розы «плотные», «молодые». Неявно сравнивая </a:t>
            </a:r>
            <a:r>
              <a:rPr lang="ru-RU" altLang="zh-CN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Сезана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и Матисса, поэт говорит о том, что последнему «незнакома радость наливающихся плодов».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lvl="0" algn="l">
              <a:buClrTx/>
              <a:buSzTx/>
              <a:buNone/>
            </a:pPr>
            <a:r>
              <a:rPr lang="ru-RU" altLang="zh-CN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Живописно-ассоциативное мышление О. Мандельштама превращает безобидную горку из качанов капуты в зловещий холм из человеческих черепов, изображенный на картине В.В. Верещагина «Апофеоз войны» (1871), первоначально называвшейся «Торжество Тамерлана». Аллегория смерти пропитывает весь холст: желтая выжженная пустыня, обгорелые деревья, пирамида из человеческих черепов и вороны-падальщики. 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i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Поэт видит избыточную декоративность сюжетов и замечает, что щелочная е́дкость кра́сок раздража́ет глаз зрителя. </a:t>
            </a:r>
            <a:endParaRPr lang="en-US" altLang="zh-CN" i="1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endParaRPr lang="en-US" altLang="zh-CN" i="1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Функция этого экфрасиса многоаспектна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zh-CN" altLang="en-US" dirty="0">
                <a:latin typeface="Times New Roman" charset="0"/>
                <a:cs typeface="Times New Roman" charset="0"/>
                <a:sym typeface="+mn-ea"/>
              </a:rPr>
              <a:t>сюжетообразующая</a:t>
            </a:r>
            <a:r>
              <a:rPr lang="ru-RU" altLang="zh-CN" dirty="0">
                <a:latin typeface="Times New Roman" charset="0"/>
                <a:cs typeface="Times New Roman" charset="0"/>
                <a:sym typeface="+mn-ea"/>
              </a:rPr>
              <a:t>. Это особенно поражает колорит картины. Цвет их не просто красный, а с грязным оттенком. Стены придают кафе не праздничный вид, а ощущение унылости и разочарования. Поэтому Мандельштам использовал слова кровь. Внешне стол больше похож на гроб. А стоящий рядом хозяин кафе усиливает это чувство, словно он призывает клиентов в загробный мир. Перспектива всей композиции как бы наклонена. Это создает ощущение легкого опьянения, головокружения.</a:t>
            </a:r>
            <a:endParaRPr lang="ru-RU" altLang="zh-CN" dirty="0">
              <a:latin typeface="Times New Roman" charset="0"/>
              <a:cs typeface="Times New Roman" charset="0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file:///C:\Users\1V994W2\PycharmProjects\PPT_Background_Generation/pic_temp/1_pic_quater_righ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5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file:///C:\Users\1V994W2\PycharmProjects\PPT_Background_Generation/pic_temp/1_pic_quater_righ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file:///C:\Users\1V994W2\PycharmProjects\PPT_Background_Generation/pic_temp/1_pic_quater_righ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file:///C:\Users\1V994W2\PycharmProjects\PPT_Background_Generation/pic_temp/1_pic_quater_righ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1.xml"/><Relationship Id="rId4" Type="http://schemas.openxmlformats.org/officeDocument/2006/relationships/image" Target="file:///C:\Users\1V994W2\Documents\Tencent%20Files\574576071\FileRecv\&#25340;&#35013;&#32032;&#26448;\sup\43\subject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00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image" Target="file:///C:\Users\1V994W2\PycharmProjects\PPT_Background_Generation/pic_temp/1_pic_quater_righ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9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image" Target="file:///C:\Users\1V994W2\PycharmProjects\PPT_Background_Generation/pic_temp/1_pic_quater_righ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7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image" Target="file:///C:\Users\1V994W2\PycharmProjects\PPT_Background_Generation/pic_temp/1_pic_quater_righ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2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4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image" Target="file:///C:\Users\1V994W2\PycharmProjects\PPT_Background_Generation/pic_temp/1_pic_quater_righ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3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6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file:///C:\Users\1V994W2\PycharmProjects\PPT_Background_Generation/pic_temp/1_pic_quater_righ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image" Target="file:///C:\Users\1V994W2\PycharmProjects\PPT_Background_Generation/pic_temp/1_pic_quater_righ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image" Target="file:///C:\Users\1V994W2\PycharmProjects\PPT_Background_Generation/pic_temp/1_pic_quater_righ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88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14:cpLocks xmlns:a14="http://schemas.microsoft.com/office/drawing/2010/main"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14:cpLocks xmlns:a14="http://schemas.microsoft.com/office/drawing/2010/main"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14:cpLocks xmlns:a14="http://schemas.microsoft.com/office/drawing/2010/main"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4"/>
            <p:custDataLst>
              <p:tags r:id="rId8"/>
            </p:custDataLst>
          </p:nvPr>
        </p:nvSpPr>
        <p:spPr>
          <a:xfrm>
            <a:off x="812482" y="4160203"/>
            <a:ext cx="477520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charset="0"/>
              <a:buNone/>
              <a:defRPr sz="2000" b="0" spc="20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14:cpLocks xmlns:a14="http://schemas.microsoft.com/office/drawing/2010/main"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762318" y="2984818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charset="0"/>
              <a:buNone/>
              <a:defRPr sz="5400" b="0" spc="600">
                <a:solidFill>
                  <a:schemeClr val="tx1"/>
                </a:solidFill>
                <a:latin typeface="Arial" charset="0"/>
                <a:ea typeface="汉仪尚巍手书W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824197"/>
            <a:ext cx="4064000" cy="2033803"/>
          </a:xfrm>
          <a:prstGeom prst="rect">
            <a:avLst/>
          </a:prstGeom>
        </p:spPr>
      </p:pic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14:cpLocks xmlns:a14="http://schemas.microsoft.com/office/drawing/2010/main"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2116456" y="1755458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charset="0"/>
              <a:buNone/>
              <a:defRPr sz="4800" b="0" spc="500">
                <a:solidFill>
                  <a:schemeClr val="tx1"/>
                </a:solidFill>
                <a:latin typeface="Arial" charset="0"/>
                <a:ea typeface="汉仪尚巍手书W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14:cpLocks xmlns:a14="http://schemas.microsoft.com/office/drawing/2010/main" noGrp="1"/>
          </p:cNvSpPr>
          <p:nvPr>
            <p:ph type="subTitle" idx="13"/>
            <p:custDataLst>
              <p:tags r:id="rId9"/>
            </p:custDataLst>
          </p:nvPr>
        </p:nvSpPr>
        <p:spPr>
          <a:xfrm>
            <a:off x="2116456" y="3002599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charset="0"/>
              <a:buNone/>
              <a:defRPr sz="1600" b="0" spc="20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cxnSp>
        <p:nvCxnSpPr>
          <p:cNvPr id="8" name="直接连接符 7"/>
          <p:cNvCxnSpPr/>
          <p:nvPr userDrawn="1">
            <p:custDataLst>
              <p:tags r:id="rId10"/>
            </p:custDataLst>
          </p:nvPr>
        </p:nvCxnSpPr>
        <p:spPr>
          <a:xfrm>
            <a:off x="2116455" y="2807653"/>
            <a:ext cx="64350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34440"/>
            <a:ext cx="4389120" cy="438912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隶书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14:cpLocks xmlns:a14="http://schemas.microsoft.com/office/drawing/2010/main" noGrp="1"/>
          </p:cNvSpPr>
          <p:nvPr>
            <p:ph type="body" idx="14"/>
            <p:custDataLst>
              <p:tags r:id="rId8"/>
            </p:custDataLst>
          </p:nvPr>
        </p:nvSpPr>
        <p:spPr>
          <a:xfrm>
            <a:off x="888982" y="4287202"/>
            <a:ext cx="4572036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charset="0"/>
              <a:buNone/>
              <a:defRPr sz="2000" b="0" spc="20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888982" y="2910522"/>
            <a:ext cx="4572036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charset="0"/>
              <a:buNone/>
              <a:defRPr sz="6600" b="0" spc="700">
                <a:solidFill>
                  <a:schemeClr val="tx1"/>
                </a:solidFill>
                <a:latin typeface="Arial" charset="0"/>
                <a:ea typeface="汉仪尚巍手书W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5257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14:cpLocks xmlns:a14="http://schemas.microsoft.com/office/drawing/2010/main"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14:cpLocks xmlns:a14="http://schemas.microsoft.com/office/drawing/2010/main"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14:cpLocks xmlns:a14="http://schemas.microsoft.com/office/drawing/2010/main"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14:cpLocks xmlns:a14="http://schemas.microsoft.com/office/drawing/2010/main"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14:cpLocks xmlns:a14="http://schemas.microsoft.com/office/drawing/2010/main"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14:cpLocks xmlns:a14="http://schemas.microsoft.com/office/drawing/2010/main"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14:cpLocks xmlns:a14="http://schemas.microsoft.com/office/drawing/2010/main"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14:cpLocks xmlns:a14="http://schemas.microsoft.com/office/drawing/2010/main"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0"/>
            <a:ext cx="1620202" cy="160932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7797"/>
            <a:ext cx="1620202" cy="1620202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14:cpLocks xmlns:a14="http://schemas.microsoft.com/office/drawing/2010/main"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隶书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14:cpLocks xmlns:a14="http://schemas.microsoft.com/office/drawing/2010/main"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9.xml"/><Relationship Id="rId23" Type="http://schemas.openxmlformats.org/officeDocument/2006/relationships/tags" Target="../tags/tag198.xml"/><Relationship Id="rId22" Type="http://schemas.openxmlformats.org/officeDocument/2006/relationships/tags" Target="../tags/tag197.xml"/><Relationship Id="rId21" Type="http://schemas.openxmlformats.org/officeDocument/2006/relationships/tags" Target="../tags/tag196.xml"/><Relationship Id="rId20" Type="http://schemas.openxmlformats.org/officeDocument/2006/relationships/tags" Target="../tags/tag1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隶书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charset="0"/>
          <a:ea typeface="隶书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隶书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隶书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隶书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隶书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隶书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03.xml"/><Relationship Id="rId4" Type="http://schemas.openxmlformats.org/officeDocument/2006/relationships/image" Target="../media/image9.png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5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5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5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59.xml"/><Relationship Id="rId1" Type="http://schemas.openxmlformats.org/officeDocument/2006/relationships/tags" Target="../tags/tag25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0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09.xml"/><Relationship Id="rId10" Type="http://schemas.openxmlformats.org/officeDocument/2006/relationships/image" Target="../media/image10.jpeg"/><Relationship Id="rId1" Type="http://schemas.openxmlformats.org/officeDocument/2006/relationships/tags" Target="../tags/tag20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1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1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19.xml"/><Relationship Id="rId1" Type="http://schemas.openxmlformats.org/officeDocument/2006/relationships/tags" Target="../tags/tag21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2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25.xml"/><Relationship Id="rId10" Type="http://schemas.openxmlformats.org/officeDocument/2006/relationships/image" Target="../media/image12.jpeg"/><Relationship Id="rId1" Type="http://schemas.openxmlformats.org/officeDocument/2006/relationships/tags" Target="../tags/tag2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2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31.xml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tags" Target="../tags/tag22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3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4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44.xml"/><Relationship Id="rId10" Type="http://schemas.openxmlformats.org/officeDocument/2006/relationships/image" Target="../media/image17.jpeg"/><Relationship Id="rId1" Type="http://schemas.openxmlformats.org/officeDocument/2006/relationships/tags" Target="../tags/tag23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image" Target="file:///C:\Users\1V994W2\PycharmProjects\PPT_Background_Generation/pic_temp/1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4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50.xml"/><Relationship Id="rId10" Type="http://schemas.openxmlformats.org/officeDocument/2006/relationships/image" Target="../media/image18.jpeg"/><Relationship Id="rId1" Type="http://schemas.openxmlformats.org/officeDocument/2006/relationships/tags" Target="../tags/tag2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14:cpLocks xmlns:a14="http://schemas.microsoft.com/office/drawing/2010/main"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541020" y="1936750"/>
            <a:ext cx="8188960" cy="2019300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4400" b="1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Экфрас</a:t>
            </a:r>
            <a:r>
              <a:rPr lang="zh-CN" altLang="zh-CN" sz="4400" b="1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ис в повести О. Мандельштама “Шум веремени”</a:t>
            </a:r>
            <a:endParaRPr lang="zh-CN" altLang="zh-CN" sz="4400" b="1">
              <a:solidFill>
                <a:schemeClr val="accent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" name="副标题 8"/>
          <p:cNvSpPr>
            <a14:cpLocks xmlns:a14="http://schemas.microsoft.com/office/drawing/2010/main" noGrp="1"/>
          </p:cNvSpPr>
          <p:nvPr>
            <p:ph type="subTitle" idx="14"/>
            <p:custDataLst>
              <p:tags r:id="rId2"/>
            </p:custDataLst>
          </p:nvPr>
        </p:nvSpPr>
        <p:spPr>
          <a:xfrm>
            <a:off x="665480" y="5338445"/>
            <a:ext cx="7149465" cy="79057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>
                <a:solidFill>
                  <a:schemeClr val="dk1"/>
                </a:solidFill>
                <a:latin typeface="Times New Roman" charset="0"/>
                <a:cs typeface="Times New Roman" charset="0"/>
                <a:sym typeface="+mn-ea"/>
              </a:rPr>
              <a:t>Song Wendan/ Сун Вэньдань</a:t>
            </a:r>
            <a:endParaRPr lang="en-US" altLang="zh-CN">
              <a:solidFill>
                <a:schemeClr val="dk1"/>
              </a:solidFill>
              <a:latin typeface="Times New Roman" charset="0"/>
              <a:cs typeface="Times New Roman" charset="0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altLang="en-US">
                <a:solidFill>
                  <a:schemeClr val="dk1"/>
                </a:solidFill>
                <a:latin typeface="Times New Roman" charset="0"/>
                <a:cs typeface="Times New Roman" charset="0"/>
                <a:sym typeface="+mn-ea"/>
              </a:rPr>
              <a:t>Научный руководитель: Наталья Леонидовна</a:t>
            </a:r>
            <a:r>
              <a:rPr lang="en-US" altLang="ru-RU">
                <a:solidFill>
                  <a:schemeClr val="dk1"/>
                </a:solidFill>
                <a:latin typeface="Times New Roman" charset="0"/>
                <a:cs typeface="Times New Roman" charset="0"/>
                <a:sym typeface="+mn-ea"/>
              </a:rPr>
              <a:t> </a:t>
            </a:r>
            <a:r>
              <a:rPr lang="ru-RU" altLang="en-US">
                <a:solidFill>
                  <a:schemeClr val="dk1"/>
                </a:solidFill>
                <a:latin typeface="Times New Roman" charset="0"/>
                <a:cs typeface="Times New Roman" charset="0"/>
                <a:sym typeface="+mn-ea"/>
              </a:rPr>
              <a:t>Блищ</a:t>
            </a:r>
            <a:endParaRPr lang="ru-RU" altLang="en-US">
              <a:solidFill>
                <a:schemeClr val="dk1"/>
              </a:solidFill>
              <a:latin typeface="Times New Roman" charset="0"/>
              <a:cs typeface="Times New Roman" charset="0"/>
              <a:sym typeface="+mn-ea"/>
            </a:endParaRPr>
          </a:p>
          <a:p>
            <a:pPr marL="0" lvl="0">
              <a:buNone/>
            </a:pPr>
            <a:endParaRPr lang="en-US" altLang="zh-CN">
              <a:solidFill>
                <a:schemeClr val="dk1"/>
              </a:solidFill>
              <a:latin typeface="Times New Roman" charset="0"/>
              <a:cs typeface="Times New Roman" charset="0"/>
              <a:sym typeface="+mn-ea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5480" y="201930"/>
            <a:ext cx="4206240" cy="923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ru-RU" altLang="zh-CN" i="1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Заключение</a:t>
            </a:r>
            <a:endParaRPr lang="ru-RU" altLang="zh-CN" i="1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100" y="1734820"/>
            <a:ext cx="10903585" cy="3712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1. Изобразительное искусство играет ключевую роль в творчестве 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  <a:sym typeface="+mn-ea"/>
              </a:rPr>
              <a:t> </a:t>
            </a:r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  <a:sym typeface="+mn-ea"/>
              </a:rPr>
              <a:t>О. 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charset="0"/>
                <a:cs typeface="Times New Roman" charset="0"/>
                <a:sym typeface="+mn-ea"/>
              </a:rPr>
              <a:t>Мандельштам</a:t>
            </a:r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charset="0"/>
                <a:cs typeface="Times New Roman" charset="0"/>
                <a:sym typeface="+mn-ea"/>
              </a:rPr>
              <a:t>а, </a:t>
            </a:r>
            <a:r>
              <a:rPr lang="ru-RU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charset="0"/>
                <a:cs typeface="Times New Roman" charset="0"/>
                <a:sym typeface="+mn-ea"/>
              </a:rPr>
              <a:t>экфрасис</a:t>
            </a:r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charset="0"/>
                <a:cs typeface="Times New Roman" charset="0"/>
                <a:sym typeface="+mn-ea"/>
              </a:rPr>
              <a:t> – основная стилевая примета повести «Шум времени».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cs typeface="Times New Roman" charset="0"/>
              <a:sym typeface="+mn-ea"/>
            </a:endParaRPr>
          </a:p>
          <a:p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cs typeface="Times New Roman" charset="0"/>
            </a:endParaRPr>
          </a:p>
          <a:p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2. Ф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ункции экфрасиса</a:t>
            </a:r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 в повести «Шум времени»: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сюжетная (сюжетообразующая),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FontTx/>
              <a:buChar char="-"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 символическая,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FontTx/>
              <a:buChar char="-"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 мировоззренческая</a:t>
            </a:r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,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FontTx/>
              <a:buChar char="-"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cs typeface="Times New Roman" charset="0"/>
              </a:rPr>
              <a:t> психологическая.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cs typeface="Times New Roman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  <p:custDataLst>
              <p:tags r:id="rId7"/>
            </p:custDataLst>
          </p:nvPr>
        </p:nvSpPr>
        <p:spPr>
          <a:xfrm>
            <a:off x="522605" y="1526540"/>
            <a:ext cx="11215370" cy="4382770"/>
          </a:xfrm>
        </p:spPr>
        <p:txBody>
          <a:bodyPr vert="horz" lIns="90000" tIns="46800" rIns="90000" bIns="46800" rtlCol="0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buClrTx/>
              <a:buSzTx/>
              <a:buNone/>
            </a:pPr>
            <a:endParaRPr lang="ru-RU" altLang="zh-CN" sz="280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ctr">
              <a:buClrTx/>
              <a:buSzTx/>
              <a:buNone/>
            </a:pPr>
            <a:r>
              <a:rPr lang="ru-RU" altLang="zh-CN" sz="32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Экфра</a:t>
            </a:r>
            <a:r>
              <a:rPr lang="zh-CN" altLang="ru-RU" sz="32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с</a:t>
            </a:r>
            <a:r>
              <a:rPr lang="ru-RU" altLang="zh-CN" sz="32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ис в повести О. Мандельштама “Шум веремени”</a:t>
            </a:r>
            <a:endParaRPr lang="ru-RU" altLang="zh-CN" sz="320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ctr">
              <a:buClrTx/>
              <a:buSzTx/>
              <a:buNone/>
            </a:pPr>
            <a:endParaRPr lang="ru-RU" altLang="zh-CN" sz="240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ctr">
              <a:buClrTx/>
              <a:buSzTx/>
              <a:buNone/>
            </a:pPr>
            <a:r>
              <a:rPr lang="ru-RU" altLang="zh-CN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Song Wendan/ Сун Вэньдань</a:t>
            </a:r>
            <a:endParaRPr lang="ru-RU" altLang="zh-CN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ctr">
              <a:buClrTx/>
              <a:buSzTx/>
              <a:buNone/>
            </a:pPr>
            <a:r>
              <a:rPr lang="ru-RU" altLang="zh-CN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SHENZHEN MSU-BIT UNIVERSITY</a:t>
            </a:r>
            <a:endParaRPr lang="ru-RU" altLang="zh-CN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ctr">
              <a:buClrTx/>
              <a:buSzTx/>
              <a:buNone/>
            </a:pPr>
            <a:r>
              <a:rPr lang="ru-RU" altLang="zh-CN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1159275396@qq.com</a:t>
            </a:r>
            <a:endParaRPr lang="ru-RU" altLang="zh-CN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ctr">
              <a:buClrTx/>
              <a:buSzTx/>
              <a:buNone/>
            </a:pPr>
            <a:endParaRPr lang="ru-RU" altLang="zh-CN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5480" y="201930"/>
            <a:ext cx="4206240" cy="9239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676345" y="4788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ru-RU" altLang="zh-CN" sz="40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Задачи </a:t>
            </a:r>
            <a:r>
              <a:rPr lang="zh-CN" altLang="en-US" sz="40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исследования</a:t>
            </a:r>
            <a:endParaRPr lang="zh-CN" altLang="en-US" sz="4000" i="1" dirty="0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  <p:custDataLst>
              <p:tags r:id="rId8"/>
            </p:custDataLst>
          </p:nvPr>
        </p:nvSpPr>
        <p:spPr>
          <a:xfrm>
            <a:off x="251460" y="1697990"/>
            <a:ext cx="6009005" cy="4008755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 algn="just">
              <a:lnSpc>
                <a:spcPct val="150000"/>
              </a:lnSpc>
            </a:pP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</a:rPr>
              <a:t>выявление и определение специфики и поэтики художественного </a:t>
            </a:r>
            <a:r>
              <a:rPr lang="ru-RU" sz="1700" kern="100" dirty="0" err="1">
                <a:effectLst/>
                <a:latin typeface="Times New Roman" charset="0"/>
                <a:ea typeface="宋体" charset="-122"/>
                <a:cs typeface="Times New Roman" charset="0"/>
              </a:rPr>
              <a:t>экфрасиса</a:t>
            </a: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</a:rPr>
              <a:t> в повести О. Мандельштама «Шум времени»</a:t>
            </a:r>
            <a:endParaRPr lang="ru-RU" sz="1700" kern="100" dirty="0">
              <a:effectLst/>
              <a:latin typeface="Times New Roman" charset="0"/>
              <a:ea typeface="宋体" charset="-122"/>
              <a:cs typeface="Times New Roman" charset="0"/>
            </a:endParaRPr>
          </a:p>
          <a:p>
            <a:pPr marL="514350" indent="-285750" algn="just">
              <a:lnSpc>
                <a:spcPct val="150000"/>
              </a:lnSpc>
            </a:pPr>
            <a:r>
              <a:rPr lang="ru-RU" sz="1700" kern="100" dirty="0">
                <a:latin typeface="Times New Roman" charset="0"/>
                <a:ea typeface="宋体" charset="-122"/>
                <a:cs typeface="Times New Roman" charset="0"/>
                <a:sym typeface="+mn-ea"/>
              </a:rPr>
              <a:t>о</a:t>
            </a: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  <a:sym typeface="+mn-ea"/>
              </a:rPr>
              <a:t>бозначить взаимосвязи между писательской жизнью и творчеством (</a:t>
            </a:r>
            <a:r>
              <a:rPr lang="ru-RU" sz="1700" kern="100" dirty="0" err="1">
                <a:effectLst/>
                <a:latin typeface="Times New Roman" charset="0"/>
                <a:ea typeface="宋体" charset="-122"/>
                <a:cs typeface="Times New Roman" charset="0"/>
                <a:sym typeface="+mn-ea"/>
              </a:rPr>
              <a:t>экфрасис</a:t>
            </a: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  <a:sym typeface="+mn-ea"/>
              </a:rPr>
              <a:t> как авторское присутствие).</a:t>
            </a:r>
            <a:endParaRPr lang="ru-RU" sz="1700" kern="100" dirty="0">
              <a:effectLst/>
              <a:latin typeface="Times New Roman" charset="0"/>
              <a:ea typeface="宋体" charset="-122"/>
              <a:cs typeface="Times New Roman" charset="0"/>
              <a:sym typeface="+mn-ea"/>
            </a:endParaRPr>
          </a:p>
          <a:p>
            <a:pPr marL="514350" indent="-285750" algn="just">
              <a:lnSpc>
                <a:spcPct val="150000"/>
              </a:lnSpc>
            </a:pPr>
            <a:r>
              <a:rPr lang="ru-RU" sz="1700" kern="100" dirty="0">
                <a:latin typeface="Times New Roman" charset="0"/>
                <a:ea typeface="宋体" charset="-122"/>
                <a:cs typeface="Times New Roman" charset="0"/>
                <a:sym typeface="+mn-ea"/>
              </a:rPr>
              <a:t>п</a:t>
            </a: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  <a:sym typeface="+mn-ea"/>
              </a:rPr>
              <a:t>редставить </a:t>
            </a:r>
            <a:r>
              <a:rPr lang="ru-RU" sz="1700" kern="100" dirty="0" err="1">
                <a:effectLst/>
                <a:latin typeface="Times New Roman" charset="0"/>
                <a:ea typeface="宋体" charset="-122"/>
                <a:cs typeface="Times New Roman" charset="0"/>
                <a:sym typeface="+mn-ea"/>
              </a:rPr>
              <a:t>экфрасис</a:t>
            </a: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  <a:sym typeface="+mn-ea"/>
              </a:rPr>
              <a:t> как форму сотворчества</a:t>
            </a:r>
            <a:endParaRPr lang="ru-RU" sz="1700" kern="100" dirty="0">
              <a:effectLst/>
              <a:latin typeface="Times New Roman" charset="0"/>
              <a:ea typeface="宋体" charset="-122"/>
              <a:cs typeface="Times New Roman" charset="0"/>
              <a:sym typeface="+mn-ea"/>
            </a:endParaRPr>
          </a:p>
          <a:p>
            <a:pPr marL="514350" indent="-285750" algn="just">
              <a:lnSpc>
                <a:spcPct val="150000"/>
              </a:lnSpc>
            </a:pPr>
            <a:r>
              <a:rPr lang="ru-RU" sz="1700" kern="100" dirty="0">
                <a:latin typeface="Times New Roman" charset="0"/>
                <a:ea typeface="宋体" charset="-122"/>
                <a:cs typeface="Times New Roman" charset="0"/>
              </a:rPr>
              <a:t>п</a:t>
            </a: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</a:rPr>
              <a:t>редставить </a:t>
            </a:r>
            <a:r>
              <a:rPr lang="ru-RU" sz="1700" kern="100" dirty="0" err="1">
                <a:effectLst/>
                <a:latin typeface="Times New Roman" charset="0"/>
                <a:ea typeface="宋体" charset="-122"/>
                <a:cs typeface="Times New Roman" charset="0"/>
              </a:rPr>
              <a:t>экфрасис</a:t>
            </a: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</a:rPr>
              <a:t> как отражение поэтики </a:t>
            </a:r>
            <a:r>
              <a:rPr lang="ru-RU" sz="1700" kern="100" dirty="0" err="1">
                <a:effectLst/>
                <a:latin typeface="Times New Roman" charset="0"/>
                <a:ea typeface="宋体" charset="-122"/>
                <a:cs typeface="Times New Roman" charset="0"/>
              </a:rPr>
              <a:t>двоемирия</a:t>
            </a:r>
            <a:r>
              <a:rPr lang="ru-RU" sz="1700" kern="100" dirty="0">
                <a:effectLst/>
                <a:latin typeface="Times New Roman" charset="0"/>
                <a:ea typeface="宋体" charset="-122"/>
                <a:cs typeface="Times New Roman" charset="0"/>
              </a:rPr>
              <a:t> О. Мандельштама</a:t>
            </a:r>
            <a:endParaRPr lang="ru-RU" altLang="en-US" sz="1700" kern="100" dirty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Times New Roman" charset="0"/>
              <a:ea typeface="宋体" charset="-122"/>
              <a:cs typeface="Times New Roman" charset="0"/>
              <a:sym typeface="+mn-ea"/>
            </a:endParaRPr>
          </a:p>
        </p:txBody>
      </p:sp>
      <p:pic>
        <p:nvPicPr>
          <p:cNvPr id="107" name="图片 106"/>
          <p:cNvPicPr/>
          <p:nvPr>
            <p:custDataLst>
              <p:tags r:id="rId9"/>
            </p:custDataLst>
          </p:nvPr>
        </p:nvPicPr>
        <p:blipFill>
          <a:blip r:embed="rId10"/>
          <a:srcRect l="4199" t="1126" r="-4199" b="-1126"/>
          <a:stretch>
            <a:fillRect/>
          </a:stretch>
        </p:blipFill>
        <p:spPr>
          <a:xfrm>
            <a:off x="6580505" y="1697990"/>
            <a:ext cx="5730875" cy="38341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720090" y="608330"/>
            <a:ext cx="10857230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ru-RU" altLang="zh-CN" sz="4000" i="1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Характеристика экфрасиса</a:t>
            </a:r>
            <a:endParaRPr lang="ru-RU" altLang="zh-CN" sz="4000" i="1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  <p:sp>
        <p:nvSpPr>
          <p:cNvPr id="6" name="内容占位符 2"/>
          <p:cNvSpPr txBox="1"/>
          <p:nvPr>
            <p:custDataLst>
              <p:tags r:id="rId8"/>
            </p:custDataLst>
          </p:nvPr>
        </p:nvSpPr>
        <p:spPr>
          <a:xfrm>
            <a:off x="719455" y="1622425"/>
            <a:ext cx="10521315" cy="4580890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В повести 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О. Мандельштама 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«Шум Времени» основным стилевым приемом становится именно экфрасис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.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Передает 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историческ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ую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эпох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у.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Раскрывает 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детские воспоминания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.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Отражает м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ировоззренческие установки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.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Выпоняет функции авторской проекции 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indent="0">
              <a:buFont typeface="Arial" charset="0"/>
              <a:buNone/>
            </a:pP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В</a:t>
            </a: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се это автор изображает через экфрастические вставки.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534740" y="39885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ru-RU" altLang="zh-CN" sz="4000" i="1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Примеры экфрасисов</a:t>
            </a:r>
            <a:endParaRPr lang="ru-RU" altLang="zh-CN" sz="4000" i="1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  <p:custDataLst>
              <p:tags r:id="rId8"/>
            </p:custDataLst>
          </p:nvPr>
        </p:nvSpPr>
        <p:spPr>
          <a:xfrm>
            <a:off x="461645" y="1398270"/>
            <a:ext cx="6031865" cy="4851400"/>
          </a:xfrm>
        </p:spPr>
        <p:txBody>
          <a:bodyPr vert="horz" lIns="90000" tIns="46800" rIns="90000" bIns="46800" rtlCol="0">
            <a:normAutofit fontScale="75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ClrTx/>
              <a:buSzTx/>
              <a:buNone/>
            </a:pPr>
            <a:r>
              <a:rPr lang="zh-CN" altLang="en-US" sz="2800" i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«</a:t>
            </a:r>
            <a:r>
              <a:rPr lang="zh-CN" altLang="en-US" sz="2800" i="1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Еврейская азбука</a:t>
            </a:r>
            <a:r>
              <a:rPr lang="zh-CN" altLang="en-US" sz="2800" i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с картинками изображала во всех видах—с кошкой, книжкой, ведром, лейкой одного и того же мальчика в картузе с очень грустным и взрослым лицом. </a:t>
            </a:r>
            <a:r>
              <a:rPr lang="zh-CN" altLang="en-US" sz="2800" i="1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В этом мальчике я не узнавал себя и всем существом восставал на книгу и науку».</a:t>
            </a:r>
            <a:endParaRPr lang="ru-RU" altLang="zh-CN" sz="2800" i="1" dirty="0">
              <a:solidFill>
                <a:schemeClr val="dk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 lang="zh-CN" altLang="en-US" i="1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 lang="zh-CN" altLang="en-US" i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zh-CN" altLang="en-US" b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Вот пример из текста, отражающий процесс пробуждения самосознания поэта О. Мандельштама – его выбор русского языка для творчества.</a:t>
            </a:r>
            <a:endParaRPr lang="zh-CN" altLang="en-US" b="1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52" y="1397540"/>
            <a:ext cx="5289010" cy="42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12" name="图片 11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916940" y="398780"/>
            <a:ext cx="10661015" cy="839470"/>
          </a:xfr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П.Ф. Борел</a:t>
            </a:r>
            <a:r>
              <a:rPr lang="ru-RU" altLang="zh-CN" sz="32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ь</a:t>
            </a:r>
            <a:r>
              <a:rPr lang="zh-CN" altLang="en-US" sz="32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 «Возвращение раненого Пушкина после дуэли»</a:t>
            </a:r>
            <a:endParaRPr lang="zh-CN" altLang="en-US" sz="3200" i="1" dirty="0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  <p:custDataLst>
              <p:tags r:id="rId8"/>
            </p:custDataLst>
          </p:nvPr>
        </p:nvSpPr>
        <p:spPr>
          <a:xfrm>
            <a:off x="485140" y="1424940"/>
            <a:ext cx="7313295" cy="5090795"/>
          </a:xfrm>
        </p:spPr>
        <p:txBody>
          <a:bodyPr vert="horz" lIns="90000" tIns="46800" rIns="90000" bIns="46800" rtlCol="0">
            <a:normAutofit fontScale="72500"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i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«Эта перегородка, оклеенная картинками, представляла собой довольно странный иконостас. </a:t>
            </a:r>
            <a:r>
              <a:rPr lang="zh-CN" altLang="en-US" sz="3200" i="1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Тут был Пушкин с кривым лицом, в меховой шубе, которого какие-то господа, похожие на фа́кельщиков, выносили из узкой, как караульная будка, кареты и, не обращая внимания на удивленного кучера в митрополичьей шапке, собирались швырнуть в подъезд».</a:t>
            </a:r>
            <a:endParaRPr lang="zh-CN" altLang="en-US" sz="3200" i="1" dirty="0">
              <a:solidFill>
                <a:schemeClr val="dk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lvl="0" algn="l">
              <a:buClrTx/>
              <a:buSzTx/>
            </a:pPr>
            <a:endParaRPr lang="zh-CN" altLang="en-US" sz="2500" i="1" dirty="0">
              <a:solidFill>
                <a:schemeClr val="dk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 lang="en-US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 </a:t>
            </a:r>
            <a:r>
              <a:rPr lang="ru-RU" altLang="zh-CN" sz="19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В повести художник и картина не обозначены. Читатели догодываются сами. Функция экфасиса: </a:t>
            </a:r>
            <a:r>
              <a:rPr lang="ru-RU" altLang="zh-CN" sz="1900" b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Авторская проекция, ощущение поэтического родства и общности.</a:t>
            </a:r>
            <a:endParaRPr lang="ru-RU" altLang="zh-CN" sz="1900" b="1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143875" y="1464945"/>
            <a:ext cx="3601085" cy="43980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12" name="图片 11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842645" y="179070"/>
            <a:ext cx="10123170" cy="730250"/>
          </a:xfr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 i="1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Поль Сезанн «Букет цветов в голубой вазе»</a:t>
            </a:r>
            <a:endParaRPr lang="zh-CN" altLang="en-US" sz="3200" i="1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  <p:custDataLst>
              <p:tags r:id="rId8"/>
            </p:custDataLst>
          </p:nvPr>
        </p:nvSpPr>
        <p:spPr>
          <a:xfrm>
            <a:off x="4616450" y="1281430"/>
            <a:ext cx="7132320" cy="280670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ru-RU" altLang="zh-CN" sz="15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</a:t>
            </a:r>
            <a:r>
              <a:rPr lang="ru-RU" altLang="zh-CN" sz="20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«Здравствуй, Сезанн! Славный дедушка! &lt;…&gt; </a:t>
            </a:r>
            <a:r>
              <a:rPr lang="ru-RU" altLang="zh-CN" sz="20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Но меня-то пленил натюрморт старика. Срезанные, должно быть, утром розы; плотные и укатанные, особенно молодые чайные. Ни дать ни взять—катышки желтоватого сливочного мороженого.</a:t>
            </a:r>
            <a:r>
              <a:rPr lang="zh-CN" altLang="en-US" sz="2000" i="1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»</a:t>
            </a:r>
            <a:r>
              <a:rPr lang="ru-RU" altLang="zh-CN" sz="20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ru-RU" altLang="zh-CN" sz="20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(С.118 – 119)</a:t>
            </a:r>
            <a:endParaRPr lang="ru-RU" altLang="zh-CN" sz="1500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ru-RU" altLang="zh-CN" sz="1500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ru-RU" altLang="zh-CN" sz="1500" b="1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2255" y="1781175"/>
            <a:ext cx="3957955" cy="3515360"/>
          </a:xfrm>
          <a:prstGeom prst="rect">
            <a:avLst/>
          </a:prstGeom>
        </p:spPr>
      </p:pic>
      <p:pic>
        <p:nvPicPr>
          <p:cNvPr id="5" name="图片 4" descr="2023-04-19 15:47:31.2230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1985" y="3909695"/>
            <a:ext cx="3287395" cy="2587625"/>
          </a:xfrm>
          <a:prstGeom prst="rect">
            <a:avLst/>
          </a:prstGeom>
        </p:spPr>
      </p:pic>
      <p:pic>
        <p:nvPicPr>
          <p:cNvPr id="6" name="图片 5" descr="2023-04-19 15:47:31.3080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1160" y="3909695"/>
            <a:ext cx="3737610" cy="251015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  <p:custDataLst>
              <p:tags r:id="rId7"/>
            </p:custDataLst>
          </p:nvPr>
        </p:nvSpPr>
        <p:spPr>
          <a:xfrm>
            <a:off x="554990" y="3778250"/>
            <a:ext cx="6626860" cy="2661285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ru-RU" altLang="zh-CN" sz="13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ru-RU" altLang="zh-CN" sz="14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В стихотворении Н. Гумилева (собрата Мандельштама по акмеистскому цеху) «Заблудившийся трамвай» появляется та же ассоциативная пара:</a:t>
            </a:r>
            <a:endParaRPr lang="ru-RU" altLang="zh-CN" sz="140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r>
              <a:rPr lang="ru-RU" altLang="zh-CN" sz="14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Вывеска... кровью налитые буквы</a:t>
            </a:r>
            <a:endParaRPr lang="ru-RU" altLang="zh-CN" sz="140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r>
              <a:rPr lang="ru-RU" altLang="zh-CN" sz="14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Гласят — зеленная, — знаю, тут</a:t>
            </a:r>
            <a:endParaRPr lang="ru-RU" altLang="zh-CN" sz="140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r>
              <a:rPr lang="ru-RU" altLang="zh-CN" sz="14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Вместо капусты и вместо брюквы</a:t>
            </a:r>
            <a:endParaRPr lang="ru-RU" altLang="zh-CN" sz="140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r>
              <a:rPr lang="ru-RU" altLang="zh-CN" sz="140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Мертвые головы продают.</a:t>
            </a:r>
            <a:endParaRPr lang="ru-RU" altLang="zh-CN" sz="140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7239635" y="3293110"/>
            <a:ext cx="4332605" cy="3246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480060" y="1049655"/>
            <a:ext cx="10808335" cy="1908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altLang="zh-CN" sz="2000" spc="15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«А на подмосковных дачах мне почти не приходилось бывать.Ведь не считать же автомобильные поездки в Узкое по Смоленскому шоссе, мимо толстобрюхих бревенчатых изб, где капустные заготовки огородников как ядра с зелеными фитилями. Эти бледно-зеленые капустные бомбы, нагроможденные в безбожном изобилии, отдаленно мне </a:t>
            </a:r>
            <a:r>
              <a:rPr lang="ru-RU" altLang="zh-CN" sz="2000" spc="15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напоминали пирамиду черепов на скучной картине Верещагина»</a:t>
            </a:r>
            <a:r>
              <a:rPr lang="ru-RU" altLang="zh-CN" sz="2000" spc="15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.</a:t>
            </a:r>
            <a:endParaRPr lang="ru-RU" altLang="zh-CN" sz="2000" spc="150">
              <a:solidFill>
                <a:schemeClr val="dk1">
                  <a:lumMod val="65000"/>
                  <a:lumOff val="35000"/>
                </a:schemeClr>
              </a:solidFill>
              <a:uFillTx/>
              <a:latin typeface="Times New Roman" charset="0"/>
              <a:ea typeface="隶书" pitchFamily="49" charset="-122"/>
              <a:cs typeface="Times New Roman" charset="0"/>
            </a:endParaRPr>
          </a:p>
          <a:p>
            <a:endParaRPr lang="ru-RU" altLang="zh-CN" sz="2000" spc="150">
              <a:solidFill>
                <a:schemeClr val="dk1">
                  <a:lumMod val="65000"/>
                  <a:lumOff val="35000"/>
                </a:schemeClr>
              </a:solidFill>
              <a:uFillTx/>
              <a:latin typeface="Times New Roman" charset="0"/>
              <a:ea typeface="隶书" pitchFamily="49" charset="-122"/>
              <a:cs typeface="Times New Roman" charset="0"/>
            </a:endParaRPr>
          </a:p>
        </p:txBody>
      </p:sp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4294967295"/>
            <p:custDataLst>
              <p:tags r:id="rId11"/>
            </p:custDataLst>
          </p:nvPr>
        </p:nvSpPr>
        <p:spPr>
          <a:xfrm>
            <a:off x="805815" y="274320"/>
            <a:ext cx="10698480" cy="685165"/>
          </a:xfr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В.В. Верещагин «Апофеоз войны»</a:t>
            </a:r>
            <a:endParaRPr lang="zh-CN" altLang="en-US" sz="3200" i="1" dirty="0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842010" y="466090"/>
            <a:ext cx="10624185" cy="71501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Анри Матисс «Одалиска с турецким креслом»</a:t>
            </a:r>
            <a:endParaRPr lang="zh-CN" altLang="en-US" sz="3200" i="1" dirty="0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  <p:custDataLst>
              <p:tags r:id="rId8"/>
            </p:custDataLst>
          </p:nvPr>
        </p:nvSpPr>
        <p:spPr>
          <a:xfrm>
            <a:off x="5641975" y="1490345"/>
            <a:ext cx="5935345" cy="4759325"/>
          </a:xfrm>
        </p:spPr>
        <p:txBody>
          <a:bodyPr vert="horz" lIns="90000" tIns="46800" rIns="90000" bIns="46800" rtlCol="0">
            <a:normAutofit fontScale="8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 sz="16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«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Зато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я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невзлюбил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Матисса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,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художника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богачей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.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Красная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краска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его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холстов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шипит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содой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.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Ему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незнакома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радость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наливающихся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плодов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.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Его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могущественная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кисть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не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исцеляет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зрение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,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но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бычью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силу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ему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придает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,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так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что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глаза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наливаются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кровью.Уж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мне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эти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ковровые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шахматы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и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одалиски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!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Шахские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прихоти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парижского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мэтра</a:t>
            </a:r>
            <a:r>
              <a:rPr lang="en-US" altLang="zh-CN" sz="24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!</a:t>
            </a:r>
            <a:r>
              <a:rPr lang="zh-CN" altLang="en-US" sz="24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»</a:t>
            </a:r>
            <a:endParaRPr lang="zh-CN" altLang="en-US" sz="2400" dirty="0">
              <a:solidFill>
                <a:schemeClr val="dk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sz="2400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r>
              <a:rPr lang="en-US" altLang="zh-CN" i="1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</a:t>
            </a:r>
            <a:r>
              <a:rPr lang="ru-RU" altLang="zh-CN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Поэт видит избыточную декоративность сюжетов и замечает, что щелочная е́дкость кра́сок раздража́ет глаз зрителя. </a:t>
            </a:r>
            <a:endParaRPr lang="en-US" altLang="zh-CN" sz="1600" i="1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440" y="1753870"/>
            <a:ext cx="4428490" cy="39027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5257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  <p:custDataLst>
              <p:tags r:id="rId7"/>
            </p:custDataLst>
          </p:nvPr>
        </p:nvSpPr>
        <p:spPr>
          <a:xfrm>
            <a:off x="570865" y="1649730"/>
            <a:ext cx="7087870" cy="489712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ru-RU" altLang="zh-CN" sz="25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 «Дешевые овощные краски Ван-Гога куплены по несчастному случаю за двадцать су. </a:t>
            </a:r>
            <a:r>
              <a:rPr lang="ru-RU" altLang="zh-CN" sz="25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Ван-Гог харкает кровью, как самоубийца из меблированных комнат. Доски пола в ночном кафе наклонены и струятся как желоб в электрическом бешенстве. И узкое корыто биллиарда напоминает колоду гроба.</a:t>
            </a:r>
            <a:r>
              <a:rPr lang="zh-CN" altLang="en-US" sz="2500" dirty="0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»</a:t>
            </a:r>
            <a:endParaRPr lang="zh-CN" altLang="en-US" sz="2500" i="1" dirty="0">
              <a:solidFill>
                <a:schemeClr val="dk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ru-RU" altLang="zh-CN" sz="2500" i="1" dirty="0">
              <a:solidFill>
                <a:schemeClr val="dk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  <a:p>
            <a:pPr marL="0" lvl="0" algn="l">
              <a:buClrTx/>
              <a:buSzTx/>
              <a:buNone/>
            </a:pPr>
            <a:r>
              <a:rPr lang="ru-RU" altLang="zh-CN" sz="2500" dirty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charset="0"/>
                <a:ea typeface="隶书" pitchFamily="49" charset="-122"/>
                <a:cs typeface="Times New Roman" charset="0"/>
                <a:sym typeface="+mn-ea"/>
              </a:rPr>
              <a:t>   </a:t>
            </a:r>
            <a:endParaRPr lang="ru-RU" altLang="zh-CN" sz="2500" dirty="0">
              <a:solidFill>
                <a:schemeClr val="dk1">
                  <a:lumMod val="65000"/>
                  <a:lumOff val="35000"/>
                </a:schemeClr>
              </a:solidFill>
              <a:latin typeface="Times New Roman" charset="0"/>
              <a:ea typeface="隶书" pitchFamily="49" charset="-122"/>
              <a:cs typeface="Times New Roman" charset="0"/>
              <a:sym typeface="+mn-ea"/>
            </a:endParaRPr>
          </a:p>
        </p:txBody>
      </p:sp>
      <p:sp>
        <p:nvSpPr>
          <p:cNvPr id="2" name="标题 1"/>
          <p:cNvSpPr>
            <a14:cpLocks xmlns:a14="http://schemas.microsoft.com/office/drawing/2010/main" noGrp="1"/>
          </p:cNvSpPr>
          <p:nvPr>
            <p:custDataLst>
              <p:tags r:id="rId8"/>
            </p:custDataLst>
          </p:nvPr>
        </p:nvSpPr>
        <p:spPr>
          <a:xfrm>
            <a:off x="1038225" y="348615"/>
            <a:ext cx="10433685" cy="705485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ru-RU" altLang="zh-CN" sz="40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В</a:t>
            </a:r>
            <a:r>
              <a:rPr lang="zh-CN" altLang="en-US" sz="40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ан</a:t>
            </a:r>
            <a:r>
              <a:rPr lang="ru-RU" altLang="zh-CN" sz="40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г</a:t>
            </a:r>
            <a:r>
              <a:rPr lang="zh-CN" altLang="en-US" sz="40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ог</a:t>
            </a:r>
            <a:r>
              <a:rPr lang="ru-RU" altLang="zh-CN" sz="40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 </a:t>
            </a:r>
            <a:r>
              <a:rPr lang="zh-CN" altLang="en-US" sz="4000" i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charset="0"/>
                <a:ea typeface="汉仪尚巍手书W" pitchFamily="18" charset="-122"/>
                <a:cs typeface="Times New Roman" charset="0"/>
                <a:sym typeface="+mn-ea"/>
              </a:rPr>
              <a:t>«Ночное кафе»</a:t>
            </a:r>
            <a:endParaRPr lang="zh-CN" altLang="en-US" sz="4000" i="1" dirty="0">
              <a:solidFill>
                <a:schemeClr val="dk1">
                  <a:lumMod val="85000"/>
                  <a:lumOff val="15000"/>
                </a:schemeClr>
              </a:solidFill>
              <a:latin typeface="Times New Roman" charset="0"/>
              <a:ea typeface="汉仪尚巍手书W" pitchFamily="18" charset="-122"/>
              <a:cs typeface="Times New Roman" charset="0"/>
              <a:sym typeface="+mn-ea"/>
            </a:endParaRPr>
          </a:p>
        </p:txBody>
      </p:sp>
      <p:pic>
        <p:nvPicPr>
          <p:cNvPr id="106" name="图片 105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44485" y="1457325"/>
            <a:ext cx="3905885" cy="3819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2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4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4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5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5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6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6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733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733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73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2、16、17、18、19、20、21、22、23、26、30、35、38、39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一花一世界"/>
  <p:tag name="KSO_WM_TEMPLATE_CATEGORY" val="custom"/>
  <p:tag name="KSO_WM_TEMPLATE_INDEX" val="20204733"/>
  <p:tag name="KSO_WM_UNIT_ID" val="custom20204733_1*a*1"/>
  <p:tag name="KSO_WM_UNIT_ISNUMDGMTITLE" val="0"/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733"/>
  <p:tag name="KSO_WM_UNIT_ID" val="custom20204733_1*b*1"/>
  <p:tag name="KSO_WM_UNIT_ISNUMDGMTITLE" val="0"/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SLIDE_ID" val="custom2020473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733"/>
  <p:tag name="KSO_WM_SLIDE_LAYOUT" val="a_b"/>
  <p:tag name="KSO_WM_SLIDE_LAYOUT_CNT" val="1_1"/>
  <p:tag name="KSO_WM_UNIT_SHOW_EDIT_AREA_INDICATION" val="1"/>
  <p:tag name="KSO_WM_TEMPLATE_THUMBS_INDEX" val="1、4、7、8、9、12、16、17、18、19、20、21、22、23、26、30、35、38、39"/>
  <p:tag name="KSO_WM_TEMPLATE_MASTER_THUMB_INDEX" val="12"/>
</p:tagLst>
</file>

<file path=ppt/tags/tag2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2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2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34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BEAUTIFY_FLAG" val=""/>
  <p:tag name="KSO_WM_UNIT_TEXT_FILL_FORE_SCHEMECOLOR_INDEX_BRIGHTNESS" val="0.15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4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47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5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57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FEEEC"/>
      </a:dk2>
      <a:lt2>
        <a:srgbClr val="FDFDFC"/>
      </a:lt2>
      <a:accent1>
        <a:srgbClr val="877550"/>
      </a:accent1>
      <a:accent2>
        <a:srgbClr val="737955"/>
      </a:accent2>
      <a:accent3>
        <a:srgbClr val="627D5E"/>
      </a:accent3>
      <a:accent4>
        <a:srgbClr val="567F6B"/>
      </a:accent4>
      <a:accent5>
        <a:srgbClr val="507F79"/>
      </a:accent5>
      <a:accent6>
        <a:srgbClr val="517E8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Широкоэкранный</PresentationFormat>
  <Paragraphs>80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隶书</vt:lpstr>
      <vt:lpstr>汉仪尚巍手书W</vt:lpstr>
      <vt:lpstr>微软雅黑</vt:lpstr>
      <vt:lpstr>Times New Roman</vt:lpstr>
      <vt:lpstr>Calibri</vt:lpstr>
      <vt:lpstr>Office 主题​​</vt:lpstr>
      <vt:lpstr>1_Office 主题​​</vt:lpstr>
      <vt:lpstr>Экфразис в повести О. Мандельштама “Шум веремени”</vt:lpstr>
      <vt:lpstr>Задачи исследования</vt:lpstr>
      <vt:lpstr>Характеристика экфрасиса</vt:lpstr>
      <vt:lpstr>Примеры экфрасисов</vt:lpstr>
      <vt:lpstr>П.Ф. Борель «Возвращение раненого Пушкина после дуэли»</vt:lpstr>
      <vt:lpstr>Поль Сезанн «Букет цветов в голубой вазе»</vt:lpstr>
      <vt:lpstr>В.В. Верещагин «Апофеоз войны»</vt:lpstr>
      <vt:lpstr>Анри Матисс «Одалиска с турецким креслом»</vt:lpstr>
      <vt:lpstr>PowerPoint 演示文稿</vt:lpstr>
      <vt:lpstr>Заключение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Экфразис в повести О. Мандельштама “Шум веремени”</dc:title>
  <dc:creator>Matebook</dc:creator>
  <cp:lastModifiedBy>iPad</cp:lastModifiedBy>
  <cp:revision>248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2052-11.36.1</vt:lpwstr>
  </property>
  <property fmtid="{D5CDD505-2E9C-101B-9397-08002B2CF9AE}" pid="3" name="ICV">
    <vt:lpwstr>95C4C73156A04EF1B0749703C88AB819_13</vt:lpwstr>
  </property>
</Properties>
</file>