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9" r:id="rId3"/>
    <p:sldId id="272" r:id="rId4"/>
    <p:sldId id="270" r:id="rId5"/>
    <p:sldId id="273" r:id="rId6"/>
    <p:sldId id="274" r:id="rId7"/>
    <p:sldId id="275" r:id="rId8"/>
    <p:sldId id="268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 snapToGrid="0">
      <p:cViewPr varScale="1">
        <p:scale>
          <a:sx n="102" d="100"/>
          <a:sy n="102" d="100"/>
        </p:scale>
        <p:origin x="9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A01DFF-25C2-1942-9486-E9140C47C6CB}" type="datetimeFigureOut">
              <a:rPr kumimoji="1" lang="zh-CN" altLang="en-US" smtClean="0"/>
              <a:t>2023/4/19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4491B3-6C9F-BC49-A4F0-E390BB448FD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51597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491B3-6C9F-BC49-A4F0-E390BB448FD8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11831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491B3-6C9F-BC49-A4F0-E390BB448FD8}" type="slidenum">
              <a:rPr kumimoji="1" lang="zh-CN" altLang="en-US" smtClean="0"/>
              <a:t>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77067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491B3-6C9F-BC49-A4F0-E390BB448FD8}" type="slidenum">
              <a:rPr kumimoji="1" lang="zh-CN" altLang="en-US" smtClean="0"/>
              <a:t>7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97032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565171-07C2-CE63-2B58-30B2EA6F9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22CC20D-36DD-81E5-F4FC-2C60610906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EF11E9E-8C23-3E5C-072A-026EEC77F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CF51B-376A-3C40-AA75-94F1A9A8685B}" type="datetimeFigureOut">
              <a:rPr kumimoji="1" lang="zh-CN" altLang="en-US" smtClean="0"/>
              <a:t>2023/4/19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2247BF3-B176-D9F4-324C-D7FBB7C86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517C9B3-245F-3F7A-25A0-C89AF4F92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C84DC-51CC-FD42-875B-38A9959D9EA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13117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350EBD-65C2-A8B1-C3E1-6880F3906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3A12ADC-555A-D768-F968-AF3A6F00A8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66B1F88-A444-8965-D096-4526D7F7A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CF51B-376A-3C40-AA75-94F1A9A8685B}" type="datetimeFigureOut">
              <a:rPr kumimoji="1" lang="zh-CN" altLang="en-US" smtClean="0"/>
              <a:t>2023/4/19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AA381ED-12C0-0074-9239-B7F38719B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F2A2142-1E64-744E-AA53-6342CADF8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C84DC-51CC-FD42-875B-38A9959D9EA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73723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5806ECA4-D0EC-23F9-1483-680E757421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1AABCDA-8EB7-AD19-6F0B-892339DA2A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68650F3-C384-521C-92EF-1C3995974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CF51B-376A-3C40-AA75-94F1A9A8685B}" type="datetimeFigureOut">
              <a:rPr kumimoji="1" lang="zh-CN" altLang="en-US" smtClean="0"/>
              <a:t>2023/4/19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51A51D6-6646-0F51-CC4E-353431B70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E4689BD-5FE2-1E03-62ED-D7B23D1FB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C84DC-51CC-FD42-875B-38A9959D9EA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6904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9" descr="03.jpg"/>
          <p:cNvPicPr>
            <a:picLocks noChangeAspect="1"/>
          </p:cNvPicPr>
          <p:nvPr/>
        </p:nvPicPr>
        <p:blipFill>
          <a:blip r:embed="rId2" cstate="print"/>
          <a:srcRect t="2215"/>
          <a:stretch>
            <a:fillRect/>
          </a:stretch>
        </p:blipFill>
        <p:spPr bwMode="auto">
          <a:xfrm>
            <a:off x="346682" y="70643"/>
            <a:ext cx="4841415" cy="2231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日期占位符 3"/>
          <p:cNvSpPr>
            <a:spLocks noGrp="1"/>
          </p:cNvSpPr>
          <p:nvPr>
            <p:ph type="dt" sz="half" idx="2"/>
          </p:nvPr>
        </p:nvSpPr>
        <p:spPr>
          <a:xfrm>
            <a:off x="4267200" y="3865251"/>
            <a:ext cx="2844800" cy="366713"/>
          </a:xfrm>
          <a:prstGeom prst="rect">
            <a:avLst/>
          </a:prstGeom>
        </p:spPr>
        <p:txBody>
          <a:bodyPr/>
          <a:lstStyle>
            <a:lvl1pPr algn="ctr" eaLnBrk="0" hangingPunct="0">
              <a:defRPr kumimoji="0">
                <a:solidFill>
                  <a:schemeClr val="tx1"/>
                </a:solidFill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2023/4/19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372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9" descr="03.jpg"/>
          <p:cNvPicPr>
            <a:picLocks noChangeAspect="1"/>
          </p:cNvPicPr>
          <p:nvPr/>
        </p:nvPicPr>
        <p:blipFill rotWithShape="1">
          <a:blip r:embed="rId2" cstate="print"/>
          <a:srcRect t="2215" b="48294"/>
          <a:stretch>
            <a:fillRect/>
          </a:stretch>
        </p:blipFill>
        <p:spPr bwMode="auto">
          <a:xfrm>
            <a:off x="1" y="26323"/>
            <a:ext cx="1562100" cy="364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5308601" y="0"/>
            <a:ext cx="1579563" cy="166688"/>
          </a:xfrm>
          <a:prstGeom prst="rect">
            <a:avLst/>
          </a:prstGeom>
          <a:solidFill>
            <a:srgbClr val="E6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kumimoji="0" lang="zh-TW" altLang="en-US" sz="1350"/>
          </a:p>
        </p:txBody>
      </p:sp>
      <p:cxnSp>
        <p:nvCxnSpPr>
          <p:cNvPr id="6" name="直接连接符 2"/>
          <p:cNvCxnSpPr/>
          <p:nvPr/>
        </p:nvCxnSpPr>
        <p:spPr>
          <a:xfrm>
            <a:off x="0" y="1071076"/>
            <a:ext cx="12192000" cy="0"/>
          </a:xfrm>
          <a:prstGeom prst="line">
            <a:avLst/>
          </a:prstGeom>
          <a:ln w="12700">
            <a:solidFill>
              <a:srgbClr val="08080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838200" y="390765"/>
            <a:ext cx="10515600" cy="680313"/>
          </a:xfrm>
          <a:prstGeom prst="rect">
            <a:avLst/>
          </a:prstGeom>
          <a:ln>
            <a:noFill/>
          </a:ln>
        </p:spPr>
        <p:txBody>
          <a:bodyPr/>
          <a:lstStyle>
            <a:lvl1pPr algn="ctr">
              <a:defRPr sz="2700">
                <a:solidFill>
                  <a:srgbClr val="1F4E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163287" y="6356354"/>
            <a:ext cx="2844800" cy="366713"/>
          </a:xfrm>
          <a:prstGeom prst="rect">
            <a:avLst/>
          </a:prstGeom>
        </p:spPr>
        <p:txBody>
          <a:bodyPr/>
          <a:lstStyle>
            <a:lvl1pPr eaLnBrk="0" hangingPunct="0">
              <a:defRPr kumimoji="0">
                <a:solidFill>
                  <a:srgbClr val="1F4E79"/>
                </a:solidFill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2023/4/19</a:t>
            </a:fld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11490257" y="6347439"/>
            <a:ext cx="553137" cy="276999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ctr" eaLnBrk="0" hangingPunct="0">
              <a:defRPr/>
            </a:pPr>
            <a:fld id="{D5C4033A-DD85-47BB-9C06-7997EFAC01A2}" type="slidenum">
              <a:rPr kumimoji="0" lang="zh-CN" altLang="en-US" sz="1800" b="1" smtClean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pPr algn="ctr" eaLnBrk="0" hangingPunct="0">
                <a:defRPr/>
              </a:pPr>
              <a:t>‹#›</a:t>
            </a:fld>
            <a:endParaRPr kumimoji="0" lang="zh-CN" altLang="en-US" sz="1800" b="1" dirty="0">
              <a:solidFill>
                <a:schemeClr val="accent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圆角矩形 15"/>
          <p:cNvSpPr/>
          <p:nvPr/>
        </p:nvSpPr>
        <p:spPr>
          <a:xfrm>
            <a:off x="11471589" y="6306053"/>
            <a:ext cx="573035" cy="426557"/>
          </a:xfrm>
          <a:prstGeom prst="roundRect">
            <a:avLst/>
          </a:prstGeom>
          <a:noFill/>
          <a:ln w="38100">
            <a:solidFill>
              <a:schemeClr val="tx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anchor="ctr"/>
          <a:lstStyle/>
          <a:p>
            <a:pPr algn="ctr">
              <a:defRPr/>
            </a:pPr>
            <a:endParaRPr kumimoji="0" lang="zh-CN" altLang="en-US" sz="1800"/>
          </a:p>
        </p:txBody>
      </p:sp>
    </p:spTree>
    <p:extLst>
      <p:ext uri="{BB962C8B-B14F-4D97-AF65-F5344CB8AC3E}">
        <p14:creationId xmlns:p14="http://schemas.microsoft.com/office/powerpoint/2010/main" val="427726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grayscl/>
            <a:lum/>
          </a:blip>
          <a:srcRect/>
          <a:stretch>
            <a:fillRect/>
          </a:stretch>
        </p:blipFill>
        <p:spPr bwMode="auto">
          <a:xfrm>
            <a:off x="25667" y="1328057"/>
            <a:ext cx="12152276" cy="5517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7"/>
          <p:cNvSpPr>
            <a:spLocks noGrp="1"/>
          </p:cNvSpPr>
          <p:nvPr>
            <p:ph type="title"/>
          </p:nvPr>
        </p:nvSpPr>
        <p:spPr>
          <a:xfrm>
            <a:off x="838200" y="1061811"/>
            <a:ext cx="10515600" cy="680313"/>
          </a:xfrm>
          <a:prstGeom prst="rect">
            <a:avLst/>
          </a:prstGeom>
          <a:ln>
            <a:noFill/>
          </a:ln>
        </p:spPr>
        <p:txBody>
          <a:bodyPr/>
          <a:lstStyle>
            <a:lvl1pPr algn="l">
              <a:defRPr sz="2700">
                <a:solidFill>
                  <a:srgbClr val="1F4E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141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9D05B41-EB8B-6DBF-BC36-0C9608780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AA59C33-4C08-FD53-7FDC-B3684225D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754B3C0-B567-28EE-9A38-382833F1F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CF51B-376A-3C40-AA75-94F1A9A8685B}" type="datetimeFigureOut">
              <a:rPr kumimoji="1" lang="zh-CN" altLang="en-US" smtClean="0"/>
              <a:t>2023/4/19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F77BD5A-54AC-B1DD-00E9-44D401320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EA4F2F9-60A3-5703-3B20-C6C0A694B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C84DC-51CC-FD42-875B-38A9959D9EA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01538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E288823-A8D3-C290-0D5F-0EDC2CD2A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7491619-C206-583C-15B0-FBAB0CA2B6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241AF24-1F07-A5BD-1C9F-9BA60A2FC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CF51B-376A-3C40-AA75-94F1A9A8685B}" type="datetimeFigureOut">
              <a:rPr kumimoji="1" lang="zh-CN" altLang="en-US" smtClean="0"/>
              <a:t>2023/4/19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F5F1508-469F-C013-055D-41930F632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7607162-A53B-1B88-DC72-A62A5F931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C84DC-51CC-FD42-875B-38A9959D9EA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49752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832BDE7-2AE8-5AAD-879C-DC166F6E4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F027495-9C12-CF28-51B9-9FAB9708B4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CAD2F86-2C62-6941-905F-038253DE15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8D7B5CD-0FD0-AC85-F56D-A3EE87CC6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CF51B-376A-3C40-AA75-94F1A9A8685B}" type="datetimeFigureOut">
              <a:rPr kumimoji="1" lang="zh-CN" altLang="en-US" smtClean="0"/>
              <a:t>2023/4/19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02F6AF9-E4CC-604B-6C28-DE60085D9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9F15D85-A30C-D9F3-06A0-80B114504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C84DC-51CC-FD42-875B-38A9959D9EA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97565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1DBD10E-BB15-931F-4338-2AA65B36F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5FF4436-E4BB-3EBE-B750-CD5DB23C7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404B035-AA9B-51E3-FB41-06EF01C095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EF326C0-ECA8-76EE-D37F-1AD78C4251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C533AC4-B314-C7C1-7998-23C0F962AE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ED822F0-037C-D5C0-14A2-4A7424386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CF51B-376A-3C40-AA75-94F1A9A8685B}" type="datetimeFigureOut">
              <a:rPr kumimoji="1" lang="zh-CN" altLang="en-US" smtClean="0"/>
              <a:t>2023/4/19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3E17CFD5-CF4D-F950-7730-DFD2887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8D9AAEBA-32F0-8CFE-5712-78D9B6DE3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C84DC-51CC-FD42-875B-38A9959D9EA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2050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0C5EA01-7227-AE7B-D735-BE0909861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BE39E6F-16CD-3EEE-E20C-9BB77592F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CF51B-376A-3C40-AA75-94F1A9A8685B}" type="datetimeFigureOut">
              <a:rPr kumimoji="1" lang="zh-CN" altLang="en-US" smtClean="0"/>
              <a:t>2023/4/19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A55B98A-548E-C8B4-EF82-1CB058676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A40DFCF-780E-413A-9230-146C53A61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C84DC-51CC-FD42-875B-38A9959D9EA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72797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9D0D3F0-BF1E-84E8-ACD1-05B6C403D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CF51B-376A-3C40-AA75-94F1A9A8685B}" type="datetimeFigureOut">
              <a:rPr kumimoji="1" lang="zh-CN" altLang="en-US" smtClean="0"/>
              <a:t>2023/4/19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3704177-E986-09A7-B046-110D1DFA7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875AE39-B44F-94D8-64C9-44B71E713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C84DC-51CC-FD42-875B-38A9959D9EA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26524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7D83D6-D722-9E9E-7CFF-23893428B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1E9E98D-6CEB-E0AC-9EED-412B00698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FA37ECA-D6C7-23A3-7F39-D51CF2E7D3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B2564FF-E4BC-D666-92E7-10B4A00DB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CF51B-376A-3C40-AA75-94F1A9A8685B}" type="datetimeFigureOut">
              <a:rPr kumimoji="1" lang="zh-CN" altLang="en-US" smtClean="0"/>
              <a:t>2023/4/19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56B4707-D113-8169-FBB2-59C8367A7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CC9119F-C3C8-1D8B-6830-5C84877A2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C84DC-51CC-FD42-875B-38A9959D9EA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74141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5151BA-15AF-C92E-FF84-8BD031731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24F6BA7-8F75-9894-3993-BBAABC54F2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A4C96E8-F66E-DC85-076C-0123FE2631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B61EAF0-91E2-E85A-278B-E4D89A537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CF51B-376A-3C40-AA75-94F1A9A8685B}" type="datetimeFigureOut">
              <a:rPr kumimoji="1" lang="zh-CN" altLang="en-US" smtClean="0"/>
              <a:t>2023/4/19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83D1150-DEBB-C76E-F46E-87F69BBA0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1FCA448-3207-4D78-A7D7-393C09358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C84DC-51CC-FD42-875B-38A9959D9EA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95253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01A66CB-4DD1-31EE-8D6F-DCB15D2B6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F2FED83-422B-EFAF-4A80-F5023950B3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BE0A6CC-8B67-9891-85CE-FB11D9CE7D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CF51B-376A-3C40-AA75-94F1A9A8685B}" type="datetimeFigureOut">
              <a:rPr kumimoji="1" lang="zh-CN" altLang="en-US" smtClean="0"/>
              <a:t>2023/4/19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5AF74F0-5973-68F2-D166-D474B71691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323A036-0949-045A-4824-06EFC9D819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C84DC-51CC-FD42-875B-38A9959D9EA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0787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8" r:id="rId13"/>
    <p:sldLayoutId id="214748366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BB46909-5D9C-95B7-66BA-6FD364C4C6C6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53975" y="2235200"/>
            <a:ext cx="12138025" cy="2387600"/>
          </a:xfrm>
        </p:spPr>
        <p:txBody>
          <a:bodyPr>
            <a:noAutofit/>
          </a:bodyPr>
          <a:lstStyle/>
          <a:p>
            <a:pPr algn="ctr"/>
            <a:r>
              <a:rPr kumimoji="1" lang="ru-RU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Сопоставительный анализ лингвистического термина ФИЛОЛОГИЯ</a:t>
            </a:r>
            <a:r>
              <a:rPr kumimoji="1" lang="zh-CN" alt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语文学</a:t>
            </a:r>
            <a:r>
              <a:rPr kumimoji="1" lang="ru-RU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kumimoji="1" lang="ru-RU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ru-RU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русской и китайской лингвистике</a:t>
            </a:r>
            <a:endParaRPr kumimoji="1" lang="zh-CN" alt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1C9FF0D-4940-892B-7064-9BBC5DF52429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922897" y="4828957"/>
            <a:ext cx="9144000" cy="1655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ru-RU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Автор: </a:t>
            </a:r>
            <a:r>
              <a:rPr kumimoji="1" lang="ru-RU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Куан</a:t>
            </a:r>
            <a:r>
              <a:rPr kumimoji="1" lang="ru-RU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ru-RU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Шужу</a:t>
            </a:r>
            <a:endParaRPr kumimoji="1" lang="ru-RU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kumimoji="1" lang="ru-RU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руководитель: Волошина Оксана Анатольевна</a:t>
            </a:r>
            <a:endParaRPr kumimoji="1"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099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7F573A-8CC3-BC93-4A95-0C0665943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08" y="339455"/>
            <a:ext cx="10515600" cy="680313"/>
          </a:xfrm>
        </p:spPr>
        <p:txBody>
          <a:bodyPr>
            <a:normAutofit/>
          </a:bodyPr>
          <a:lstStyle/>
          <a:p>
            <a:r>
              <a:rPr kumimoji="1" lang="ru-RU" altLang="zh-CN" sz="3600" dirty="0"/>
              <a:t>Термин ФИЛОЛОГИЯ в русской лингвистике</a:t>
            </a:r>
            <a:endParaRPr kumimoji="1" lang="zh-CN" altLang="en-US" sz="36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C185A70-0A92-16B7-7F70-AF89A08A3224}"/>
              </a:ext>
            </a:extLst>
          </p:cNvPr>
          <p:cNvSpPr txBox="1">
            <a:spLocks/>
          </p:cNvSpPr>
          <p:nvPr/>
        </p:nvSpPr>
        <p:spPr>
          <a:xfrm>
            <a:off x="0" y="1083604"/>
            <a:ext cx="12087616" cy="541051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altLang="zh-CN" sz="2400" dirty="0">
                <a:latin typeface="Times New Roman" panose="02020603050405020304" pitchFamily="18" charset="0"/>
                <a:ea typeface="DengXian" panose="02010600030101010101" pitchFamily="2" charset="-122"/>
              </a:rPr>
              <a:t>В Большом энциклопедическом словаре по языкознанию ФИЛОЛОГИЯ (от греч. </a:t>
            </a:r>
            <a:r>
              <a:rPr lang="en-US" altLang="zh-CN" sz="2400" dirty="0" err="1">
                <a:latin typeface="Times New Roman" panose="02020603050405020304" pitchFamily="18" charset="0"/>
                <a:ea typeface="DengXian" panose="02010600030101010101" pitchFamily="2" charset="-122"/>
              </a:rPr>
              <a:t>philologia</a:t>
            </a:r>
            <a:r>
              <a:rPr lang="ru-RU" altLang="zh-CN" sz="2400" dirty="0">
                <a:latin typeface="Times New Roman" panose="02020603050405020304" pitchFamily="18" charset="0"/>
                <a:ea typeface="DengXian" panose="02010600030101010101" pitchFamily="2" charset="-122"/>
              </a:rPr>
              <a:t>, букв. – </a:t>
            </a:r>
            <a:r>
              <a:rPr lang="ru-RU" altLang="zh-CN" sz="2400" i="1" dirty="0">
                <a:latin typeface="Times New Roman" panose="02020603050405020304" pitchFamily="18" charset="0"/>
                <a:ea typeface="DengXian" panose="02010600030101010101" pitchFamily="2" charset="-122"/>
              </a:rPr>
              <a:t>любовь к слову</a:t>
            </a:r>
            <a:r>
              <a:rPr lang="ru-RU" altLang="zh-CN" sz="2400" dirty="0">
                <a:latin typeface="Times New Roman" panose="02020603050405020304" pitchFamily="18" charset="0"/>
                <a:ea typeface="DengXian" panose="02010600030101010101" pitchFamily="2" charset="-122"/>
              </a:rPr>
              <a:t>) понимается как «содружество гуманитарных дисциплин – языкознания, литературоведения, палеография и др., изучающих духовную культуру человека через языковой и стилистический анализ письменных текстов»</a:t>
            </a:r>
          </a:p>
          <a:p>
            <a:pPr algn="just"/>
            <a:r>
              <a:rPr lang="ru-RU" altLang="zh-CN" sz="2400" dirty="0">
                <a:latin typeface="Times New Roman" panose="02020603050405020304" pitchFamily="18" charset="0"/>
                <a:ea typeface="DengXian" panose="02010600030101010101" pitchFamily="2" charset="-122"/>
              </a:rPr>
              <a:t>Европейская филология изначально занималась изучением литературы, языков, истории, философии и культуры Древней Греции и Древнего Рима. Филологи всестороннее комментировали античные литературные тексты, изучение традиции литературных текстов составило особую дисциплину – герменевтику</a:t>
            </a:r>
          </a:p>
          <a:p>
            <a:pPr algn="just"/>
            <a:r>
              <a:rPr lang="ru-RU" altLang="zh-CN" sz="2400" dirty="0">
                <a:latin typeface="Times New Roman" panose="02020603050405020304" pitchFamily="18" charset="0"/>
                <a:ea typeface="DengXian" panose="02010600030101010101" pitchFamily="2" charset="-122"/>
              </a:rPr>
              <a:t>Дальнейшее развитие европейской филологии составляло традицию изучения религиозных текстов. Задача чтения и понимания текста Библии (Ветхого и Нового Завета) породило в составе филологии и богословия особую дисциплину – экзегетику. </a:t>
            </a:r>
          </a:p>
          <a:p>
            <a:pPr algn="just"/>
            <a:r>
              <a:rPr lang="ru-RU" altLang="zh-CN" sz="2400" dirty="0">
                <a:latin typeface="Times New Roman" panose="02020603050405020304" pitchFamily="18" charset="0"/>
                <a:ea typeface="DengXian" panose="02010600030101010101" pitchFamily="2" charset="-122"/>
              </a:rPr>
              <a:t>Таким образом, западная филология (в том числе русской филологии) первоначально складывалась в традиции изучения классических письменных памятников (исследования поэм Гомера и комментировании Библии), в которых сохраняется наследие античной и европейской христианской культуры</a:t>
            </a:r>
          </a:p>
          <a:p>
            <a:pPr algn="just"/>
            <a:endParaRPr lang="ru-RU" altLang="zh-CN" sz="2400" dirty="0">
              <a:latin typeface="Times New Roman" panose="02020603050405020304" pitchFamily="18" charset="0"/>
              <a:ea typeface="DengXian" panose="02010600030101010101" pitchFamily="2" charset="-122"/>
            </a:endParaRPr>
          </a:p>
          <a:p>
            <a:pPr algn="just"/>
            <a:endParaRPr lang="ru-RU" altLang="zh-CN" sz="2400" dirty="0">
              <a:latin typeface="Times New Roman" panose="02020603050405020304" pitchFamily="18" charset="0"/>
              <a:ea typeface="DengXian" panose="02010600030101010101" pitchFamily="2" charset="-122"/>
            </a:endParaRPr>
          </a:p>
          <a:p>
            <a:pPr algn="just"/>
            <a:endParaRPr lang="ru-RU" altLang="zh-CN" sz="3600" dirty="0">
              <a:effectLst/>
              <a:latin typeface="Times New Roman" panose="02020603050405020304" pitchFamily="18" charset="0"/>
              <a:ea typeface="DengXian" panose="02010600030101010101" pitchFamily="2" charset="-122"/>
            </a:endParaRPr>
          </a:p>
          <a:p>
            <a:pPr algn="just"/>
            <a:endParaRPr kumimoji="1"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873659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7F573A-8CC3-BC93-4A95-0C0665943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08" y="326929"/>
            <a:ext cx="10515600" cy="680313"/>
          </a:xfrm>
        </p:spPr>
        <p:txBody>
          <a:bodyPr>
            <a:normAutofit/>
          </a:bodyPr>
          <a:lstStyle/>
          <a:p>
            <a:r>
              <a:rPr kumimoji="1" lang="ru-RU" altLang="zh-CN" sz="3600" dirty="0"/>
              <a:t>Термин ФИЛОЛОГИЯ в русской лингвистике</a:t>
            </a:r>
            <a:endParaRPr kumimoji="1" lang="zh-CN" altLang="en-US" sz="36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C185A70-0A92-16B7-7F70-AF89A08A3224}"/>
              </a:ext>
            </a:extLst>
          </p:cNvPr>
          <p:cNvSpPr txBox="1">
            <a:spLocks/>
          </p:cNvSpPr>
          <p:nvPr/>
        </p:nvSpPr>
        <p:spPr>
          <a:xfrm>
            <a:off x="0" y="1083604"/>
            <a:ext cx="12087616" cy="541051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altLang="zh-CN" dirty="0">
                <a:latin typeface="Times New Roman" panose="02020603050405020304" pitchFamily="18" charset="0"/>
                <a:ea typeface="DengXian" panose="02010600030101010101" pitchFamily="2" charset="-122"/>
              </a:rPr>
              <a:t>Классическая филология </a:t>
            </a:r>
            <a:r>
              <a:rPr lang="ru-RU" altLang="zh-CN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первоначально решала задачу изучения и комментирования авторитетных древних классических текстов. Традиционно филолог-классик был «энциклопедической» фигурой, способной объяснять древние тексты</a:t>
            </a:r>
          </a:p>
          <a:p>
            <a:pPr algn="just"/>
            <a:r>
              <a:rPr lang="ru-RU" altLang="zh-CN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Однако, с середины </a:t>
            </a:r>
            <a:r>
              <a:rPr lang="en-US" altLang="zh-CN" kern="100" dirty="0" err="1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ⅩⅠⅩ</a:t>
            </a:r>
            <a:r>
              <a:rPr lang="ru-RU" altLang="zh-CN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 в. классическая филология постепенно уступила «новой филологии». Филология из комплексного знания развилась в совокупность разных специализированных направлений. Внутри филологии произошло становление филологических наук - языкознание, литературоведение, мифология, текстология, стилистика, герменевтика и др. Кроме того, в рамках филологии развивались «национальные филологии»: германская, славянская, романская, индийская и др. Русская филология связана с именами М.В. Ломоносова, А.Х. Востокова, Ф.И. Буслаева, И.И. Срезневского и др. Развитие национальной филологии формирует исследование духовного наследия нации</a:t>
            </a:r>
          </a:p>
          <a:p>
            <a:pPr algn="just"/>
            <a:endParaRPr lang="ru-RU" altLang="zh-CN" sz="3600" dirty="0">
              <a:effectLst/>
              <a:latin typeface="Times New Roman" panose="02020603050405020304" pitchFamily="18" charset="0"/>
              <a:ea typeface="DengXian" panose="02010600030101010101" pitchFamily="2" charset="-122"/>
            </a:endParaRPr>
          </a:p>
          <a:p>
            <a:pPr algn="just"/>
            <a:endParaRPr kumimoji="1"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25171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8F3AFF-F2C8-7574-5E0E-28C126EE8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3881"/>
            <a:ext cx="10515600" cy="601134"/>
          </a:xfrm>
        </p:spPr>
        <p:txBody>
          <a:bodyPr>
            <a:normAutofit/>
          </a:bodyPr>
          <a:lstStyle/>
          <a:p>
            <a:r>
              <a:rPr kumimoji="1" lang="ru-RU" altLang="zh-CN" sz="3600" dirty="0"/>
              <a:t>Термин </a:t>
            </a:r>
            <a:r>
              <a:rPr kumimoji="1" lang="zh-CN" altLang="ru-RU" sz="3600" dirty="0"/>
              <a:t>语文学</a:t>
            </a:r>
            <a:r>
              <a:rPr kumimoji="1" lang="zh-CN" altLang="en-US" sz="3600" dirty="0"/>
              <a:t> </a:t>
            </a:r>
            <a:r>
              <a:rPr kumimoji="1" lang="ru-RU" altLang="zh-CN" sz="3600" dirty="0"/>
              <a:t>в китайской лингвистике</a:t>
            </a:r>
            <a:endParaRPr kumimoji="1" lang="zh-CN" altLang="en-US" sz="36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3DEC621-2E20-22E5-6635-55A7AE503268}"/>
              </a:ext>
            </a:extLst>
          </p:cNvPr>
          <p:cNvSpPr txBox="1">
            <a:spLocks/>
          </p:cNvSpPr>
          <p:nvPr/>
        </p:nvSpPr>
        <p:spPr>
          <a:xfrm>
            <a:off x="0" y="1083604"/>
            <a:ext cx="12087616" cy="541051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altLang="zh-CN" sz="3600" dirty="0">
              <a:effectLst/>
              <a:latin typeface="Times New Roman" panose="02020603050405020304" pitchFamily="18" charset="0"/>
              <a:ea typeface="DengXian" panose="02010600030101010101" pitchFamily="2" charset="-122"/>
            </a:endParaRPr>
          </a:p>
          <a:p>
            <a:pPr algn="just"/>
            <a:endParaRPr kumimoji="1" lang="zh-CN" altLang="en-US" sz="2000" dirty="0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6E6FE6CF-0500-97B7-BE53-56A2BD793A9D}"/>
              </a:ext>
            </a:extLst>
          </p:cNvPr>
          <p:cNvSpPr txBox="1">
            <a:spLocks/>
          </p:cNvSpPr>
          <p:nvPr/>
        </p:nvSpPr>
        <p:spPr>
          <a:xfrm>
            <a:off x="-112734" y="1057649"/>
            <a:ext cx="12200350" cy="580035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285750" algn="just">
              <a:tabLst>
                <a:tab pos="2125345" algn="l"/>
              </a:tabLst>
            </a:pPr>
            <a:r>
              <a:rPr lang="ru-RU" altLang="zh-CN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Европейскому понятию ФИЛОЛОГИЯ китайские лингвисты предлагают в качестве эквивалента </a:t>
            </a:r>
            <a:r>
              <a:rPr lang="zh-CN" altLang="zh-CN" i="1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语文学</a:t>
            </a:r>
            <a:r>
              <a:rPr lang="ru-RU" altLang="zh-CN" i="1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 (</a:t>
            </a:r>
            <a:r>
              <a:rPr lang="en-US" altLang="zh-CN" i="1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y</a:t>
            </a:r>
            <a:r>
              <a:rPr lang="ru-RU" altLang="zh-CN" i="1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ǔ</a:t>
            </a:r>
            <a:r>
              <a:rPr lang="ru-RU" altLang="zh-CN" i="1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 </a:t>
            </a:r>
            <a:r>
              <a:rPr lang="en-US" altLang="zh-CN" i="1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w</a:t>
            </a:r>
            <a:r>
              <a:rPr lang="ru-RU" altLang="zh-CN" i="1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é</a:t>
            </a:r>
            <a:r>
              <a:rPr lang="en-US" altLang="zh-CN" i="1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n xu</a:t>
            </a:r>
            <a:r>
              <a:rPr lang="ru-RU" altLang="zh-CN" i="1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é</a:t>
            </a:r>
            <a:r>
              <a:rPr lang="ru-RU" altLang="zh-CN" i="1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). </a:t>
            </a:r>
            <a:r>
              <a:rPr lang="ru-RU" altLang="zh-CN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В Словаре лингвистических терминов Ван Ли пишет: «</a:t>
            </a:r>
            <a:r>
              <a:rPr lang="zh-CN" altLang="zh-CN" i="1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语文学</a:t>
            </a:r>
            <a:r>
              <a:rPr lang="zh-CN" altLang="zh-CN" i="1" kern="100" dirty="0"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ru-RU" altLang="zh-CN" i="1" kern="100" dirty="0"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Mangal" panose="02040503050203030202" pitchFamily="18" charset="0"/>
              </a:rPr>
              <a:t>– </a:t>
            </a:r>
            <a:r>
              <a:rPr lang="ru-RU" altLang="zh-CN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диахронический лингвистический анализ письменных текстов, в том числе в широком смысле изучение литературы, философии и культуры»</a:t>
            </a:r>
            <a:endParaRPr lang="en-US" altLang="zh-CN" kern="100" dirty="0">
              <a:effectLst/>
              <a:latin typeface="Times New Roman" panose="02020603050405020304" pitchFamily="18" charset="0"/>
              <a:ea typeface="DengXian" panose="02010600030101010101" pitchFamily="2" charset="-122"/>
              <a:cs typeface="Mangal" panose="02040503050203030202" pitchFamily="18" charset="0"/>
            </a:endParaRPr>
          </a:p>
          <a:p>
            <a:pPr marL="514350" indent="-285750" algn="just">
              <a:tabLst>
                <a:tab pos="2125345" algn="l"/>
              </a:tabLst>
            </a:pPr>
            <a:r>
              <a:rPr lang="ru-RU" altLang="zh-CN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Термин ФИЛОЛОГИЯ (</a:t>
            </a:r>
            <a:r>
              <a:rPr lang="en-US" altLang="zh-CN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philology</a:t>
            </a:r>
            <a:r>
              <a:rPr lang="ru-RU" altLang="zh-CN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) был заимствован китайским языком только в в </a:t>
            </a:r>
            <a:r>
              <a:rPr lang="en-US" altLang="zh-CN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XIX</a:t>
            </a:r>
            <a:r>
              <a:rPr lang="ru-RU" altLang="zh-CN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 веке, однако в древнем Китае существовала традиционная дисциплина </a:t>
            </a:r>
            <a:r>
              <a:rPr lang="zh-CN" altLang="zh-CN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小学</a:t>
            </a:r>
            <a:r>
              <a:rPr lang="ru-RU" altLang="zh-CN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xi</a:t>
            </a:r>
            <a:r>
              <a:rPr lang="ru-RU" altLang="zh-CN" i="1" kern="100" dirty="0" err="1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ǎ</a:t>
            </a:r>
            <a:r>
              <a:rPr lang="en-US" altLang="zh-CN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o xu</a:t>
            </a:r>
            <a:r>
              <a:rPr lang="ru-RU" altLang="zh-CN" i="1" kern="100" dirty="0" err="1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é</a:t>
            </a:r>
            <a:r>
              <a:rPr lang="ru-RU" altLang="zh-CN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)</a:t>
            </a:r>
            <a:r>
              <a:rPr lang="ru-RU" altLang="zh-CN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. В составе </a:t>
            </a:r>
            <a:r>
              <a:rPr lang="zh-CN" altLang="zh-CN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小学</a:t>
            </a:r>
            <a:r>
              <a:rPr lang="ru-RU" altLang="zh-CN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 включаются </a:t>
            </a:r>
            <a:r>
              <a:rPr lang="zh-CN" altLang="zh-CN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训诂</a:t>
            </a:r>
            <a:r>
              <a:rPr lang="ru-RU" altLang="zh-CN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 (</a:t>
            </a:r>
            <a:r>
              <a:rPr lang="en-US" altLang="zh-CN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x</a:t>
            </a:r>
            <a:r>
              <a:rPr lang="ru-RU" altLang="zh-CN" i="1" kern="100" dirty="0" err="1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ù</a:t>
            </a:r>
            <a:r>
              <a:rPr lang="en-US" altLang="zh-CN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n g</a:t>
            </a:r>
            <a:r>
              <a:rPr lang="ru-RU" altLang="zh-CN" i="1" kern="100" dirty="0" err="1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ǔ</a:t>
            </a:r>
            <a:r>
              <a:rPr lang="ru-RU" altLang="zh-CN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), </a:t>
            </a:r>
            <a:r>
              <a:rPr lang="zh-CN" altLang="zh-CN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字书</a:t>
            </a:r>
            <a:r>
              <a:rPr lang="ru-RU" altLang="zh-CN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 (</a:t>
            </a:r>
            <a:r>
              <a:rPr lang="en-US" altLang="zh-CN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z</a:t>
            </a:r>
            <a:r>
              <a:rPr lang="ru-RU" altLang="zh-CN" i="1" kern="100" dirty="0" err="1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ì</a:t>
            </a:r>
            <a:r>
              <a:rPr lang="ru-RU" altLang="zh-CN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 </a:t>
            </a:r>
            <a:r>
              <a:rPr lang="en-US" altLang="zh-CN" i="1" kern="100" dirty="0" err="1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sh</a:t>
            </a:r>
            <a:r>
              <a:rPr lang="ru-RU" altLang="zh-CN" i="1" kern="100" dirty="0" err="1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ū</a:t>
            </a:r>
            <a:r>
              <a:rPr lang="ru-RU" altLang="zh-CN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), </a:t>
            </a:r>
            <a:r>
              <a:rPr lang="zh-CN" altLang="zh-CN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韵书</a:t>
            </a:r>
            <a:r>
              <a:rPr lang="ru-RU" altLang="zh-CN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 (</a:t>
            </a:r>
            <a:r>
              <a:rPr lang="en-US" altLang="zh-CN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y</a:t>
            </a:r>
            <a:r>
              <a:rPr lang="ru-RU" altLang="zh-CN" i="1" kern="100" dirty="0" err="1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ù</a:t>
            </a:r>
            <a:r>
              <a:rPr lang="en-US" altLang="zh-CN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n </a:t>
            </a:r>
            <a:r>
              <a:rPr lang="en-US" altLang="zh-CN" i="1" kern="100" dirty="0" err="1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sh</a:t>
            </a:r>
            <a:r>
              <a:rPr lang="ru-RU" altLang="zh-CN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ū)</a:t>
            </a:r>
            <a:r>
              <a:rPr lang="ru-RU" altLang="zh-CN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, то есть дисциплина занимается комментированием семантики, структуры и фонетики иероглифов.</a:t>
            </a:r>
            <a:r>
              <a:rPr lang="ru-RU" altLang="zh-CN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Иначе говоря, главным объектом древней китайской филологии был </a:t>
            </a:r>
            <a:r>
              <a:rPr lang="ru-RU" altLang="zh-CN" b="1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иероглиф</a:t>
            </a:r>
            <a:endParaRPr lang="ru-RU" altLang="zh-CN" kern="100" dirty="0">
              <a:latin typeface="Times New Roman" panose="02020603050405020304" pitchFamily="18" charset="0"/>
              <a:ea typeface="DengXian" panose="02010600030101010101" pitchFamily="2" charset="-122"/>
              <a:cs typeface="Mangal" panose="02040503050203030202" pitchFamily="18" charset="0"/>
            </a:endParaRPr>
          </a:p>
          <a:p>
            <a:pPr marL="514350" indent="-285750" algn="just">
              <a:tabLst>
                <a:tab pos="2125345" algn="l"/>
              </a:tabLst>
            </a:pPr>
            <a:r>
              <a:rPr lang="ru-RU" altLang="zh-CN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Кроме того, </a:t>
            </a:r>
            <a:r>
              <a:rPr lang="zh-CN" altLang="zh-CN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小学</a:t>
            </a:r>
            <a:r>
              <a:rPr lang="ru-RU" altLang="zh-CN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 изначально включала обучение чтению и написанию иероглифов, ведь иероглиф – это воплощение понятий китайской культуры в древних текстах</a:t>
            </a:r>
            <a:endParaRPr kumimoji="1"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330520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FC880CD-A8AE-67A0-D756-29FEBCDF4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068"/>
            <a:ext cx="10515600" cy="635000"/>
          </a:xfrm>
        </p:spPr>
        <p:txBody>
          <a:bodyPr>
            <a:normAutofit/>
          </a:bodyPr>
          <a:lstStyle/>
          <a:p>
            <a:r>
              <a:rPr kumimoji="1" lang="ru-RU" altLang="zh-CN" sz="3600" dirty="0"/>
              <a:t>Термин </a:t>
            </a:r>
            <a:r>
              <a:rPr kumimoji="1" lang="zh-CN" altLang="ru-RU" sz="3600" dirty="0"/>
              <a:t>语文学</a:t>
            </a:r>
            <a:r>
              <a:rPr kumimoji="1" lang="zh-CN" altLang="en-US" sz="3600" dirty="0"/>
              <a:t> </a:t>
            </a:r>
            <a:r>
              <a:rPr kumimoji="1" lang="ru-RU" altLang="zh-CN" sz="3600" dirty="0"/>
              <a:t>в китайской лингвистике</a:t>
            </a:r>
            <a:endParaRPr kumimoji="1" lang="zh-CN" altLang="en-US" sz="36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04D51F0-4B64-8FC3-99BF-8A3DF8CEA490}"/>
              </a:ext>
            </a:extLst>
          </p:cNvPr>
          <p:cNvSpPr txBox="1">
            <a:spLocks/>
          </p:cNvSpPr>
          <p:nvPr/>
        </p:nvSpPr>
        <p:spPr>
          <a:xfrm>
            <a:off x="-175365" y="1071078"/>
            <a:ext cx="12200350" cy="539615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285750" algn="just">
              <a:tabLst>
                <a:tab pos="2125345" algn="l"/>
              </a:tabLst>
            </a:pPr>
            <a:r>
              <a:rPr lang="ru-RU" altLang="zh-CN" sz="2400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Толкование текстов очень важно для древнего и современного Китая</a:t>
            </a:r>
            <a:endParaRPr lang="en-US" altLang="zh-CN" sz="2400" kern="100" dirty="0">
              <a:latin typeface="DengXian" panose="02010600030101010101" pitchFamily="2" charset="-122"/>
              <a:ea typeface="DengXian" panose="02010600030101010101" pitchFamily="2" charset="-122"/>
              <a:cs typeface="Mangal" panose="02040503050203030202" pitchFamily="18" charset="0"/>
            </a:endParaRPr>
          </a:p>
          <a:p>
            <a:pPr marL="514350" indent="-285750" algn="just">
              <a:tabLst>
                <a:tab pos="2125345" algn="l"/>
              </a:tabLst>
            </a:pPr>
            <a:r>
              <a:rPr lang="ru-RU" altLang="zh-CN" sz="2400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Во-первых,</a:t>
            </a:r>
            <a:r>
              <a:rPr lang="zh-CN" altLang="en-US" sz="2400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 </a:t>
            </a:r>
            <a:r>
              <a:rPr lang="ru-RU" altLang="zh-CN" sz="2400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важнейшим требованием к государственным служащим был высокий уровень образования, для продвижения по службе чиновнику приходилось сдавать экзамен по произведениям Конфуция</a:t>
            </a:r>
            <a:r>
              <a:rPr lang="zh-CN" altLang="en-US" sz="2400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 </a:t>
            </a:r>
            <a:r>
              <a:rPr lang="ru-RU" altLang="zh-CN" sz="2400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и конфуцианскому учению. Сочинения Конфуция и тексты его школы были написаны очень древним китайским письмом, поэтому комментирование стало необходимостью. Комментирование называется </a:t>
            </a:r>
            <a:r>
              <a:rPr lang="zh-CN" altLang="ru-RU" sz="2400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四书五经</a:t>
            </a:r>
            <a:r>
              <a:rPr lang="ru-RU" altLang="zh-CN" sz="2400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 (</a:t>
            </a:r>
            <a:r>
              <a:rPr lang="en" altLang="zh-CN" sz="2400" i="1" kern="100" dirty="0" err="1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sì</a:t>
            </a:r>
            <a:r>
              <a:rPr lang="zh-CN" altLang="en-US" sz="2400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 </a:t>
            </a:r>
            <a:r>
              <a:rPr lang="en" altLang="zh-CN" sz="2400" i="1" kern="100" dirty="0" err="1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shū</a:t>
            </a:r>
            <a:r>
              <a:rPr lang="zh-CN" altLang="en-US" sz="2400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 </a:t>
            </a:r>
            <a:r>
              <a:rPr lang="en" altLang="zh-CN" sz="2400" i="1" kern="100" dirty="0" err="1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wǔ</a:t>
            </a:r>
            <a:r>
              <a:rPr lang="zh-CN" altLang="en-US" sz="2400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 </a:t>
            </a:r>
            <a:r>
              <a:rPr lang="en" altLang="zh-CN" sz="2400" i="1" kern="100" dirty="0" err="1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jīng</a:t>
            </a:r>
            <a:r>
              <a:rPr lang="ru-RU" altLang="zh-CN" sz="2400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) – </a:t>
            </a:r>
            <a:r>
              <a:rPr lang="ru-RU" altLang="zh-CN" sz="2400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деятельность, которая началась в древности и продолжается сегодня</a:t>
            </a:r>
          </a:p>
          <a:p>
            <a:pPr marL="514350" indent="-285750" algn="just">
              <a:tabLst>
                <a:tab pos="2125345" algn="l"/>
              </a:tabLst>
            </a:pPr>
            <a:r>
              <a:rPr lang="ru-RU" altLang="zh-CN" sz="2400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Древнейшие тексты – например, </a:t>
            </a:r>
            <a:r>
              <a:rPr lang="ru-RU" altLang="zh-CN" sz="2400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«</a:t>
            </a:r>
            <a:r>
              <a:rPr lang="ru-RU" altLang="zh-CN" sz="2400" i="1" kern="100" dirty="0" err="1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Четверокнижие</a:t>
            </a:r>
            <a:r>
              <a:rPr lang="ru-RU" altLang="zh-CN" sz="2400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» («</a:t>
            </a:r>
            <a:r>
              <a:rPr lang="ru-RU" altLang="zh-CN" sz="2400" i="1" kern="100" dirty="0" err="1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Сы</a:t>
            </a:r>
            <a:r>
              <a:rPr lang="ru-RU" altLang="zh-CN" sz="2400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 Шу»)</a:t>
            </a:r>
            <a:r>
              <a:rPr lang="ru-RU" altLang="zh-CN" sz="2400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 включает комментарии «</a:t>
            </a:r>
            <a:r>
              <a:rPr lang="zh-CN" altLang="ru-RU" sz="2400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论语</a:t>
            </a:r>
            <a:r>
              <a:rPr lang="ru-RU" altLang="zh-CN" sz="2400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» (</a:t>
            </a:r>
            <a:r>
              <a:rPr lang="en" altLang="zh-CN" sz="2400" i="1" kern="100" dirty="0" err="1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lún</a:t>
            </a:r>
            <a:r>
              <a:rPr lang="en" altLang="zh-CN" sz="2400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 </a:t>
            </a:r>
            <a:r>
              <a:rPr lang="en" altLang="zh-CN" sz="2400" i="1" kern="100" dirty="0" err="1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yǔ</a:t>
            </a:r>
            <a:r>
              <a:rPr lang="ru-RU" altLang="zh-CN" sz="2400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), «</a:t>
            </a:r>
            <a:r>
              <a:rPr lang="zh-CN" altLang="ru-RU" sz="2400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孟子</a:t>
            </a:r>
            <a:r>
              <a:rPr lang="ru-RU" altLang="zh-CN" sz="2400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» (</a:t>
            </a:r>
            <a:r>
              <a:rPr lang="en" altLang="zh-CN" sz="2400" i="1" kern="100" dirty="0" err="1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mèng</a:t>
            </a:r>
            <a:r>
              <a:rPr lang="en" altLang="zh-CN" sz="2400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 </a:t>
            </a:r>
            <a:r>
              <a:rPr lang="en" altLang="zh-CN" sz="2400" i="1" kern="100" dirty="0" err="1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zǐ</a:t>
            </a:r>
            <a:r>
              <a:rPr lang="ru-RU" altLang="zh-CN" sz="2400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), «</a:t>
            </a:r>
            <a:r>
              <a:rPr lang="zh-CN" altLang="ru-RU" sz="2400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大学</a:t>
            </a:r>
            <a:r>
              <a:rPr lang="ru-RU" altLang="zh-CN" sz="2400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» (</a:t>
            </a:r>
            <a:r>
              <a:rPr lang="en" altLang="zh-CN" sz="2400" i="1" kern="100" dirty="0" err="1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dà</a:t>
            </a:r>
            <a:r>
              <a:rPr lang="en" altLang="zh-CN" sz="2400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 </a:t>
            </a:r>
            <a:r>
              <a:rPr lang="en-US" altLang="zh-CN" sz="2400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xu</a:t>
            </a:r>
            <a:r>
              <a:rPr lang="ru-RU" altLang="zh-CN" sz="2400" i="1" kern="100" dirty="0" err="1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é</a:t>
            </a:r>
            <a:r>
              <a:rPr lang="ru-RU" altLang="zh-CN" sz="2400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) </a:t>
            </a:r>
            <a:r>
              <a:rPr lang="ru-RU" altLang="zh-CN" sz="2400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и</a:t>
            </a:r>
            <a:r>
              <a:rPr lang="ru-RU" altLang="zh-CN" sz="2400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 «</a:t>
            </a:r>
            <a:r>
              <a:rPr lang="zh-CN" altLang="ru-RU" sz="2400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中庸</a:t>
            </a:r>
            <a:r>
              <a:rPr lang="ru-RU" altLang="zh-CN" sz="2400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» (</a:t>
            </a:r>
            <a:r>
              <a:rPr lang="en" altLang="zh-CN" sz="2400" i="1" kern="100" dirty="0" err="1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zhōng</a:t>
            </a:r>
            <a:r>
              <a:rPr lang="zh-CN" altLang="en-US" sz="2400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 </a:t>
            </a:r>
            <a:r>
              <a:rPr lang="en" altLang="zh-CN" sz="2400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yōng</a:t>
            </a:r>
            <a:r>
              <a:rPr lang="ru-RU" altLang="zh-CN" sz="2400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), </a:t>
            </a:r>
            <a:r>
              <a:rPr lang="ru-RU" altLang="zh-CN" sz="2400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 </a:t>
            </a:r>
            <a:r>
              <a:rPr lang="ru-RU" altLang="zh-CN" sz="2400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«</a:t>
            </a:r>
            <a:r>
              <a:rPr lang="ru-RU" altLang="zh-CN" sz="2400" i="1" kern="100" dirty="0" err="1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Пятиканоние</a:t>
            </a:r>
            <a:r>
              <a:rPr lang="ru-RU" altLang="zh-CN" sz="2400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» («У Цзин») </a:t>
            </a:r>
            <a:r>
              <a:rPr lang="ru-RU" altLang="zh-CN" sz="2400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включает «</a:t>
            </a:r>
            <a:r>
              <a:rPr lang="zh-CN" altLang="ru-RU" sz="2400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诗经</a:t>
            </a:r>
            <a:r>
              <a:rPr lang="ru-RU" altLang="zh-CN" sz="2400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» (</a:t>
            </a:r>
            <a:r>
              <a:rPr lang="en" altLang="zh-CN" sz="2400" i="1" kern="100" dirty="0" err="1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shī</a:t>
            </a:r>
            <a:r>
              <a:rPr lang="zh-CN" altLang="en-US" sz="2400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 </a:t>
            </a:r>
            <a:r>
              <a:rPr lang="en" altLang="zh-CN" sz="2400" i="1" kern="100" dirty="0" err="1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jīng</a:t>
            </a:r>
            <a:r>
              <a:rPr lang="ru-RU" altLang="zh-CN" sz="2400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), «</a:t>
            </a:r>
            <a:r>
              <a:rPr lang="zh-CN" altLang="en-US" sz="2400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尚书</a:t>
            </a:r>
            <a:r>
              <a:rPr lang="ru-RU" altLang="zh-CN" sz="2400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» (</a:t>
            </a:r>
            <a:r>
              <a:rPr lang="en" altLang="zh-CN" sz="2400" i="1" kern="100" dirty="0" err="1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shàng</a:t>
            </a:r>
            <a:r>
              <a:rPr lang="zh-CN" altLang="en-US" sz="2400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 </a:t>
            </a:r>
            <a:r>
              <a:rPr lang="en" altLang="zh-CN" sz="2400" i="1" kern="100" dirty="0" err="1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shū</a:t>
            </a:r>
            <a:r>
              <a:rPr lang="ru-RU" altLang="zh-CN" sz="2400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), «</a:t>
            </a:r>
            <a:r>
              <a:rPr lang="zh-CN" altLang="ru-RU" sz="2400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易经</a:t>
            </a:r>
            <a:r>
              <a:rPr lang="ru-RU" altLang="zh-CN" sz="2400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» (</a:t>
            </a:r>
            <a:r>
              <a:rPr lang="en" altLang="zh-CN" sz="2400" i="1" kern="100" dirty="0" err="1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yì</a:t>
            </a:r>
            <a:r>
              <a:rPr lang="zh-CN" altLang="en-US" sz="2400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 </a:t>
            </a:r>
            <a:r>
              <a:rPr lang="en" altLang="zh-CN" sz="2400" i="1" kern="100" dirty="0" err="1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jīng</a:t>
            </a:r>
            <a:r>
              <a:rPr lang="ru-RU" altLang="zh-CN" sz="2400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), «</a:t>
            </a:r>
            <a:r>
              <a:rPr lang="zh-CN" altLang="ru-RU" sz="2400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礼记</a:t>
            </a:r>
            <a:r>
              <a:rPr lang="ru-RU" altLang="zh-CN" sz="2400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» (</a:t>
            </a:r>
            <a:r>
              <a:rPr lang="en" altLang="zh-CN" sz="2400" i="1" kern="100" dirty="0" err="1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lǐ</a:t>
            </a:r>
            <a:r>
              <a:rPr lang="zh-CN" altLang="en-US" sz="2400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 </a:t>
            </a:r>
            <a:r>
              <a:rPr lang="en" altLang="zh-CN" sz="2400" i="1" kern="100" dirty="0" err="1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jì</a:t>
            </a:r>
            <a:r>
              <a:rPr lang="ru-RU" altLang="zh-CN" sz="2400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) и «</a:t>
            </a:r>
            <a:r>
              <a:rPr lang="zh-CN" altLang="ru-RU" sz="2400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春秋</a:t>
            </a:r>
            <a:r>
              <a:rPr lang="ru-RU" altLang="zh-CN" sz="2400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» (</a:t>
            </a:r>
            <a:r>
              <a:rPr lang="en" altLang="zh-CN" sz="2400" i="1" kern="100" dirty="0" err="1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chūn</a:t>
            </a:r>
            <a:r>
              <a:rPr lang="zh-CN" altLang="en-US" sz="2400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 </a:t>
            </a:r>
            <a:r>
              <a:rPr lang="en" altLang="zh-CN" sz="2400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qiū</a:t>
            </a:r>
            <a:r>
              <a:rPr lang="ru-RU" altLang="zh-CN" sz="2400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) </a:t>
            </a:r>
            <a:r>
              <a:rPr lang="ru-RU" altLang="zh-CN" sz="2400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и т.п. Например, в династии Сун ученый Чжу Си создал комментарий сборника «</a:t>
            </a:r>
            <a:r>
              <a:rPr lang="ru-RU" altLang="zh-CN" sz="2400" kern="100" dirty="0" err="1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Сы</a:t>
            </a:r>
            <a:r>
              <a:rPr lang="ru-RU" altLang="zh-CN" sz="2400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 Шу» – </a:t>
            </a:r>
            <a:r>
              <a:rPr lang="ru-RU" altLang="zh-CN" sz="2400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«</a:t>
            </a:r>
            <a:r>
              <a:rPr lang="zh-CN" altLang="en-US" sz="2400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四书章句集注</a:t>
            </a:r>
            <a:r>
              <a:rPr lang="ru-RU" altLang="zh-CN" sz="2400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» (</a:t>
            </a:r>
            <a:r>
              <a:rPr lang="en" altLang="zh-CN" sz="2400" i="1" kern="100" dirty="0" err="1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sì</a:t>
            </a:r>
            <a:r>
              <a:rPr lang="zh-CN" altLang="en-US" sz="2400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 </a:t>
            </a:r>
            <a:r>
              <a:rPr lang="en" altLang="zh-CN" sz="2400" i="1" kern="100" dirty="0" err="1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shū</a:t>
            </a:r>
            <a:r>
              <a:rPr lang="zh-CN" altLang="en-US" sz="2400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 </a:t>
            </a:r>
            <a:r>
              <a:rPr lang="en" altLang="zh-CN" sz="2400" i="1" kern="100" dirty="0" err="1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zhāng</a:t>
            </a:r>
            <a:r>
              <a:rPr lang="ru-RU" altLang="zh-CN" sz="2400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 </a:t>
            </a:r>
            <a:r>
              <a:rPr lang="en" altLang="zh-CN" sz="2400" i="1" kern="100" dirty="0" err="1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jù</a:t>
            </a:r>
            <a:r>
              <a:rPr lang="ru-RU" altLang="zh-CN" sz="2400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 </a:t>
            </a:r>
            <a:r>
              <a:rPr lang="en" altLang="zh-CN" sz="2400" i="1" kern="100" dirty="0" err="1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jí</a:t>
            </a:r>
            <a:r>
              <a:rPr lang="ru-RU" altLang="zh-CN" sz="2400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 </a:t>
            </a:r>
            <a:r>
              <a:rPr lang="en" altLang="zh-CN" sz="2400" i="1" kern="100" dirty="0" err="1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zhù</a:t>
            </a:r>
            <a:r>
              <a:rPr lang="ru-RU" altLang="zh-CN" sz="2400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)</a:t>
            </a:r>
          </a:p>
          <a:p>
            <a:pPr marL="514350" indent="-285750" algn="just">
              <a:tabLst>
                <a:tab pos="2125345" algn="l"/>
              </a:tabLst>
            </a:pPr>
            <a:r>
              <a:rPr lang="ru-RU" altLang="zh-CN" sz="2400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Во-вторых, изучение древнекитайского языка составляло основу китайской филологии, поскольку классические тексты были написаны на древнем языке. Комментирование текстов способствовало исследованию древнекитайского языка и становлению языкознания</a:t>
            </a:r>
            <a:endParaRPr lang="en-US" altLang="zh-CN" sz="2000" b="1" dirty="0">
              <a:latin typeface="Times New Roman" panose="02020603050405020304" pitchFamily="18" charset="0"/>
              <a:ea typeface="DengXian" panose="02010600030101010101" pitchFamily="2" charset="-122"/>
            </a:endParaRPr>
          </a:p>
          <a:p>
            <a:pPr marL="514350" indent="-285750" algn="just">
              <a:tabLst>
                <a:tab pos="2125345" algn="l"/>
              </a:tabLst>
            </a:pPr>
            <a:endParaRPr lang="zh-CN" altLang="zh-CN" sz="2400" kern="100" dirty="0">
              <a:latin typeface="Times New Roman" panose="02020603050405020304" pitchFamily="18" charset="0"/>
              <a:ea typeface="DengXian" panose="02010600030101010101" pitchFamily="2" charset="-122"/>
              <a:cs typeface="Mangal" panose="02040503050203030202" pitchFamily="18" charset="0"/>
            </a:endParaRPr>
          </a:p>
          <a:p>
            <a:pPr marL="514350" indent="-285750" algn="just">
              <a:tabLst>
                <a:tab pos="2125345" algn="l"/>
              </a:tabLst>
            </a:pPr>
            <a:endParaRPr lang="en-US" altLang="zh-CN" sz="2400" kern="100" dirty="0">
              <a:latin typeface="Times New Roman" panose="02020603050405020304" pitchFamily="18" charset="0"/>
              <a:ea typeface="DengXian" panose="02010600030101010101" pitchFamily="2" charset="-122"/>
              <a:cs typeface="Mangal" panose="02040503050203030202" pitchFamily="18" charset="0"/>
            </a:endParaRPr>
          </a:p>
          <a:p>
            <a:pPr marL="514350" indent="-285750" algn="just">
              <a:tabLst>
                <a:tab pos="2125345" algn="l"/>
              </a:tabLst>
            </a:pPr>
            <a:endParaRPr lang="en-US" altLang="zh-CN" sz="2400" kern="100" dirty="0">
              <a:latin typeface="DengXian" panose="02010600030101010101" pitchFamily="2" charset="-122"/>
              <a:ea typeface="DengXian" panose="02010600030101010101" pitchFamily="2" charset="-122"/>
              <a:cs typeface="Mangal" panose="02040503050203030202" pitchFamily="18" charset="0"/>
            </a:endParaRPr>
          </a:p>
          <a:p>
            <a:pPr marL="0" indent="0" algn="just">
              <a:buNone/>
            </a:pPr>
            <a:endParaRPr kumimoji="1"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64047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FC880CD-A8AE-67A0-D756-29FEBCDF4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ru-RU" altLang="zh-CN" sz="3600" dirty="0"/>
              <a:t>Термин </a:t>
            </a:r>
            <a:r>
              <a:rPr kumimoji="1" lang="zh-CN" altLang="ru-RU" sz="3600" dirty="0"/>
              <a:t>语文学</a:t>
            </a:r>
            <a:r>
              <a:rPr kumimoji="1" lang="zh-CN" altLang="en-US" sz="3600" dirty="0"/>
              <a:t> </a:t>
            </a:r>
            <a:r>
              <a:rPr kumimoji="1" lang="ru-RU" altLang="zh-CN" sz="3600" dirty="0"/>
              <a:t>в китайской лингвистике</a:t>
            </a:r>
            <a:endParaRPr kumimoji="1" lang="zh-CN" altLang="en-US" sz="36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04D51F0-4B64-8FC3-99BF-8A3DF8CEA490}"/>
              </a:ext>
            </a:extLst>
          </p:cNvPr>
          <p:cNvSpPr txBox="1">
            <a:spLocks/>
          </p:cNvSpPr>
          <p:nvPr/>
        </p:nvSpPr>
        <p:spPr>
          <a:xfrm>
            <a:off x="-175365" y="1171287"/>
            <a:ext cx="12200350" cy="539615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285750" algn="just">
              <a:tabLst>
                <a:tab pos="2125345" algn="l"/>
              </a:tabLst>
            </a:pPr>
            <a:r>
              <a:rPr lang="ru-RU" altLang="zh-CN" sz="2400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В-третьих, в древних литературных текстах сохраняется китайская культурное наследие. К изучению языка добавилось изучение культуры, географии, обычаев</a:t>
            </a:r>
            <a:r>
              <a:rPr lang="zh-CN" altLang="en-US" sz="2400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 </a:t>
            </a:r>
            <a:r>
              <a:rPr lang="ru-RU" altLang="zh-CN" sz="2400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и нравов народов Китая. Иначе говоря, китайские филологи изучали Китай и его нацию через комментирование классических текстов</a:t>
            </a:r>
          </a:p>
          <a:p>
            <a:pPr marL="514350" indent="-285750" algn="just">
              <a:tabLst>
                <a:tab pos="2125345" algn="l"/>
              </a:tabLst>
            </a:pPr>
            <a:r>
              <a:rPr lang="ru-RU" altLang="zh-CN" sz="2400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Китайские филологи придают большое значение комментированию классических текстов, которые были написаны на </a:t>
            </a:r>
            <a:r>
              <a:rPr lang="ru-RU" altLang="zh-CN" sz="2400" kern="100" dirty="0" err="1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вэнь</a:t>
            </a:r>
            <a:r>
              <a:rPr lang="ru-RU" altLang="zh-CN" sz="2400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 </a:t>
            </a:r>
            <a:r>
              <a:rPr lang="ru-RU" altLang="zh-CN" sz="2400" kern="100" dirty="0" err="1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янь</a:t>
            </a:r>
            <a:r>
              <a:rPr lang="ru-RU" altLang="zh-CN" sz="2400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, поэтому фокусом древней китайской филологии являлся </a:t>
            </a:r>
            <a:r>
              <a:rPr lang="ru-RU" altLang="zh-CN" sz="2400" kern="100" dirty="0" err="1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вэнь</a:t>
            </a:r>
            <a:r>
              <a:rPr lang="ru-RU" altLang="zh-CN" sz="2400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 </a:t>
            </a:r>
            <a:r>
              <a:rPr lang="ru-RU" altLang="zh-CN" sz="2400" kern="100" dirty="0" err="1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янь</a:t>
            </a:r>
            <a:r>
              <a:rPr lang="ru-RU" altLang="zh-CN" sz="2400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 - письменный язык</a:t>
            </a:r>
          </a:p>
          <a:p>
            <a:pPr marL="514350" indent="-285750" algn="just">
              <a:tabLst>
                <a:tab pos="2125345" algn="l"/>
              </a:tabLst>
            </a:pPr>
            <a:r>
              <a:rPr lang="ru-RU" altLang="zh-CN" sz="2400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Только в </a:t>
            </a:r>
            <a:r>
              <a:rPr lang="en-US" altLang="zh-CN" sz="2400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ⅩⅩ</a:t>
            </a:r>
            <a:r>
              <a:rPr lang="ru-RU" altLang="zh-CN" sz="2400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 веке в Китае появилась наука, посвященная изучению письменной и устной речи - </a:t>
            </a:r>
            <a:r>
              <a:rPr lang="ru-RU" altLang="zh-CN" sz="2400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лингвистика</a:t>
            </a:r>
            <a:r>
              <a:rPr lang="zh-CN" altLang="ru-RU" sz="2400" i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语言学</a:t>
            </a:r>
            <a:r>
              <a:rPr lang="ru-RU" altLang="zh-CN" sz="2400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. С тех пор в Китае термин ФИЛОЛОГИЯ</a:t>
            </a:r>
            <a:r>
              <a:rPr lang="zh-CN" altLang="ru-RU" sz="2400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语文学</a:t>
            </a:r>
            <a:r>
              <a:rPr lang="ru-RU" altLang="zh-CN" sz="2400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 постепенно уступал термину ЛИНГВИСТИКА</a:t>
            </a:r>
            <a:r>
              <a:rPr lang="zh-CN" altLang="ru-RU" sz="2400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语言学</a:t>
            </a:r>
            <a:r>
              <a:rPr lang="ru-RU" altLang="zh-CN" sz="2400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, потому что лингвистика изучает не только письменную, но и устную речь</a:t>
            </a:r>
          </a:p>
          <a:p>
            <a:pPr marL="514350" indent="-285750" algn="just">
              <a:tabLst>
                <a:tab pos="2125345" algn="l"/>
              </a:tabLst>
            </a:pPr>
            <a:r>
              <a:rPr lang="ru-RU" altLang="zh-CN" sz="2400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Таким образом, китайская филология первоначально изучала письменные классические тексты, задачей было комментирование этих текстов, изучение древнего языка и иероглифов. Культурное наследие древнего Китая открывалось в комментировании и объяснении текстов</a:t>
            </a:r>
            <a:endParaRPr lang="zh-CN" altLang="zh-CN" sz="2400" kern="100" dirty="0">
              <a:latin typeface="Times New Roman" panose="02020603050405020304" pitchFamily="18" charset="0"/>
              <a:ea typeface="DengXian" panose="02010600030101010101" pitchFamily="2" charset="-122"/>
              <a:cs typeface="Mangal" panose="02040503050203030202" pitchFamily="18" charset="0"/>
            </a:endParaRPr>
          </a:p>
          <a:p>
            <a:pPr marL="514350" indent="-285750" algn="just">
              <a:tabLst>
                <a:tab pos="2125345" algn="l"/>
              </a:tabLst>
            </a:pPr>
            <a:endParaRPr lang="en-US" altLang="zh-CN" sz="2400" kern="100" dirty="0">
              <a:latin typeface="Times New Roman" panose="02020603050405020304" pitchFamily="18" charset="0"/>
              <a:ea typeface="DengXian" panose="02010600030101010101" pitchFamily="2" charset="-122"/>
              <a:cs typeface="Mangal" panose="02040503050203030202" pitchFamily="18" charset="0"/>
            </a:endParaRPr>
          </a:p>
          <a:p>
            <a:pPr marL="514350" indent="-285750" algn="just">
              <a:tabLst>
                <a:tab pos="2125345" algn="l"/>
              </a:tabLst>
            </a:pPr>
            <a:endParaRPr lang="en-US" altLang="zh-CN" sz="2400" kern="100" dirty="0">
              <a:latin typeface="DengXian" panose="02010600030101010101" pitchFamily="2" charset="-122"/>
              <a:ea typeface="DengXian" panose="02010600030101010101" pitchFamily="2" charset="-122"/>
              <a:cs typeface="Mangal" panose="02040503050203030202" pitchFamily="18" charset="0"/>
            </a:endParaRPr>
          </a:p>
          <a:p>
            <a:pPr marL="0" indent="0" algn="just">
              <a:buNone/>
            </a:pPr>
            <a:endParaRPr kumimoji="1"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120709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FC880CD-A8AE-67A0-D756-29FEBCDF4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0557"/>
            <a:ext cx="10515600" cy="395244"/>
          </a:xfrm>
        </p:spPr>
        <p:txBody>
          <a:bodyPr>
            <a:noAutofit/>
          </a:bodyPr>
          <a:lstStyle/>
          <a:p>
            <a:r>
              <a:rPr kumimoji="1" lang="ru-RU" altLang="zh-CN" sz="4800" dirty="0"/>
              <a:t>Вывод</a:t>
            </a:r>
            <a:endParaRPr kumimoji="1" lang="zh-CN" altLang="en-US" sz="48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04D51F0-4B64-8FC3-99BF-8A3DF8CEA490}"/>
              </a:ext>
            </a:extLst>
          </p:cNvPr>
          <p:cNvSpPr txBox="1">
            <a:spLocks/>
          </p:cNvSpPr>
          <p:nvPr/>
        </p:nvSpPr>
        <p:spPr>
          <a:xfrm>
            <a:off x="0" y="990601"/>
            <a:ext cx="11987408" cy="557684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285750" algn="just">
              <a:tabLst>
                <a:tab pos="2125345" algn="l"/>
              </a:tabLst>
            </a:pPr>
            <a:r>
              <a:rPr lang="ru-RU" altLang="zh-CN" sz="2200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Термин ФИЛОЛОГИЯ (</a:t>
            </a:r>
            <a:r>
              <a:rPr lang="zh-CN" altLang="ru-RU" sz="2200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语文学</a:t>
            </a:r>
            <a:r>
              <a:rPr lang="ru-RU" altLang="zh-CN" sz="2200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) есть как в русской, так и в китайской науке </a:t>
            </a:r>
          </a:p>
          <a:p>
            <a:pPr marL="514350" indent="-285750" algn="just">
              <a:tabLst>
                <a:tab pos="2125345" algn="l"/>
              </a:tabLst>
            </a:pPr>
            <a:r>
              <a:rPr lang="ru-RU" altLang="zh-CN" sz="2200" b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Сходство</a:t>
            </a:r>
            <a:r>
              <a:rPr lang="ru-RU" altLang="zh-CN" sz="2200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 состоит в том, что русские и китайские филологи концентрируются на комментировании важных </a:t>
            </a:r>
            <a:r>
              <a:rPr lang="ru-RU" altLang="zh-CN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национальной культуры текстов (для западной и русской филологии – поэмы Гомера</a:t>
            </a:r>
            <a:r>
              <a:rPr lang="ru-RU" altLang="zh-CN" sz="2200" dirty="0">
                <a:latin typeface="Times New Roman" pitchFamily="18" charset="0"/>
                <a:cs typeface="Times New Roman" pitchFamily="18" charset="0"/>
              </a:rPr>
              <a:t> и Библия</a:t>
            </a:r>
            <a:r>
              <a:rPr lang="ru-RU" altLang="zh-CN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для китайской – произведения Конфуция и к</a:t>
            </a:r>
            <a:r>
              <a:rPr lang="ru-RU" altLang="zh-CN" sz="2200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онфуцианского</a:t>
            </a:r>
            <a:r>
              <a:rPr lang="ru-RU" altLang="zh-CN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учения). В этих памятниках сохраняется уникальное культурное наследие  </a:t>
            </a:r>
            <a:endParaRPr lang="ru-RU" altLang="zh-CN" sz="2200" kern="100" dirty="0">
              <a:solidFill>
                <a:schemeClr val="tx1"/>
              </a:solidFill>
              <a:latin typeface="Times New Roman" panose="02020603050405020304" pitchFamily="18" charset="0"/>
              <a:ea typeface="DengXian" panose="02010600030101010101" pitchFamily="2" charset="-122"/>
              <a:cs typeface="Mangal" panose="02040503050203030202" pitchFamily="18" charset="0"/>
            </a:endParaRPr>
          </a:p>
          <a:p>
            <a:pPr marL="514350" indent="-285750" algn="just">
              <a:tabLst>
                <a:tab pos="2125345" algn="l"/>
              </a:tabLst>
            </a:pPr>
            <a:r>
              <a:rPr lang="ru-RU" altLang="zh-CN" sz="2200" b="1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Различия</a:t>
            </a:r>
            <a:r>
              <a:rPr lang="ru-RU" altLang="zh-CN" sz="2200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 состоят в том, русская филология первоначально комментировала европейские тексты – античные и религиозные, поэтому объяснение текстов опиралось на исследование истории, культуры и религиозной доктрины. Важной проблемой русской филологии было исследование возможностей перевода значимых текстов на русский язык</a:t>
            </a:r>
          </a:p>
          <a:p>
            <a:pPr marL="514350" indent="-285750" algn="just">
              <a:tabLst>
                <a:tab pos="2125345" algn="l"/>
              </a:tabLst>
            </a:pPr>
            <a:r>
              <a:rPr lang="ru-RU" altLang="zh-CN" sz="2200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Китайская филология исследовала исключительно древнекитайские тексты, порожденные в рамках национальной культуры, но поскольку древний китайский язык был уже плохо понятен, филологи изучали древнекитайский язык. Постепенно термин ФИЛОЛОГИЯ </a:t>
            </a:r>
            <a:r>
              <a:rPr lang="zh-CN" altLang="ru-RU" sz="2200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语文学</a:t>
            </a:r>
            <a:r>
              <a:rPr lang="ru-RU" altLang="zh-CN" sz="2200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 уступает термину ЛИНГВИСТИКА</a:t>
            </a:r>
            <a:r>
              <a:rPr lang="zh-CN" altLang="en-US" sz="2200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语言学</a:t>
            </a:r>
            <a:r>
              <a:rPr lang="ru-RU" altLang="zh-CN" sz="2200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, однако китайские ученые считают филологию </a:t>
            </a:r>
            <a:r>
              <a:rPr lang="zh-CN" altLang="ru-RU" sz="2200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语文学</a:t>
            </a:r>
            <a:r>
              <a:rPr lang="ru-RU" altLang="zh-CN" sz="2200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 </a:t>
            </a:r>
            <a:r>
              <a:rPr lang="ru-RU" altLang="zh-CN" sz="2200" kern="10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частью лингвистики </a:t>
            </a:r>
            <a:r>
              <a:rPr lang="zh-CN" altLang="en-US" sz="2200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语言学</a:t>
            </a:r>
            <a:endParaRPr lang="ru-RU" altLang="zh-CN" sz="2200" kern="100" dirty="0">
              <a:latin typeface="Times New Roman" panose="02020603050405020304" pitchFamily="18" charset="0"/>
              <a:ea typeface="DengXian" panose="02010600030101010101" pitchFamily="2" charset="-122"/>
              <a:cs typeface="Mangal" panose="02040503050203030202" pitchFamily="18" charset="0"/>
            </a:endParaRPr>
          </a:p>
          <a:p>
            <a:pPr marL="514350" indent="-285750" algn="just">
              <a:tabLst>
                <a:tab pos="2125345" algn="l"/>
              </a:tabLst>
            </a:pPr>
            <a:r>
              <a:rPr lang="ru-RU" altLang="zh-CN" sz="2200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Таким образом, хотя лингвистический термин ФИЛОЛОГИЯ</a:t>
            </a:r>
            <a:r>
              <a:rPr lang="zh-CN" altLang="ru-RU" sz="2200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语文学</a:t>
            </a:r>
            <a:r>
              <a:rPr lang="ru-RU" altLang="zh-CN" sz="2200" kern="100" dirty="0"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 встречается в русском и китайском языкознании, но </a:t>
            </a:r>
            <a:r>
              <a:rPr lang="ru-RU" altLang="zh-CN" sz="22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их значения, их роль в системе научной терминологии отличаются, поскольку в термине отражаются особенности филологической традиции</a:t>
            </a:r>
            <a:endParaRPr kumimoji="1" lang="zh-CN" altLang="en-US" sz="2200" dirty="0"/>
          </a:p>
        </p:txBody>
      </p:sp>
    </p:spTree>
    <p:extLst>
      <p:ext uri="{BB962C8B-B14F-4D97-AF65-F5344CB8AC3E}">
        <p14:creationId xmlns:p14="http://schemas.microsoft.com/office/powerpoint/2010/main" val="706403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41326" y="2010603"/>
            <a:ext cx="9244209" cy="2223194"/>
          </a:xfrm>
        </p:spPr>
        <p:txBody>
          <a:bodyPr>
            <a:normAutofit/>
          </a:bodyPr>
          <a:lstStyle/>
          <a:p>
            <a:pPr algn="ctr"/>
            <a:r>
              <a:rPr lang="ru-RU" altLang="zh-CN" sz="5400" dirty="0"/>
              <a:t>Спасибо всем за внимание!</a:t>
            </a:r>
            <a:endParaRPr lang="zh-CN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908190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937</TotalTime>
  <Words>1057</Words>
  <Application>Microsoft Macintosh PowerPoint</Application>
  <PresentationFormat>宽屏</PresentationFormat>
  <Paragraphs>40</Paragraphs>
  <Slides>8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等线</vt:lpstr>
      <vt:lpstr>等线</vt:lpstr>
      <vt:lpstr>等线 Light</vt:lpstr>
      <vt:lpstr>微软雅黑</vt:lpstr>
      <vt:lpstr>Arial</vt:lpstr>
      <vt:lpstr>Times New Roman</vt:lpstr>
      <vt:lpstr>Office 主题​​</vt:lpstr>
      <vt:lpstr>Сопоставительный анализ лингвистического термина ФИЛОЛОГИЯ语文学  в русской и китайской лингвистике</vt:lpstr>
      <vt:lpstr>Термин ФИЛОЛОГИЯ в русской лингвистике</vt:lpstr>
      <vt:lpstr>Термин ФИЛОЛОГИЯ в русской лингвистике</vt:lpstr>
      <vt:lpstr>Термин 语文学 в китайской лингвистике</vt:lpstr>
      <vt:lpstr>Термин 语文学 в китайской лингвистике</vt:lpstr>
      <vt:lpstr>Термин 语文学 в китайской лингвистике</vt:lpstr>
      <vt:lpstr>Вывод</vt:lpstr>
      <vt:lpstr>Спасибо всем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Сопоставительный анализ лингвистического термина ФИЛОЛОГИЯ语文学  в русской и китайской лингвистике</dc:title>
  <dc:creator>z675</dc:creator>
  <cp:lastModifiedBy>z675</cp:lastModifiedBy>
  <cp:revision>61</cp:revision>
  <dcterms:created xsi:type="dcterms:W3CDTF">2023-03-02T06:09:30Z</dcterms:created>
  <dcterms:modified xsi:type="dcterms:W3CDTF">2023-04-19T05:52:03Z</dcterms:modified>
</cp:coreProperties>
</file>