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作者和日期</a:t>
            </a:r>
          </a:p>
        </p:txBody>
      </p:sp>
      <p:sp>
        <p:nvSpPr>
          <p:cNvPr id="12" name="演示文稿标题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演示文稿标题</a:t>
            </a:r>
          </a:p>
        </p:txBody>
      </p:sp>
      <p:sp>
        <p:nvSpPr>
          <p:cNvPr id="13" name="正文级别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演示文稿副标题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正文级别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说明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显著事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正文级别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事实信息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事实信息</a:t>
            </a:r>
          </a:p>
        </p:txBody>
      </p:sp>
      <p:sp>
        <p:nvSpPr>
          <p:cNvPr id="10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属性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属性</a:t>
            </a:r>
          </a:p>
        </p:txBody>
      </p:sp>
      <p:sp>
        <p:nvSpPr>
          <p:cNvPr id="116" name="正文级别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“著名引文”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一碗沙拉配有炒饭、水煮蛋和一双筷子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一碗三文鱼饼、沙拉和鹰嘴豆泥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一碗宽意大利面配有欧芹黄油、烤榛子和帕尔马干酪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一碗沙拉配有炒饭、水煮蛋和一双筷子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鳄梨和酸橙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演示文稿标题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演示文稿标题</a:t>
            </a:r>
          </a:p>
        </p:txBody>
      </p:sp>
      <p:sp>
        <p:nvSpPr>
          <p:cNvPr id="23" name="作者和日期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作者和日期</a:t>
            </a:r>
          </a:p>
        </p:txBody>
      </p:sp>
      <p:sp>
        <p:nvSpPr>
          <p:cNvPr id="24" name="正文级别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演示文稿副标题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照片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一碗三文鱼饼、沙拉和鹰嘴豆泥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幻灯片标题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幻灯片标题</a:t>
            </a:r>
          </a:p>
        </p:txBody>
      </p:sp>
      <p:sp>
        <p:nvSpPr>
          <p:cNvPr id="34" name="正文级别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幻灯片副标题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幻灯片编号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灯片标题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幻灯片标题</a:t>
            </a:r>
          </a:p>
        </p:txBody>
      </p:sp>
      <p:sp>
        <p:nvSpPr>
          <p:cNvPr id="43" name="幻灯片副标题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幻灯片副标题</a:t>
            </a:r>
          </a:p>
        </p:txBody>
      </p:sp>
      <p:sp>
        <p:nvSpPr>
          <p:cNvPr id="44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幻灯片项目符号文本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幻灯片项目符号文本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幻灯片副标题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幻灯片副标题</a:t>
            </a:r>
          </a:p>
        </p:txBody>
      </p:sp>
      <p:sp>
        <p:nvSpPr>
          <p:cNvPr id="61" name="正文级别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幻灯片项目符号文本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一碗宽意大利面配有欧芹黄油、烤榛子和帕尔马干酪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幻灯片标题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幻灯片标题</a:t>
            </a:r>
          </a:p>
        </p:txBody>
      </p:sp>
      <p:sp>
        <p:nvSpPr>
          <p:cNvPr id="6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章节标题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章节标题</a:t>
            </a:r>
          </a:p>
        </p:txBody>
      </p:sp>
      <p:sp>
        <p:nvSpPr>
          <p:cNvPr id="72" name="幻灯片编号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灯片标题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幻灯片标题</a:t>
            </a:r>
          </a:p>
        </p:txBody>
      </p:sp>
      <p:sp>
        <p:nvSpPr>
          <p:cNvPr id="80" name="幻灯片副标题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幻灯片副标题</a:t>
            </a:r>
          </a:p>
        </p:txBody>
      </p:sp>
      <p:sp>
        <p:nvSpPr>
          <p:cNvPr id="8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议程标题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议程标题</a:t>
            </a:r>
          </a:p>
        </p:txBody>
      </p:sp>
      <p:sp>
        <p:nvSpPr>
          <p:cNvPr id="89" name="议程副标题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议程副标题</a:t>
            </a:r>
          </a:p>
        </p:txBody>
      </p:sp>
      <p:sp>
        <p:nvSpPr>
          <p:cNvPr id="9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议程主题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幻灯片标题</a:t>
            </a:r>
          </a:p>
        </p:txBody>
      </p:sp>
      <p:sp>
        <p:nvSpPr>
          <p:cNvPr id="3" name="正文级别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幻灯片项目符号文本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2120210064@smbu.edu.cn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tif"/><Relationship Id="rId7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tif"/><Relationship Id="rId8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2023/03/18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3600"/>
            </a:lvl1pPr>
          </a:lstStyle>
          <a:p>
            <a:pPr/>
            <a:r>
              <a:t>2023/03/18</a:t>
            </a:r>
          </a:p>
        </p:txBody>
      </p:sp>
      <p:sp>
        <p:nvSpPr>
          <p:cNvPr id="152" name="The Characterization of Shell Matrix Protein, KRMP-3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Characterization of Shell Matrix Protein, KRMP-3 </a:t>
            </a:r>
          </a:p>
        </p:txBody>
      </p:sp>
      <p:sp>
        <p:nvSpPr>
          <p:cNvPr id="153" name="Li Hao (2nd year graduate student) 2120210064@smbu.edu.c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 Hao (2nd year graduate student)</a:t>
            </a:r>
            <a:br/>
            <a:r>
              <a:rPr u="sng">
                <a:hlinkClick r:id="rId2" invalidUrl="" action="" tgtFrame="" tooltip="" history="1" highlightClick="0" endSnd="0"/>
              </a:rPr>
              <a:t>2120210064@smbu.edu.cn</a:t>
            </a:r>
          </a:p>
        </p:txBody>
      </p:sp>
      <p:sp>
        <p:nvSpPr>
          <p:cNvPr id="154" name="2120210064@smbu.edu.cn"/>
          <p:cNvSpPr txBox="1"/>
          <p:nvPr/>
        </p:nvSpPr>
        <p:spPr>
          <a:xfrm>
            <a:off x="20367994" y="213021"/>
            <a:ext cx="383194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2120210064@smbu.edu.cn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rrent re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Current research</a:t>
            </a:r>
          </a:p>
        </p:txBody>
      </p:sp>
      <p:sp>
        <p:nvSpPr>
          <p:cNvPr id="157" name="The Characterization of Shell Matrix Protein, KRMP-3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The Characterization of Shell Matrix Protein, KRMP-3 </a:t>
            </a:r>
          </a:p>
        </p:txBody>
      </p:sp>
      <p:pic>
        <p:nvPicPr>
          <p:cNvPr id="158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2515" y="3752948"/>
            <a:ext cx="5481458" cy="3993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7004" y="8191696"/>
            <a:ext cx="6772480" cy="5455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43155" y="8758464"/>
            <a:ext cx="6897936" cy="39935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61" name="图像" descr="图像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21888" y="3752948"/>
            <a:ext cx="11359686" cy="4065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3.tif" descr="3.t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16891" y="10957290"/>
            <a:ext cx="3077928" cy="2308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9.tif" descr="9.ti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110114" y="8263549"/>
            <a:ext cx="3077927" cy="230844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2120210064@smbu.edu.cn"/>
          <p:cNvSpPr txBox="1"/>
          <p:nvPr/>
        </p:nvSpPr>
        <p:spPr>
          <a:xfrm>
            <a:off x="20367994" y="213021"/>
            <a:ext cx="383194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2120210064@smbu.edu.cn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rrent re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Current research</a:t>
            </a:r>
          </a:p>
        </p:txBody>
      </p:sp>
      <p:sp>
        <p:nvSpPr>
          <p:cNvPr id="167" name="The Characterization of Shell Matrix Protein, KRMP-3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The Characterization of Shell Matrix Protein, KRMP-3 </a:t>
            </a:r>
          </a:p>
        </p:txBody>
      </p:sp>
      <p:pic>
        <p:nvPicPr>
          <p:cNvPr id="168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9505" y="4180451"/>
            <a:ext cx="1218310" cy="3834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08093" y="4085430"/>
            <a:ext cx="5104575" cy="40245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0" name="表格 1"/>
          <p:cNvGraphicFramePr/>
          <p:nvPr/>
        </p:nvGraphicFramePr>
        <p:xfrm>
          <a:off x="12812119" y="5060442"/>
          <a:ext cx="8801014" cy="2198563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1757662"/>
                <a:gridCol w="1757662"/>
                <a:gridCol w="1757662"/>
                <a:gridCol w="1757662"/>
                <a:gridCol w="1757662"/>
              </a:tblGrid>
              <a:tr h="109293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Helix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Sheet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Turn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Other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9293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KRMP-3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5.3%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47.1%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10.8%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36.8%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pSp>
        <p:nvGrpSpPr>
          <p:cNvPr id="174" name="成组"/>
          <p:cNvGrpSpPr/>
          <p:nvPr/>
        </p:nvGrpSpPr>
        <p:grpSpPr>
          <a:xfrm>
            <a:off x="-16773" y="5711468"/>
            <a:ext cx="3398585" cy="883811"/>
            <a:chOff x="0" y="0"/>
            <a:chExt cx="3398584" cy="883809"/>
          </a:xfrm>
        </p:grpSpPr>
        <p:pic>
          <p:nvPicPr>
            <p:cNvPr id="171" name="线条 线条" descr="线条 线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99762" y="239138"/>
              <a:ext cx="1598823" cy="405592"/>
            </a:xfrm>
            <a:prstGeom prst="rect">
              <a:avLst/>
            </a:prstGeom>
            <a:effectLst/>
          </p:spPr>
        </p:pic>
        <p:sp>
          <p:nvSpPr>
            <p:cNvPr id="173" name="17 kd"/>
            <p:cNvSpPr txBox="1"/>
            <p:nvPr/>
          </p:nvSpPr>
          <p:spPr>
            <a:xfrm>
              <a:off x="0" y="0"/>
              <a:ext cx="1870389" cy="8838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4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/>
              <a:r>
                <a:t>17 kd</a:t>
              </a:r>
            </a:p>
          </p:txBody>
        </p:sp>
      </p:grpSp>
      <p:grpSp>
        <p:nvGrpSpPr>
          <p:cNvPr id="178" name="成组"/>
          <p:cNvGrpSpPr/>
          <p:nvPr/>
        </p:nvGrpSpPr>
        <p:grpSpPr>
          <a:xfrm>
            <a:off x="-16773" y="6632825"/>
            <a:ext cx="3398585" cy="883811"/>
            <a:chOff x="0" y="0"/>
            <a:chExt cx="3398584" cy="883809"/>
          </a:xfrm>
        </p:grpSpPr>
        <p:pic>
          <p:nvPicPr>
            <p:cNvPr id="175" name="线条 线条" descr="线条 线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99762" y="239138"/>
              <a:ext cx="1598823" cy="405592"/>
            </a:xfrm>
            <a:prstGeom prst="rect">
              <a:avLst/>
            </a:prstGeom>
            <a:effectLst/>
          </p:spPr>
        </p:pic>
        <p:sp>
          <p:nvSpPr>
            <p:cNvPr id="177" name="10 kd"/>
            <p:cNvSpPr txBox="1"/>
            <p:nvPr/>
          </p:nvSpPr>
          <p:spPr>
            <a:xfrm>
              <a:off x="0" y="0"/>
              <a:ext cx="1870389" cy="8838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4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/>
              <a:r>
                <a:t>10 kd</a:t>
              </a:r>
            </a:p>
          </p:txBody>
        </p:sp>
      </p:grpSp>
      <p:sp>
        <p:nvSpPr>
          <p:cNvPr id="179" name="SDS-gel"/>
          <p:cNvSpPr txBox="1"/>
          <p:nvPr/>
        </p:nvSpPr>
        <p:spPr>
          <a:xfrm>
            <a:off x="3304277" y="8145826"/>
            <a:ext cx="124876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SDS-gel</a:t>
            </a:r>
          </a:p>
        </p:txBody>
      </p:sp>
      <p:sp>
        <p:nvSpPr>
          <p:cNvPr id="180" name="MS"/>
          <p:cNvSpPr txBox="1"/>
          <p:nvPr/>
        </p:nvSpPr>
        <p:spPr>
          <a:xfrm>
            <a:off x="8692019" y="8145826"/>
            <a:ext cx="57729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MS</a:t>
            </a:r>
          </a:p>
        </p:txBody>
      </p:sp>
      <p:sp>
        <p:nvSpPr>
          <p:cNvPr id="181" name="CD"/>
          <p:cNvSpPr txBox="1"/>
          <p:nvPr/>
        </p:nvSpPr>
        <p:spPr>
          <a:xfrm>
            <a:off x="16679162" y="8145826"/>
            <a:ext cx="54894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CD</a:t>
            </a:r>
          </a:p>
        </p:txBody>
      </p:sp>
      <p:pic>
        <p:nvPicPr>
          <p:cNvPr id="182" name="图像" descr="图像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6040" y="9682709"/>
            <a:ext cx="6273801" cy="2641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83" name="Raman Spectrometer"/>
          <p:cNvSpPr txBox="1"/>
          <p:nvPr/>
        </p:nvSpPr>
        <p:spPr>
          <a:xfrm>
            <a:off x="7591080" y="12708377"/>
            <a:ext cx="436372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647700">
              <a:defRPr sz="35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Raman Spectrometer</a:t>
            </a:r>
          </a:p>
        </p:txBody>
      </p:sp>
      <p:pic>
        <p:nvPicPr>
          <p:cNvPr id="184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110789" y="9236383"/>
            <a:ext cx="2694082" cy="352509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NMR"/>
          <p:cNvSpPr txBox="1"/>
          <p:nvPr/>
        </p:nvSpPr>
        <p:spPr>
          <a:xfrm>
            <a:off x="20886615" y="12708377"/>
            <a:ext cx="114243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647700">
              <a:defRPr sz="35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NMR</a:t>
            </a:r>
          </a:p>
        </p:txBody>
      </p:sp>
      <p:pic>
        <p:nvPicPr>
          <p:cNvPr id="186" name="图像" descr="图像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61638" y="9515097"/>
            <a:ext cx="4363721" cy="328533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Confocal microscopy"/>
          <p:cNvSpPr txBox="1"/>
          <p:nvPr/>
        </p:nvSpPr>
        <p:spPr>
          <a:xfrm>
            <a:off x="1200352" y="12712180"/>
            <a:ext cx="431527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647700">
              <a:defRPr sz="35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Confocal microscopy</a:t>
            </a:r>
          </a:p>
        </p:txBody>
      </p:sp>
      <p:pic>
        <p:nvPicPr>
          <p:cNvPr id="188" name="图像" descr="图像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352680" y="9385283"/>
            <a:ext cx="4315271" cy="323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EM"/>
          <p:cNvSpPr txBox="1"/>
          <p:nvPr/>
        </p:nvSpPr>
        <p:spPr>
          <a:xfrm>
            <a:off x="15694246" y="12708377"/>
            <a:ext cx="103574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647700">
              <a:defRPr sz="35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SEM</a:t>
            </a:r>
          </a:p>
        </p:txBody>
      </p:sp>
      <p:sp>
        <p:nvSpPr>
          <p:cNvPr id="190" name="2120210064@smbu.edu.cn"/>
          <p:cNvSpPr txBox="1"/>
          <p:nvPr/>
        </p:nvSpPr>
        <p:spPr>
          <a:xfrm>
            <a:off x="20367994" y="213021"/>
            <a:ext cx="383194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2120210064@smbu.edu.cn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