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618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60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70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75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92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60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076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52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698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756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317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17589-BE1A-45C0-8AD8-AFCCE7C55C44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7576C-6A5E-445D-803A-C9EFFC64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12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 txBox="1"/>
          <p:nvPr/>
        </p:nvSpPr>
        <p:spPr>
          <a:xfrm>
            <a:off x="1076325" y="1670347"/>
            <a:ext cx="8424075" cy="7643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dirty="0" smtClean="0">
                <a:latin typeface="DIN Pro" panose="020B0504020101020102" pitchFamily="34" charset="0"/>
                <a:cs typeface="DIN Pro" panose="020B0504020101020102" pitchFamily="34" charset="0"/>
              </a:rPr>
              <a:t>Оформление титульного слайда – на Ваше усмотрение </a:t>
            </a:r>
            <a:r>
              <a:rPr lang="ru-RU" sz="2400" dirty="0" smtClean="0">
                <a:latin typeface="DIN Pro" panose="020B0504020101020102" pitchFamily="34" charset="0"/>
                <a:cs typeface="DIN Pro" panose="020B0504020101020102" pitchFamily="34" charset="0"/>
              </a:rPr>
              <a:t>Обязательно указать ФИО</a:t>
            </a:r>
            <a:endParaRPr sz="2400" dirty="0">
              <a:latin typeface="DIN Pro" panose="020B0504020101020102" pitchFamily="34" charset="0"/>
              <a:cs typeface="DIN Pro" panose="020B050402010102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07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0ED9F18A-88B9-7A46-99E6-BB476ACA74FC}"/>
              </a:ext>
            </a:extLst>
          </p:cNvPr>
          <p:cNvCxnSpPr>
            <a:cxnSpLocks/>
          </p:cNvCxnSpPr>
          <p:nvPr/>
        </p:nvCxnSpPr>
        <p:spPr>
          <a:xfrm>
            <a:off x="762000" y="1150648"/>
            <a:ext cx="10668001" cy="0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4BD4DF8-A0E0-C140-BC4A-CB716D53B83D}"/>
              </a:ext>
            </a:extLst>
          </p:cNvPr>
          <p:cNvSpPr txBox="1"/>
          <p:nvPr/>
        </p:nvSpPr>
        <p:spPr>
          <a:xfrm>
            <a:off x="754742" y="852524"/>
            <a:ext cx="1685998" cy="251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000" dirty="0">
                <a:latin typeface="DINPro-Light" panose="020B0504020101010102" pitchFamily="34" charset="0"/>
                <a:cs typeface="DINPro-Light" panose="020B0504020101010102" pitchFamily="34" charset="0"/>
              </a:rPr>
              <a:t>СЕЙЛЗ-ХАУС ЭВЕРЕСТ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27C61C9-B08F-F741-991E-FF404560638A}"/>
              </a:ext>
            </a:extLst>
          </p:cNvPr>
          <p:cNvSpPr txBox="1"/>
          <p:nvPr/>
        </p:nvSpPr>
        <p:spPr>
          <a:xfrm>
            <a:off x="9744003" y="819291"/>
            <a:ext cx="1685998" cy="251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ru-RU" sz="1000" dirty="0">
                <a:latin typeface="DINPro-Light" panose="020B0504020101010102" pitchFamily="34" charset="0"/>
                <a:cs typeface="DINPro-Light" panose="020B0504020101010102" pitchFamily="34" charset="0"/>
              </a:rPr>
              <a:t>ДАТА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CFCC979A-488F-D14A-87F9-26070D4AB413}"/>
              </a:ext>
            </a:extLst>
          </p:cNvPr>
          <p:cNvSpPr txBox="1"/>
          <p:nvPr/>
        </p:nvSpPr>
        <p:spPr>
          <a:xfrm>
            <a:off x="754742" y="1502819"/>
            <a:ext cx="9660709" cy="8438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dirty="0">
                <a:latin typeface="DIN Pro" panose="020B0504020101020102" pitchFamily="34" charset="0"/>
                <a:cs typeface="DIN Pro" panose="020B0504020101020102" pitchFamily="34" charset="0"/>
              </a:rPr>
              <a:t>Шаблон слайда для выполнения задания.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dirty="0">
                <a:latin typeface="DIN Pro" panose="020B0504020101020102" pitchFamily="34" charset="0"/>
                <a:cs typeface="DIN Pro" panose="020B0504020101020102" pitchFamily="34" charset="0"/>
              </a:rPr>
              <a:t>Этот слайд Вы можете оформить на Ваше усмотрение.</a:t>
            </a:r>
            <a:endParaRPr lang="ru-RU" sz="2400" dirty="0">
              <a:latin typeface="DIN Pro" panose="020B0504020101020102" pitchFamily="34" charset="0"/>
              <a:cs typeface="DIN Pro" panose="020B0504020101020102" pitchFamily="34" charset="0"/>
            </a:endParaRPr>
          </a:p>
        </p:txBody>
      </p:sp>
      <p:sp>
        <p:nvSpPr>
          <p:cNvPr id="28" name="Полилиния 27">
            <a:extLst>
              <a:ext uri="{FF2B5EF4-FFF2-40B4-BE49-F238E27FC236}">
                <a16:creationId xmlns:a16="http://schemas.microsoft.com/office/drawing/2014/main" xmlns="" id="{352F3271-9C10-4047-98B0-146D29C718EE}"/>
              </a:ext>
            </a:extLst>
          </p:cNvPr>
          <p:cNvSpPr/>
          <p:nvPr/>
        </p:nvSpPr>
        <p:spPr>
          <a:xfrm flipH="1">
            <a:off x="8449151" y="4691271"/>
            <a:ext cx="3742848" cy="2170854"/>
          </a:xfrm>
          <a:custGeom>
            <a:avLst/>
            <a:gdLst>
              <a:gd name="connsiteX0" fmla="*/ 0 w 3981971"/>
              <a:gd name="connsiteY0" fmla="*/ 0 h 2309545"/>
              <a:gd name="connsiteX1" fmla="*/ 3981971 w 3981971"/>
              <a:gd name="connsiteY1" fmla="*/ 2309545 h 2309545"/>
              <a:gd name="connsiteX2" fmla="*/ 0 w 3981971"/>
              <a:gd name="connsiteY2" fmla="*/ 2309545 h 2309545"/>
              <a:gd name="connsiteX3" fmla="*/ 0 w 3981971"/>
              <a:gd name="connsiteY3" fmla="*/ 0 h 2309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1971" h="2309545">
                <a:moveTo>
                  <a:pt x="0" y="0"/>
                </a:moveTo>
                <a:lnTo>
                  <a:pt x="3981971" y="2309545"/>
                </a:lnTo>
                <a:lnTo>
                  <a:pt x="0" y="230954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104" y="5887262"/>
            <a:ext cx="453019" cy="58750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2278" y="5830924"/>
            <a:ext cx="635445" cy="635445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148" y="4983517"/>
            <a:ext cx="581854" cy="581854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284" y="6093710"/>
            <a:ext cx="1227864" cy="76141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1188" y="4602619"/>
            <a:ext cx="826128" cy="817948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xmlns="" id="{DF7BDA30-383B-0141-B17C-BE3FA9B000D7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-26882" r="-1"/>
          <a:stretch/>
        </p:blipFill>
        <p:spPr>
          <a:xfrm>
            <a:off x="-196270" y="-4625"/>
            <a:ext cx="895982" cy="62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0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0ED9F18A-88B9-7A46-99E6-BB476ACA74FC}"/>
              </a:ext>
            </a:extLst>
          </p:cNvPr>
          <p:cNvCxnSpPr>
            <a:cxnSpLocks/>
          </p:cNvCxnSpPr>
          <p:nvPr/>
        </p:nvCxnSpPr>
        <p:spPr>
          <a:xfrm>
            <a:off x="762000" y="1150648"/>
            <a:ext cx="10668001" cy="0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4BD4DF8-A0E0-C140-BC4A-CB716D53B83D}"/>
              </a:ext>
            </a:extLst>
          </p:cNvPr>
          <p:cNvSpPr txBox="1"/>
          <p:nvPr/>
        </p:nvSpPr>
        <p:spPr>
          <a:xfrm>
            <a:off x="754742" y="852524"/>
            <a:ext cx="1685998" cy="251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000" dirty="0">
                <a:latin typeface="DINPro-Light" panose="020B0504020101010102" pitchFamily="34" charset="0"/>
                <a:cs typeface="DINPro-Light" panose="020B0504020101010102" pitchFamily="34" charset="0"/>
              </a:rPr>
              <a:t>СЕЙЛЗ-ХАУС ЭВЕРЕСТ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27C61C9-B08F-F741-991E-FF404560638A}"/>
              </a:ext>
            </a:extLst>
          </p:cNvPr>
          <p:cNvSpPr txBox="1"/>
          <p:nvPr/>
        </p:nvSpPr>
        <p:spPr>
          <a:xfrm>
            <a:off x="9744003" y="819291"/>
            <a:ext cx="1685998" cy="251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ru-RU" sz="1000" dirty="0">
                <a:latin typeface="DINPro-Light" panose="020B0504020101010102" pitchFamily="34" charset="0"/>
                <a:cs typeface="DINPro-Light" panose="020B0504020101010102" pitchFamily="34" charset="0"/>
              </a:rPr>
              <a:t>ДАТА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CFCC979A-488F-D14A-87F9-26070D4AB413}"/>
              </a:ext>
            </a:extLst>
          </p:cNvPr>
          <p:cNvSpPr txBox="1"/>
          <p:nvPr/>
        </p:nvSpPr>
        <p:spPr>
          <a:xfrm>
            <a:off x="754742" y="1502819"/>
            <a:ext cx="9660709" cy="8438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dirty="0" smtClean="0">
                <a:latin typeface="DIN Pro" panose="020B0504020101020102" pitchFamily="34" charset="0"/>
                <a:cs typeface="DIN Pro" panose="020B0504020101020102" pitchFamily="34" charset="0"/>
              </a:rPr>
              <a:t>Шаблон для медиаплана.</a:t>
            </a:r>
          </a:p>
          <a:p>
            <a:pPr marL="12700">
              <a:spcBef>
                <a:spcPts val="100"/>
              </a:spcBef>
            </a:pPr>
            <a:r>
              <a:rPr lang="ru-RU" sz="2400" dirty="0">
                <a:latin typeface="DIN Pro" panose="020B0504020101020102" pitchFamily="34" charset="0"/>
                <a:cs typeface="DIN Pro" panose="020B0504020101020102" pitchFamily="34" charset="0"/>
              </a:rPr>
              <a:t>В таблицу ниже Вы можете добавить </a:t>
            </a:r>
            <a:r>
              <a:rPr lang="ru-RU" sz="2400" dirty="0">
                <a:latin typeface="DIN Pro" panose="020B0504020101020102" pitchFamily="34" charset="0"/>
                <a:cs typeface="DIN Pro" panose="020B0504020101020102" pitchFamily="34" charset="0"/>
              </a:rPr>
              <a:t>нужное Вам количество </a:t>
            </a:r>
            <a:r>
              <a:rPr lang="ru-RU" sz="2400" dirty="0" smtClean="0">
                <a:latin typeface="DIN Pro" panose="020B0504020101020102" pitchFamily="34" charset="0"/>
                <a:cs typeface="DIN Pro" panose="020B0504020101020102" pitchFamily="34" charset="0"/>
              </a:rPr>
              <a:t>строк.</a:t>
            </a:r>
            <a:endParaRPr lang="ru-RU" sz="2400" dirty="0">
              <a:latin typeface="DIN Pro" panose="020B0504020101020102" pitchFamily="34" charset="0"/>
              <a:cs typeface="DIN Pro" panose="020B0504020101020102" pitchFamily="34" charset="0"/>
            </a:endParaRPr>
          </a:p>
        </p:txBody>
      </p:sp>
      <p:sp>
        <p:nvSpPr>
          <p:cNvPr id="28" name="Полилиния 27">
            <a:extLst>
              <a:ext uri="{FF2B5EF4-FFF2-40B4-BE49-F238E27FC236}">
                <a16:creationId xmlns:a16="http://schemas.microsoft.com/office/drawing/2014/main" xmlns="" id="{352F3271-9C10-4047-98B0-146D29C718EE}"/>
              </a:ext>
            </a:extLst>
          </p:cNvPr>
          <p:cNvSpPr/>
          <p:nvPr/>
        </p:nvSpPr>
        <p:spPr>
          <a:xfrm flipH="1">
            <a:off x="8449151" y="4691271"/>
            <a:ext cx="3742848" cy="2170854"/>
          </a:xfrm>
          <a:custGeom>
            <a:avLst/>
            <a:gdLst>
              <a:gd name="connsiteX0" fmla="*/ 0 w 3981971"/>
              <a:gd name="connsiteY0" fmla="*/ 0 h 2309545"/>
              <a:gd name="connsiteX1" fmla="*/ 3981971 w 3981971"/>
              <a:gd name="connsiteY1" fmla="*/ 2309545 h 2309545"/>
              <a:gd name="connsiteX2" fmla="*/ 0 w 3981971"/>
              <a:gd name="connsiteY2" fmla="*/ 2309545 h 2309545"/>
              <a:gd name="connsiteX3" fmla="*/ 0 w 3981971"/>
              <a:gd name="connsiteY3" fmla="*/ 0 h 2309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1971" h="2309545">
                <a:moveTo>
                  <a:pt x="0" y="0"/>
                </a:moveTo>
                <a:lnTo>
                  <a:pt x="3981971" y="2309545"/>
                </a:lnTo>
                <a:lnTo>
                  <a:pt x="0" y="2309545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104" y="5887262"/>
            <a:ext cx="453019" cy="58750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2278" y="5830924"/>
            <a:ext cx="635445" cy="635445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148" y="4983517"/>
            <a:ext cx="581854" cy="581854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284" y="6093710"/>
            <a:ext cx="1227864" cy="76141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1188" y="4602619"/>
            <a:ext cx="826128" cy="817948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xmlns="" id="{DF7BDA30-383B-0141-B17C-BE3FA9B000D7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-26882" r="-1"/>
          <a:stretch/>
        </p:blipFill>
        <p:spPr>
          <a:xfrm>
            <a:off x="-196270" y="-4625"/>
            <a:ext cx="895982" cy="625497"/>
          </a:xfrm>
          <a:prstGeom prst="rect">
            <a:avLst/>
          </a:prstGeom>
        </p:spPr>
      </p:pic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824239"/>
              </p:ext>
            </p:extLst>
          </p:nvPr>
        </p:nvGraphicFramePr>
        <p:xfrm>
          <a:off x="754742" y="2698810"/>
          <a:ext cx="9586542" cy="20107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0758"/>
                <a:gridCol w="1340758"/>
                <a:gridCol w="1340758"/>
                <a:gridCol w="1340758"/>
                <a:gridCol w="1340758"/>
                <a:gridCol w="1193659"/>
                <a:gridCol w="1689093"/>
              </a:tblGrid>
              <a:tr h="810744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DIN Pro" panose="020B0504020101020102" pitchFamily="34" charset="0"/>
                          <a:ea typeface="+mn-ea"/>
                          <a:cs typeface="DIN Pro" panose="020B0504020101020102" pitchFamily="34" charset="0"/>
                        </a:rPr>
                        <a:t>Канал размещения 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DIN Pro" panose="020B0504020101020102" pitchFamily="34" charset="0"/>
                        <a:ea typeface="+mn-ea"/>
                        <a:cs typeface="DIN Pro" panose="020B0504020101020102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DIN Pro" panose="020B0504020101020102" pitchFamily="34" charset="0"/>
                          <a:ea typeface="+mn-ea"/>
                          <a:cs typeface="DIN Pro" panose="020B0504020101020102" pitchFamily="34" charset="0"/>
                        </a:rPr>
                        <a:t>Формат 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DIN Pro" panose="020B0504020101020102" pitchFamily="34" charset="0"/>
                        <a:ea typeface="+mn-ea"/>
                        <a:cs typeface="DIN Pro" panose="020B0504020101020102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DIN Pro" panose="020B0504020101020102" pitchFamily="34" charset="0"/>
                          <a:ea typeface="+mn-ea"/>
                          <a:cs typeface="DIN Pro" panose="020B0504020101020102" pitchFamily="34" charset="0"/>
                        </a:rPr>
                        <a:t>Период размещения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DIN Pro" panose="020B0504020101020102" pitchFamily="34" charset="0"/>
                        <a:ea typeface="+mn-ea"/>
                        <a:cs typeface="DIN Pro" panose="020B0504020101020102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DIN Pro" panose="020B0504020101020102" pitchFamily="34" charset="0"/>
                          <a:cs typeface="DIN Pro" panose="020B0504020101020102" pitchFamily="34" charset="0"/>
                        </a:rPr>
                        <a:t>Охват</a:t>
                      </a:r>
                      <a:endParaRPr lang="ru-RU" sz="1400" dirty="0">
                        <a:solidFill>
                          <a:schemeClr val="tx1"/>
                        </a:solidFill>
                        <a:latin typeface="DIN Pro" panose="020B0504020101020102" pitchFamily="34" charset="0"/>
                        <a:cs typeface="DIN Pro" panose="020B0504020101020102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DIN Pro" panose="020B0504020101020102" pitchFamily="34" charset="0"/>
                          <a:cs typeface="DIN Pro" panose="020B0504020101020102" pitchFamily="34" charset="0"/>
                        </a:rPr>
                        <a:t>Бюджет</a:t>
                      </a:r>
                      <a:endParaRPr lang="ru-RU" sz="1400" dirty="0">
                        <a:solidFill>
                          <a:schemeClr val="tx1"/>
                        </a:solidFill>
                        <a:latin typeface="DIN Pro" panose="020B0504020101020102" pitchFamily="34" charset="0"/>
                        <a:cs typeface="DIN Pro" panose="020B0504020101020102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DIN Pro" panose="020B0504020101020102" pitchFamily="34" charset="0"/>
                          <a:cs typeface="DIN Pro" panose="020B0504020101020102" pitchFamily="34" charset="0"/>
                        </a:rPr>
                        <a:t>Приоритет</a:t>
                      </a:r>
                      <a:endParaRPr lang="ru-RU" sz="1400" dirty="0">
                        <a:solidFill>
                          <a:schemeClr val="tx1"/>
                        </a:solidFill>
                        <a:latin typeface="DIN Pro" panose="020B0504020101020102" pitchFamily="34" charset="0"/>
                        <a:cs typeface="DIN Pro" panose="020B0504020101020102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DIN Pro" panose="020B0504020101020102" pitchFamily="34" charset="0"/>
                          <a:cs typeface="DIN Pro" panose="020B0504020101020102" pitchFamily="34" charset="0"/>
                        </a:rPr>
                        <a:t>Обоснование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DIN Pro" panose="020B0504020101020102" pitchFamily="34" charset="0"/>
                          <a:cs typeface="DIN Pro" panose="020B0504020101020102" pitchFamily="34" charset="0"/>
                        </a:rPr>
                        <a:t> / дополнительная информация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DIN Pro" panose="020B0504020101020102" pitchFamily="34" charset="0"/>
                        <a:cs typeface="DIN Pro" panose="020B0504020101020102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20001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24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58</Words>
  <Application>Microsoft Office PowerPoint</Application>
  <PresentationFormat>Широкоэкранный</PresentationFormat>
  <Paragraphs>16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DIN Pro</vt:lpstr>
      <vt:lpstr>DINPro-Light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Кольцова Юлия Геннадьевна</dc:creator>
  <cp:lastModifiedBy>Кольцова Юлия Геннадьевна</cp:lastModifiedBy>
  <cp:revision>8</cp:revision>
  <dcterms:created xsi:type="dcterms:W3CDTF">2022-04-19T07:49:30Z</dcterms:created>
  <dcterms:modified xsi:type="dcterms:W3CDTF">2022-04-19T15:47:56Z</dcterms:modified>
</cp:coreProperties>
</file>