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notesSlides/notesSlide9.xml" ContentType="application/vnd.openxmlformats-officedocument.presentationml.notesSlide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2"/>
  </p:notesMasterIdLst>
  <p:handoutMasterIdLst>
    <p:handoutMasterId r:id="rId103"/>
  </p:handoutMasterIdLst>
  <p:sldIdLst>
    <p:sldId id="256" r:id="rId2"/>
    <p:sldId id="257" r:id="rId3"/>
    <p:sldId id="295" r:id="rId4"/>
    <p:sldId id="392" r:id="rId5"/>
    <p:sldId id="393" r:id="rId6"/>
    <p:sldId id="396" r:id="rId7"/>
    <p:sldId id="398" r:id="rId8"/>
    <p:sldId id="401" r:id="rId9"/>
    <p:sldId id="402" r:id="rId10"/>
    <p:sldId id="403" r:id="rId11"/>
    <p:sldId id="404" r:id="rId12"/>
    <p:sldId id="407" r:id="rId13"/>
    <p:sldId id="408" r:id="rId14"/>
    <p:sldId id="409" r:id="rId15"/>
    <p:sldId id="413" r:id="rId16"/>
    <p:sldId id="414" r:id="rId17"/>
    <p:sldId id="415" r:id="rId18"/>
    <p:sldId id="416" r:id="rId19"/>
    <p:sldId id="263" r:id="rId20"/>
    <p:sldId id="261" r:id="rId21"/>
    <p:sldId id="259" r:id="rId22"/>
    <p:sldId id="262" r:id="rId23"/>
    <p:sldId id="260" r:id="rId24"/>
    <p:sldId id="264" r:id="rId25"/>
    <p:sldId id="265" r:id="rId26"/>
    <p:sldId id="266" r:id="rId27"/>
    <p:sldId id="269" r:id="rId28"/>
    <p:sldId id="268" r:id="rId29"/>
    <p:sldId id="267" r:id="rId30"/>
    <p:sldId id="272" r:id="rId31"/>
    <p:sldId id="418" r:id="rId32"/>
    <p:sldId id="419" r:id="rId33"/>
    <p:sldId id="420" r:id="rId34"/>
    <p:sldId id="421" r:id="rId35"/>
    <p:sldId id="422" r:id="rId36"/>
    <p:sldId id="423" r:id="rId37"/>
    <p:sldId id="424" r:id="rId38"/>
    <p:sldId id="425" r:id="rId39"/>
    <p:sldId id="426" r:id="rId40"/>
    <p:sldId id="427" r:id="rId41"/>
    <p:sldId id="428" r:id="rId42"/>
    <p:sldId id="429" r:id="rId43"/>
    <p:sldId id="430" r:id="rId44"/>
    <p:sldId id="431" r:id="rId45"/>
    <p:sldId id="432" r:id="rId46"/>
    <p:sldId id="433" r:id="rId47"/>
    <p:sldId id="434" r:id="rId48"/>
    <p:sldId id="435" r:id="rId49"/>
    <p:sldId id="436" r:id="rId50"/>
    <p:sldId id="437" r:id="rId51"/>
    <p:sldId id="438" r:id="rId52"/>
    <p:sldId id="439" r:id="rId53"/>
    <p:sldId id="440" r:id="rId54"/>
    <p:sldId id="441" r:id="rId55"/>
    <p:sldId id="442" r:id="rId56"/>
    <p:sldId id="443" r:id="rId57"/>
    <p:sldId id="444" r:id="rId58"/>
    <p:sldId id="445" r:id="rId59"/>
    <p:sldId id="446" r:id="rId60"/>
    <p:sldId id="447" r:id="rId61"/>
    <p:sldId id="448" r:id="rId62"/>
    <p:sldId id="449" r:id="rId63"/>
    <p:sldId id="450" r:id="rId64"/>
    <p:sldId id="451" r:id="rId65"/>
    <p:sldId id="452" r:id="rId66"/>
    <p:sldId id="453" r:id="rId67"/>
    <p:sldId id="454" r:id="rId68"/>
    <p:sldId id="455" r:id="rId69"/>
    <p:sldId id="456" r:id="rId70"/>
    <p:sldId id="457" r:id="rId71"/>
    <p:sldId id="458" r:id="rId72"/>
    <p:sldId id="459" r:id="rId73"/>
    <p:sldId id="460" r:id="rId74"/>
    <p:sldId id="461" r:id="rId75"/>
    <p:sldId id="462" r:id="rId76"/>
    <p:sldId id="463" r:id="rId77"/>
    <p:sldId id="464" r:id="rId78"/>
    <p:sldId id="465" r:id="rId79"/>
    <p:sldId id="466" r:id="rId80"/>
    <p:sldId id="467" r:id="rId81"/>
    <p:sldId id="468" r:id="rId82"/>
    <p:sldId id="469" r:id="rId83"/>
    <p:sldId id="470" r:id="rId84"/>
    <p:sldId id="471" r:id="rId85"/>
    <p:sldId id="472" r:id="rId86"/>
    <p:sldId id="473" r:id="rId87"/>
    <p:sldId id="474" r:id="rId88"/>
    <p:sldId id="475" r:id="rId89"/>
    <p:sldId id="476" r:id="rId90"/>
    <p:sldId id="477" r:id="rId91"/>
    <p:sldId id="478" r:id="rId92"/>
    <p:sldId id="479" r:id="rId93"/>
    <p:sldId id="480" r:id="rId94"/>
    <p:sldId id="481" r:id="rId95"/>
    <p:sldId id="482" r:id="rId96"/>
    <p:sldId id="483" r:id="rId97"/>
    <p:sldId id="484" r:id="rId98"/>
    <p:sldId id="485" r:id="rId99"/>
    <p:sldId id="486" r:id="rId100"/>
    <p:sldId id="365" r:id="rId10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B8BD7E9-15F9-4FE1-AE4E-C7E018D345A2}">
          <p14:sldIdLst>
            <p14:sldId id="256"/>
            <p14:sldId id="257"/>
            <p14:sldId id="295"/>
            <p14:sldId id="392"/>
            <p14:sldId id="393"/>
            <p14:sldId id="396"/>
            <p14:sldId id="398"/>
            <p14:sldId id="401"/>
            <p14:sldId id="402"/>
            <p14:sldId id="403"/>
            <p14:sldId id="404"/>
            <p14:sldId id="407"/>
            <p14:sldId id="408"/>
            <p14:sldId id="409"/>
            <p14:sldId id="413"/>
            <p14:sldId id="414"/>
            <p14:sldId id="415"/>
            <p14:sldId id="416"/>
            <p14:sldId id="263"/>
            <p14:sldId id="261"/>
            <p14:sldId id="259"/>
            <p14:sldId id="262"/>
            <p14:sldId id="260"/>
            <p14:sldId id="264"/>
            <p14:sldId id="265"/>
            <p14:sldId id="266"/>
            <p14:sldId id="269"/>
            <p14:sldId id="268"/>
            <p14:sldId id="267"/>
            <p14:sldId id="272"/>
            <p14:sldId id="418"/>
            <p14:sldId id="419"/>
            <p14:sldId id="420"/>
            <p14:sldId id="421"/>
            <p14:sldId id="422"/>
            <p14:sldId id="423"/>
            <p14:sldId id="424"/>
            <p14:sldId id="425"/>
            <p14:sldId id="426"/>
            <p14:sldId id="427"/>
            <p14:sldId id="428"/>
            <p14:sldId id="429"/>
            <p14:sldId id="430"/>
            <p14:sldId id="431"/>
            <p14:sldId id="432"/>
            <p14:sldId id="433"/>
            <p14:sldId id="434"/>
            <p14:sldId id="435"/>
            <p14:sldId id="436"/>
            <p14:sldId id="437"/>
            <p14:sldId id="438"/>
            <p14:sldId id="439"/>
            <p14:sldId id="440"/>
            <p14:sldId id="441"/>
            <p14:sldId id="442"/>
            <p14:sldId id="443"/>
            <p14:sldId id="444"/>
            <p14:sldId id="445"/>
            <p14:sldId id="446"/>
            <p14:sldId id="447"/>
            <p14:sldId id="448"/>
            <p14:sldId id="449"/>
            <p14:sldId id="450"/>
            <p14:sldId id="451"/>
            <p14:sldId id="452"/>
            <p14:sldId id="453"/>
            <p14:sldId id="454"/>
            <p14:sldId id="455"/>
            <p14:sldId id="456"/>
            <p14:sldId id="457"/>
            <p14:sldId id="458"/>
            <p14:sldId id="459"/>
            <p14:sldId id="460"/>
            <p14:sldId id="461"/>
            <p14:sldId id="462"/>
            <p14:sldId id="463"/>
            <p14:sldId id="464"/>
            <p14:sldId id="465"/>
            <p14:sldId id="466"/>
            <p14:sldId id="467"/>
            <p14:sldId id="468"/>
            <p14:sldId id="469"/>
            <p14:sldId id="470"/>
            <p14:sldId id="471"/>
            <p14:sldId id="472"/>
            <p14:sldId id="473"/>
            <p14:sldId id="474"/>
            <p14:sldId id="475"/>
            <p14:sldId id="476"/>
            <p14:sldId id="477"/>
            <p14:sldId id="478"/>
            <p14:sldId id="479"/>
            <p14:sldId id="480"/>
            <p14:sldId id="481"/>
            <p14:sldId id="482"/>
            <p14:sldId id="483"/>
            <p14:sldId id="484"/>
            <p14:sldId id="485"/>
            <p14:sldId id="486"/>
            <p14:sldId id="365"/>
          </p14:sldIdLst>
        </p14:section>
        <p14:section name="Раздел без заголовка" id="{AB1F3663-69FC-46C8-9778-0963489FBC1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3366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216" autoAdjust="0"/>
    <p:restoredTop sz="93034" autoAdjust="0"/>
  </p:normalViewPr>
  <p:slideViewPr>
    <p:cSldViewPr>
      <p:cViewPr varScale="1">
        <p:scale>
          <a:sx n="52" d="100"/>
          <a:sy n="52" d="100"/>
        </p:scale>
        <p:origin x="91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-50736"/>
    </p:cViewPr>
  </p:sorterViewPr>
  <p:notesViewPr>
    <p:cSldViewPr>
      <p:cViewPr varScale="1">
        <p:scale>
          <a:sx n="43" d="100"/>
          <a:sy n="43" d="100"/>
        </p:scale>
        <p:origin x="1962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 выполнения заданий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A4F4-48E7-8AFC-E9999A552A8B}"/>
              </c:ext>
            </c:extLst>
          </c:dPt>
          <c:dPt>
            <c:idx val="1"/>
            <c:invertIfNegative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A4F4-48E7-8AFC-E9999A552A8B}"/>
              </c:ext>
            </c:extLst>
          </c:dPt>
          <c:dPt>
            <c:idx val="2"/>
            <c:invertIfNegative val="1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A4F4-48E7-8AFC-E9999A552A8B}"/>
              </c:ext>
            </c:extLst>
          </c:dPt>
          <c:dPt>
            <c:idx val="3"/>
            <c:invertIfNegative val="1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A4F4-48E7-8AFC-E9999A552A8B}"/>
              </c:ext>
            </c:extLst>
          </c:dPt>
          <c:dPt>
            <c:idx val="4"/>
            <c:invertIfNegative val="1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A4F4-48E7-8AFC-E9999A552A8B}"/>
              </c:ext>
            </c:extLst>
          </c:dPt>
          <c:dLbls>
            <c:dLbl>
              <c:idx val="0"/>
              <c:layout>
                <c:manualLayout>
                  <c:x val="-7.0450730320817008E-3"/>
                  <c:y val="-5.09764544160853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EF1CFE5-CB34-41E2-A184-E44C8BCD2F34}" type="VALUE">
                      <a:rPr lang="en-US" sz="1600"/>
                      <a:pPr>
                        <a:defRPr sz="1600"/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layout>
                    <c:manualLayout>
                      <c:w val="9.4252766580532374E-2"/>
                      <c:h val="0.1111468882347534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4F4-48E7-8AFC-E9999A552A8B}"/>
                </c:ext>
              </c:extLst>
            </c:dLbl>
            <c:dLbl>
              <c:idx val="1"/>
              <c:layout>
                <c:manualLayout>
                  <c:x val="-2.6236516541056038E-2"/>
                  <c:y val="-3.086603466843074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/>
                      <a:t> </a:t>
                    </a:r>
                    <a:fld id="{08D8CC9C-190E-4CF5-8540-81B93E842329}" type="VALUE">
                      <a:rPr lang="en-US" sz="1600"/>
                      <a:pPr>
                        <a:defRPr sz="1600"/>
                      </a:pPr>
                      <a:t>[ЗНАЧЕНИЕ]</a:t>
                    </a:fld>
                    <a:endParaRPr lang="en-US" sz="160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layout>
                    <c:manualLayout>
                      <c:w val="8.2872014199444774E-2"/>
                      <c:h val="0.1055349116939116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4F4-48E7-8AFC-E9999A552A8B}"/>
                </c:ext>
              </c:extLst>
            </c:dLbl>
            <c:dLbl>
              <c:idx val="2"/>
              <c:layout>
                <c:manualLayout>
                  <c:x val="-8.3778467019447021E-17"/>
                  <c:y val="-4.2090499213205963E-2"/>
                </c:manualLayout>
              </c:layout>
              <c:tx>
                <c:rich>
                  <a:bodyPr/>
                  <a:lstStyle/>
                  <a:p>
                    <a:fld id="{58893093-805D-4F73-A766-891A703B83F7}" type="VALUE">
                      <a:rPr lang="en-US" sz="1600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4F4-48E7-8AFC-E9999A552A8B}"/>
                </c:ext>
              </c:extLst>
            </c:dLbl>
            <c:dLbl>
              <c:idx val="3"/>
              <c:layout>
                <c:manualLayout>
                  <c:x val="0"/>
                  <c:y val="-4.4896532494086358E-2"/>
                </c:manualLayout>
              </c:layout>
              <c:tx>
                <c:rich>
                  <a:bodyPr/>
                  <a:lstStyle/>
                  <a:p>
                    <a:fld id="{CAB3329C-3596-4CC2-8AE5-49888CF92AEB}" type="VALUE">
                      <a:rPr lang="en-US" sz="1600"/>
                      <a:pPr/>
                      <a:t>[ЗНАЧЕНИЕ]</a:t>
                    </a:fld>
                    <a:endParaRPr lang="ru-RU"/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4F4-48E7-8AFC-E9999A552A8B}"/>
                </c:ext>
              </c:extLst>
            </c:dLbl>
            <c:dLbl>
              <c:idx val="4"/>
              <c:layout>
                <c:manualLayout>
                  <c:x val="9.1395747093214966E-3"/>
                  <c:y val="-5.0508599055847175E-2"/>
                </c:manualLayout>
              </c:layout>
              <c:tx>
                <c:rich>
                  <a:bodyPr/>
                  <a:lstStyle/>
                  <a:p>
                    <a:fld id="{96342E80-96D2-4B98-B261-12DA79F64B00}" type="VALUE">
                      <a:rPr lang="en-US" sz="1600"/>
                      <a:pPr/>
                      <a:t>[ЗНАЧЕНИЕ]</a:t>
                    </a:fld>
                    <a:endParaRPr lang="ru-RU"/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A4F4-48E7-8AFC-E9999A552A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№15</c:v>
                </c:pt>
                <c:pt idx="1">
                  <c:v>№16</c:v>
                </c:pt>
                <c:pt idx="2">
                  <c:v>№17</c:v>
                </c:pt>
                <c:pt idx="3">
                  <c:v>№18</c:v>
                </c:pt>
                <c:pt idx="4">
                  <c:v>№19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0.4</c:v>
                </c:pt>
                <c:pt idx="1">
                  <c:v>0.59000000000000008</c:v>
                </c:pt>
                <c:pt idx="2">
                  <c:v>0.58000000000000018</c:v>
                </c:pt>
                <c:pt idx="3">
                  <c:v>0.74000000000000365</c:v>
                </c:pt>
                <c:pt idx="4">
                  <c:v>0.54</c:v>
                </c:pt>
              </c:numCache>
            </c:numRef>
          </c:val>
          <c:shape val="box"/>
          <c:extLst>
            <c:ext xmlns:c16="http://schemas.microsoft.com/office/drawing/2014/chart" uri="{C3380CC4-5D6E-409C-BE32-E72D297353CC}">
              <c16:uniqueId val="{00000000-02F4-4E46-82AB-F88FA9BD80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0529024"/>
        <c:axId val="70530560"/>
        <c:axId val="0"/>
      </c:bar3DChart>
      <c:catAx>
        <c:axId val="70529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70530560"/>
        <c:crosses val="autoZero"/>
        <c:auto val="1"/>
        <c:lblAlgn val="ctr"/>
        <c:lblOffset val="100"/>
        <c:noMultiLvlLbl val="1"/>
      </c:catAx>
      <c:valAx>
        <c:axId val="70530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0529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86234F-E58F-49A7-877F-4B9014114E5C}" type="doc">
      <dgm:prSet loTypeId="urn:microsoft.com/office/officeart/2005/8/layout/hierarchy3" loCatId="hierarchy" qsTypeId="urn:microsoft.com/office/officeart/2005/8/quickstyle/3d2#9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6AC55B-607B-4FEF-9DF9-B5CEF8E4C49F}">
      <dgm:prSet custT="1"/>
      <dgm:spPr>
        <a:solidFill>
          <a:schemeClr val="bg1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ru-RU" sz="2400" b="1" dirty="0" smtClean="0">
              <a:solidFill>
                <a:srgbClr val="000099"/>
              </a:solidFill>
              <a:effectLst/>
            </a:rPr>
            <a:t>Развитие графической культуры </a:t>
          </a:r>
          <a:r>
            <a:rPr lang="ru-RU" sz="2400" b="0" dirty="0" smtClean="0">
              <a:solidFill>
                <a:sysClr val="windowText" lastClr="000000"/>
              </a:solidFill>
              <a:effectLst/>
            </a:rPr>
            <a:t>удовлетворяет </a:t>
          </a:r>
          <a:r>
            <a:rPr lang="ru-RU" sz="2400" b="1" dirty="0" smtClean="0">
              <a:solidFill>
                <a:srgbClr val="000099"/>
              </a:solidFill>
              <a:effectLst/>
            </a:rPr>
            <a:t>основным целям обучения</a:t>
          </a:r>
          <a:r>
            <a:rPr lang="ru-RU" sz="2400" b="0" dirty="0" smtClean="0">
              <a:solidFill>
                <a:sysClr val="windowText" lastClr="000000"/>
              </a:solidFill>
              <a:effectLst/>
            </a:rPr>
            <a:t>, так как она способствует формированию:</a:t>
          </a:r>
          <a:endParaRPr lang="ru-RU" sz="2400" b="0" dirty="0">
            <a:solidFill>
              <a:sysClr val="windowText" lastClr="000000"/>
            </a:solidFill>
            <a:effectLst/>
          </a:endParaRPr>
        </a:p>
      </dgm:t>
    </dgm:pt>
    <dgm:pt modelId="{36152293-31BB-414A-986C-CCB972B198DE}" type="parTrans" cxnId="{0D71A70A-FED1-458E-BE6F-8F1580961C84}">
      <dgm:prSet/>
      <dgm:spPr/>
      <dgm:t>
        <a:bodyPr/>
        <a:lstStyle/>
        <a:p>
          <a:endParaRPr lang="ru-RU">
            <a:effectLst/>
          </a:endParaRPr>
        </a:p>
      </dgm:t>
    </dgm:pt>
    <dgm:pt modelId="{31775745-6388-4E78-9B99-5679B0686154}" type="sibTrans" cxnId="{0D71A70A-FED1-458E-BE6F-8F1580961C84}">
      <dgm:prSet/>
      <dgm:spPr/>
      <dgm:t>
        <a:bodyPr/>
        <a:lstStyle/>
        <a:p>
          <a:endParaRPr lang="ru-RU">
            <a:effectLst/>
          </a:endParaRPr>
        </a:p>
      </dgm:t>
    </dgm:pt>
    <dgm:pt modelId="{C0112C86-12A5-4AFD-A75A-F5AFDAC45CC5}">
      <dgm:prSet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152400" prstMaterial="matte">
          <a:bevelT w="127000" h="63500"/>
        </a:sp3d>
      </dgm:spPr>
      <dgm:t>
        <a:bodyPr/>
        <a:lstStyle/>
        <a:p>
          <a:pPr rtl="0"/>
          <a:r>
            <a:rPr lang="ru-RU" sz="2400" b="1" i="0" dirty="0" smtClean="0">
              <a:solidFill>
                <a:srgbClr val="000099"/>
              </a:solidFill>
              <a:effectLst/>
            </a:rPr>
            <a:t>графических знаний </a:t>
          </a:r>
          <a:r>
            <a:rPr lang="ru-RU" sz="2400" dirty="0" smtClean="0">
              <a:effectLst/>
            </a:rPr>
            <a:t>– способов условного графического изображения объектов, процессов и явлений, норм и правил построения изображений;</a:t>
          </a:r>
          <a:endParaRPr lang="ru-RU" sz="2400" dirty="0">
            <a:effectLst/>
          </a:endParaRPr>
        </a:p>
      </dgm:t>
    </dgm:pt>
    <dgm:pt modelId="{F68B6FF0-978B-4F65-AC55-D9B1F32DB701}" type="parTrans" cxnId="{B27928BC-6FAD-4E49-BCA2-4A1BEA5E64E0}">
      <dgm:prSet/>
      <dgm:spPr/>
      <dgm:t>
        <a:bodyPr/>
        <a:lstStyle/>
        <a:p>
          <a:endParaRPr lang="ru-RU">
            <a:effectLst/>
          </a:endParaRPr>
        </a:p>
      </dgm:t>
    </dgm:pt>
    <dgm:pt modelId="{418ACD10-F3FF-4A69-83EE-CF346AF8891E}" type="sibTrans" cxnId="{B27928BC-6FAD-4E49-BCA2-4A1BEA5E64E0}">
      <dgm:prSet/>
      <dgm:spPr/>
      <dgm:t>
        <a:bodyPr/>
        <a:lstStyle/>
        <a:p>
          <a:endParaRPr lang="ru-RU">
            <a:effectLst/>
          </a:endParaRPr>
        </a:p>
      </dgm:t>
    </dgm:pt>
    <dgm:pt modelId="{AA26E3A0-C8FB-4978-A3AD-E9E583BC7D9E}">
      <dgm:prSet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152400" prstMaterial="matte">
          <a:bevelT w="127000" h="63500"/>
        </a:sp3d>
      </dgm:spPr>
      <dgm:t>
        <a:bodyPr/>
        <a:lstStyle/>
        <a:p>
          <a:pPr rtl="0"/>
          <a:r>
            <a:rPr lang="ru-RU" sz="2400" b="1" i="0" dirty="0" smtClean="0">
              <a:solidFill>
                <a:srgbClr val="000099"/>
              </a:solidFill>
              <a:effectLst/>
            </a:rPr>
            <a:t>графических умений </a:t>
          </a:r>
          <a:r>
            <a:rPr lang="ru-RU" sz="2400" dirty="0" smtClean="0">
              <a:effectLst/>
            </a:rPr>
            <a:t>– готовности обучающихся оперировать пространственными образами, созданными на различной графической основе, точно излагать свою и воспринимать информацию другого человека посредством графических изображений;</a:t>
          </a:r>
          <a:endParaRPr lang="ru-RU" sz="2400" dirty="0">
            <a:effectLst/>
          </a:endParaRPr>
        </a:p>
      </dgm:t>
    </dgm:pt>
    <dgm:pt modelId="{C6A63BB3-CEF0-4487-A642-462A097E57F9}" type="parTrans" cxnId="{E3B127AA-5801-4428-9F0E-4FBFD0F227BB}">
      <dgm:prSet/>
      <dgm:spPr/>
      <dgm:t>
        <a:bodyPr/>
        <a:lstStyle/>
        <a:p>
          <a:endParaRPr lang="ru-RU">
            <a:effectLst/>
          </a:endParaRPr>
        </a:p>
      </dgm:t>
    </dgm:pt>
    <dgm:pt modelId="{C149CFCE-0B1D-4321-8FD9-D07761149165}" type="sibTrans" cxnId="{E3B127AA-5801-4428-9F0E-4FBFD0F227BB}">
      <dgm:prSet/>
      <dgm:spPr/>
      <dgm:t>
        <a:bodyPr/>
        <a:lstStyle/>
        <a:p>
          <a:endParaRPr lang="ru-RU">
            <a:effectLst/>
          </a:endParaRPr>
        </a:p>
      </dgm:t>
    </dgm:pt>
    <dgm:pt modelId="{561326CA-80BF-457D-AD26-24DDB56C7A8B}">
      <dgm:prSet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152400" prstMaterial="matte">
          <a:bevelT w="127000" h="63500"/>
        </a:sp3d>
      </dgm:spPr>
      <dgm:t>
        <a:bodyPr/>
        <a:lstStyle/>
        <a:p>
          <a:pPr rtl="0"/>
          <a:r>
            <a:rPr lang="ru-RU" sz="2400" b="1" i="0" dirty="0" smtClean="0">
              <a:solidFill>
                <a:srgbClr val="000099"/>
              </a:solidFill>
              <a:effectLst/>
            </a:rPr>
            <a:t>графических навыков </a:t>
          </a:r>
          <a:r>
            <a:rPr lang="ru-RU" sz="2400" dirty="0" smtClean="0">
              <a:effectLst/>
            </a:rPr>
            <a:t>– владением приемами работы с чертежными инструментами и принадлежностями, в том числе компьютерными, в процессе выполнения графических изображений</a:t>
          </a:r>
          <a:r>
            <a:rPr lang="ru-RU" sz="1800" dirty="0" smtClean="0">
              <a:effectLst/>
            </a:rPr>
            <a:t>.</a:t>
          </a:r>
          <a:endParaRPr lang="ru-RU" sz="1800" dirty="0">
            <a:effectLst/>
          </a:endParaRPr>
        </a:p>
      </dgm:t>
    </dgm:pt>
    <dgm:pt modelId="{D2D4CDCA-2B8A-435B-B714-54BBF7E32AA9}" type="parTrans" cxnId="{C19D5B1A-0624-4931-9182-B157E2D8A921}">
      <dgm:prSet/>
      <dgm:spPr/>
      <dgm:t>
        <a:bodyPr/>
        <a:lstStyle/>
        <a:p>
          <a:endParaRPr lang="ru-RU">
            <a:effectLst/>
          </a:endParaRPr>
        </a:p>
      </dgm:t>
    </dgm:pt>
    <dgm:pt modelId="{80EFA6E4-A84E-42D3-A469-3845415E7C20}" type="sibTrans" cxnId="{C19D5B1A-0624-4931-9182-B157E2D8A921}">
      <dgm:prSet/>
      <dgm:spPr/>
      <dgm:t>
        <a:bodyPr/>
        <a:lstStyle/>
        <a:p>
          <a:endParaRPr lang="ru-RU">
            <a:effectLst/>
          </a:endParaRPr>
        </a:p>
      </dgm:t>
    </dgm:pt>
    <dgm:pt modelId="{BEF5AF6C-CD7D-429E-82F8-EB90302ED8C1}" type="pres">
      <dgm:prSet presAssocID="{B286234F-E58F-49A7-877F-4B9014114E5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F228C5C-5E8C-443F-AA92-AB6C868660B9}" type="pres">
      <dgm:prSet presAssocID="{A56AC55B-607B-4FEF-9DF9-B5CEF8E4C49F}" presName="root" presStyleCnt="0"/>
      <dgm:spPr/>
    </dgm:pt>
    <dgm:pt modelId="{6DA55B3B-6BF9-46CC-B29A-AFC417B25C29}" type="pres">
      <dgm:prSet presAssocID="{A56AC55B-607B-4FEF-9DF9-B5CEF8E4C49F}" presName="rootComposite" presStyleCnt="0"/>
      <dgm:spPr/>
    </dgm:pt>
    <dgm:pt modelId="{D60FF2AF-5DAF-43C0-95EA-500CF0FADD55}" type="pres">
      <dgm:prSet presAssocID="{A56AC55B-607B-4FEF-9DF9-B5CEF8E4C49F}" presName="rootText" presStyleLbl="node1" presStyleIdx="0" presStyleCnt="1" custScaleX="469453" custScaleY="125819" custLinFactNeighborX="-92" custLinFactNeighborY="-40865"/>
      <dgm:spPr/>
      <dgm:t>
        <a:bodyPr/>
        <a:lstStyle/>
        <a:p>
          <a:endParaRPr lang="ru-RU"/>
        </a:p>
      </dgm:t>
    </dgm:pt>
    <dgm:pt modelId="{131CED9A-1943-4E36-86CB-49F15E4AB9A7}" type="pres">
      <dgm:prSet presAssocID="{A56AC55B-607B-4FEF-9DF9-B5CEF8E4C49F}" presName="rootConnector" presStyleLbl="node1" presStyleIdx="0" presStyleCnt="1"/>
      <dgm:spPr/>
      <dgm:t>
        <a:bodyPr/>
        <a:lstStyle/>
        <a:p>
          <a:endParaRPr lang="ru-RU"/>
        </a:p>
      </dgm:t>
    </dgm:pt>
    <dgm:pt modelId="{736BA3FD-CCEB-4597-90B4-BB850EEAF98B}" type="pres">
      <dgm:prSet presAssocID="{A56AC55B-607B-4FEF-9DF9-B5CEF8E4C49F}" presName="childShape" presStyleCnt="0"/>
      <dgm:spPr/>
    </dgm:pt>
    <dgm:pt modelId="{E726930B-08B4-46E9-A2BD-64589E4A3DA5}" type="pres">
      <dgm:prSet presAssocID="{F68B6FF0-978B-4F65-AC55-D9B1F32DB701}" presName="Name13" presStyleLbl="parChTrans1D2" presStyleIdx="0" presStyleCnt="3"/>
      <dgm:spPr/>
      <dgm:t>
        <a:bodyPr/>
        <a:lstStyle/>
        <a:p>
          <a:endParaRPr lang="ru-RU"/>
        </a:p>
      </dgm:t>
    </dgm:pt>
    <dgm:pt modelId="{5353EDE1-E579-4D02-8A06-AB4ED5E71E00}" type="pres">
      <dgm:prSet presAssocID="{C0112C86-12A5-4AFD-A75A-F5AFDAC45CC5}" presName="childText" presStyleLbl="bgAcc1" presStyleIdx="0" presStyleCnt="3" custScaleX="575346" custScaleY="125343" custLinFactNeighborX="-36933" custLinFactNeighborY="-107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FECE58-CA57-48D2-98C2-8F8C6799AEB1}" type="pres">
      <dgm:prSet presAssocID="{C6A63BB3-CEF0-4487-A642-462A097E57F9}" presName="Name13" presStyleLbl="parChTrans1D2" presStyleIdx="1" presStyleCnt="3"/>
      <dgm:spPr/>
      <dgm:t>
        <a:bodyPr/>
        <a:lstStyle/>
        <a:p>
          <a:endParaRPr lang="ru-RU"/>
        </a:p>
      </dgm:t>
    </dgm:pt>
    <dgm:pt modelId="{2247CE74-9A04-4620-B9C7-A0D5D63544E0}" type="pres">
      <dgm:prSet presAssocID="{AA26E3A0-C8FB-4978-A3AD-E9E583BC7D9E}" presName="childText" presStyleLbl="bgAcc1" presStyleIdx="1" presStyleCnt="3" custScaleX="605409" custScaleY="227993" custLinFactNeighborX="-42548" custLinFactNeighborY="-107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AA5D13-B1A2-4E27-B0FB-FAD2B84B6D8D}" type="pres">
      <dgm:prSet presAssocID="{D2D4CDCA-2B8A-435B-B714-54BBF7E32AA9}" presName="Name13" presStyleLbl="parChTrans1D2" presStyleIdx="2" presStyleCnt="3"/>
      <dgm:spPr/>
      <dgm:t>
        <a:bodyPr/>
        <a:lstStyle/>
        <a:p>
          <a:endParaRPr lang="ru-RU"/>
        </a:p>
      </dgm:t>
    </dgm:pt>
    <dgm:pt modelId="{87035D3D-1710-488A-9123-ACD082B6F9B9}" type="pres">
      <dgm:prSet presAssocID="{561326CA-80BF-457D-AD26-24DDB56C7A8B}" presName="childText" presStyleLbl="bgAcc1" presStyleIdx="2" presStyleCnt="3" custScaleX="587306" custScaleY="182156" custLinFactNeighborX="-39864" custLinFactNeighborY="-95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9D5B1A-0624-4931-9182-B157E2D8A921}" srcId="{A56AC55B-607B-4FEF-9DF9-B5CEF8E4C49F}" destId="{561326CA-80BF-457D-AD26-24DDB56C7A8B}" srcOrd="2" destOrd="0" parTransId="{D2D4CDCA-2B8A-435B-B714-54BBF7E32AA9}" sibTransId="{80EFA6E4-A84E-42D3-A469-3845415E7C20}"/>
    <dgm:cxn modelId="{B3D52711-183A-41DF-82D7-3BA0193D3983}" type="presOf" srcId="{A56AC55B-607B-4FEF-9DF9-B5CEF8E4C49F}" destId="{131CED9A-1943-4E36-86CB-49F15E4AB9A7}" srcOrd="1" destOrd="0" presId="urn:microsoft.com/office/officeart/2005/8/layout/hierarchy3"/>
    <dgm:cxn modelId="{22DF5AAC-B957-4372-91BE-89C9926719D8}" type="presOf" srcId="{C6A63BB3-CEF0-4487-A642-462A097E57F9}" destId="{27FECE58-CA57-48D2-98C2-8F8C6799AEB1}" srcOrd="0" destOrd="0" presId="urn:microsoft.com/office/officeart/2005/8/layout/hierarchy3"/>
    <dgm:cxn modelId="{B5C543CB-2151-4D39-BE37-E456DFDE418A}" type="presOf" srcId="{A56AC55B-607B-4FEF-9DF9-B5CEF8E4C49F}" destId="{D60FF2AF-5DAF-43C0-95EA-500CF0FADD55}" srcOrd="0" destOrd="0" presId="urn:microsoft.com/office/officeart/2005/8/layout/hierarchy3"/>
    <dgm:cxn modelId="{E3B127AA-5801-4428-9F0E-4FBFD0F227BB}" srcId="{A56AC55B-607B-4FEF-9DF9-B5CEF8E4C49F}" destId="{AA26E3A0-C8FB-4978-A3AD-E9E583BC7D9E}" srcOrd="1" destOrd="0" parTransId="{C6A63BB3-CEF0-4487-A642-462A097E57F9}" sibTransId="{C149CFCE-0B1D-4321-8FD9-D07761149165}"/>
    <dgm:cxn modelId="{7FF79F12-5CAC-4EB6-9E67-EBBB7995666D}" type="presOf" srcId="{F68B6FF0-978B-4F65-AC55-D9B1F32DB701}" destId="{E726930B-08B4-46E9-A2BD-64589E4A3DA5}" srcOrd="0" destOrd="0" presId="urn:microsoft.com/office/officeart/2005/8/layout/hierarchy3"/>
    <dgm:cxn modelId="{9F7D15E4-3138-4A26-980A-22FB1943F19C}" type="presOf" srcId="{C0112C86-12A5-4AFD-A75A-F5AFDAC45CC5}" destId="{5353EDE1-E579-4D02-8A06-AB4ED5E71E00}" srcOrd="0" destOrd="0" presId="urn:microsoft.com/office/officeart/2005/8/layout/hierarchy3"/>
    <dgm:cxn modelId="{0D71A70A-FED1-458E-BE6F-8F1580961C84}" srcId="{B286234F-E58F-49A7-877F-4B9014114E5C}" destId="{A56AC55B-607B-4FEF-9DF9-B5CEF8E4C49F}" srcOrd="0" destOrd="0" parTransId="{36152293-31BB-414A-986C-CCB972B198DE}" sibTransId="{31775745-6388-4E78-9B99-5679B0686154}"/>
    <dgm:cxn modelId="{A91B645E-0A8C-4E57-A2BE-4E2E2143D90F}" type="presOf" srcId="{AA26E3A0-C8FB-4978-A3AD-E9E583BC7D9E}" destId="{2247CE74-9A04-4620-B9C7-A0D5D63544E0}" srcOrd="0" destOrd="0" presId="urn:microsoft.com/office/officeart/2005/8/layout/hierarchy3"/>
    <dgm:cxn modelId="{B27928BC-6FAD-4E49-BCA2-4A1BEA5E64E0}" srcId="{A56AC55B-607B-4FEF-9DF9-B5CEF8E4C49F}" destId="{C0112C86-12A5-4AFD-A75A-F5AFDAC45CC5}" srcOrd="0" destOrd="0" parTransId="{F68B6FF0-978B-4F65-AC55-D9B1F32DB701}" sibTransId="{418ACD10-F3FF-4A69-83EE-CF346AF8891E}"/>
    <dgm:cxn modelId="{29054C15-AD2F-413A-B555-D133C6669C2D}" type="presOf" srcId="{B286234F-E58F-49A7-877F-4B9014114E5C}" destId="{BEF5AF6C-CD7D-429E-82F8-EB90302ED8C1}" srcOrd="0" destOrd="0" presId="urn:microsoft.com/office/officeart/2005/8/layout/hierarchy3"/>
    <dgm:cxn modelId="{F31226B1-EA73-4BCB-872A-69A07C160E9F}" type="presOf" srcId="{561326CA-80BF-457D-AD26-24DDB56C7A8B}" destId="{87035D3D-1710-488A-9123-ACD082B6F9B9}" srcOrd="0" destOrd="0" presId="urn:microsoft.com/office/officeart/2005/8/layout/hierarchy3"/>
    <dgm:cxn modelId="{42987818-74C4-4DBF-83CD-ACA9ABE90614}" type="presOf" srcId="{D2D4CDCA-2B8A-435B-B714-54BBF7E32AA9}" destId="{FDAA5D13-B1A2-4E27-B0FB-FAD2B84B6D8D}" srcOrd="0" destOrd="0" presId="urn:microsoft.com/office/officeart/2005/8/layout/hierarchy3"/>
    <dgm:cxn modelId="{F9D34978-273F-45A3-BCAC-620DD3ACA2C2}" type="presParOf" srcId="{BEF5AF6C-CD7D-429E-82F8-EB90302ED8C1}" destId="{0F228C5C-5E8C-443F-AA92-AB6C868660B9}" srcOrd="0" destOrd="0" presId="urn:microsoft.com/office/officeart/2005/8/layout/hierarchy3"/>
    <dgm:cxn modelId="{6C54F17E-D13D-427E-B440-B24E4009CC1A}" type="presParOf" srcId="{0F228C5C-5E8C-443F-AA92-AB6C868660B9}" destId="{6DA55B3B-6BF9-46CC-B29A-AFC417B25C29}" srcOrd="0" destOrd="0" presId="urn:microsoft.com/office/officeart/2005/8/layout/hierarchy3"/>
    <dgm:cxn modelId="{40BCFF15-DA4F-45E5-A3D3-2E2F3FB204C9}" type="presParOf" srcId="{6DA55B3B-6BF9-46CC-B29A-AFC417B25C29}" destId="{D60FF2AF-5DAF-43C0-95EA-500CF0FADD55}" srcOrd="0" destOrd="0" presId="urn:microsoft.com/office/officeart/2005/8/layout/hierarchy3"/>
    <dgm:cxn modelId="{83D23232-F312-4325-8B1B-ACE8E563005A}" type="presParOf" srcId="{6DA55B3B-6BF9-46CC-B29A-AFC417B25C29}" destId="{131CED9A-1943-4E36-86CB-49F15E4AB9A7}" srcOrd="1" destOrd="0" presId="urn:microsoft.com/office/officeart/2005/8/layout/hierarchy3"/>
    <dgm:cxn modelId="{3DA45F45-0D39-4C99-B473-78763D4586B6}" type="presParOf" srcId="{0F228C5C-5E8C-443F-AA92-AB6C868660B9}" destId="{736BA3FD-CCEB-4597-90B4-BB850EEAF98B}" srcOrd="1" destOrd="0" presId="urn:microsoft.com/office/officeart/2005/8/layout/hierarchy3"/>
    <dgm:cxn modelId="{969929DA-1769-4BC5-AFD6-A7C10A475F0D}" type="presParOf" srcId="{736BA3FD-CCEB-4597-90B4-BB850EEAF98B}" destId="{E726930B-08B4-46E9-A2BD-64589E4A3DA5}" srcOrd="0" destOrd="0" presId="urn:microsoft.com/office/officeart/2005/8/layout/hierarchy3"/>
    <dgm:cxn modelId="{010F8FFB-2881-498F-83C9-79EB3BF29BE5}" type="presParOf" srcId="{736BA3FD-CCEB-4597-90B4-BB850EEAF98B}" destId="{5353EDE1-E579-4D02-8A06-AB4ED5E71E00}" srcOrd="1" destOrd="0" presId="urn:microsoft.com/office/officeart/2005/8/layout/hierarchy3"/>
    <dgm:cxn modelId="{07EC740B-F04F-4216-A4E2-6EE6FAADEBF9}" type="presParOf" srcId="{736BA3FD-CCEB-4597-90B4-BB850EEAF98B}" destId="{27FECE58-CA57-48D2-98C2-8F8C6799AEB1}" srcOrd="2" destOrd="0" presId="urn:microsoft.com/office/officeart/2005/8/layout/hierarchy3"/>
    <dgm:cxn modelId="{0E510A10-1CC3-420B-A766-9B97B2650C3C}" type="presParOf" srcId="{736BA3FD-CCEB-4597-90B4-BB850EEAF98B}" destId="{2247CE74-9A04-4620-B9C7-A0D5D63544E0}" srcOrd="3" destOrd="0" presId="urn:microsoft.com/office/officeart/2005/8/layout/hierarchy3"/>
    <dgm:cxn modelId="{D5BD16CC-A50F-4E4E-8214-637EA9C55C78}" type="presParOf" srcId="{736BA3FD-CCEB-4597-90B4-BB850EEAF98B}" destId="{FDAA5D13-B1A2-4E27-B0FB-FAD2B84B6D8D}" srcOrd="4" destOrd="0" presId="urn:microsoft.com/office/officeart/2005/8/layout/hierarchy3"/>
    <dgm:cxn modelId="{CD9AF126-9278-4B74-88A0-42CD4CFC04C5}" type="presParOf" srcId="{736BA3FD-CCEB-4597-90B4-BB850EEAF98B}" destId="{87035D3D-1710-488A-9123-ACD082B6F9B9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1E4923-907E-4576-9695-FFA37CB69B3E}" type="doc">
      <dgm:prSet loTypeId="urn:microsoft.com/office/officeart/2005/8/layout/orgChart1" loCatId="hierarchy" qsTypeId="urn:microsoft.com/office/officeart/2005/8/quickstyle/3d2#10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A07440-883A-4D57-8AB8-285F7D4324FD}">
      <dgm:prSet custT="1"/>
      <dgm:spPr>
        <a:solidFill>
          <a:schemeClr val="bg1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ru-RU" sz="2400" b="1" dirty="0" smtClean="0">
              <a:solidFill>
                <a:srgbClr val="000099"/>
              </a:solidFill>
              <a:effectLst/>
            </a:rPr>
            <a:t>Графическая культура </a:t>
          </a:r>
          <a:endParaRPr lang="ru-RU" sz="2400" b="1" dirty="0">
            <a:solidFill>
              <a:srgbClr val="000099"/>
            </a:solidFill>
            <a:effectLst/>
          </a:endParaRPr>
        </a:p>
      </dgm:t>
    </dgm:pt>
    <dgm:pt modelId="{386CB5B6-E4DC-415B-8970-BC6F17DAA196}" type="parTrans" cxnId="{1C677CDE-FFCA-4F86-AFB1-E54ADEF1184B}">
      <dgm:prSet/>
      <dgm:spPr/>
      <dgm:t>
        <a:bodyPr/>
        <a:lstStyle/>
        <a:p>
          <a:endParaRPr lang="ru-RU"/>
        </a:p>
      </dgm:t>
    </dgm:pt>
    <dgm:pt modelId="{C05B7CDD-4300-4C14-8296-F683EB148F2A}" type="sibTrans" cxnId="{1C677CDE-FFCA-4F86-AFB1-E54ADEF1184B}">
      <dgm:prSet/>
      <dgm:spPr/>
      <dgm:t>
        <a:bodyPr/>
        <a:lstStyle/>
        <a:p>
          <a:endParaRPr lang="ru-RU"/>
        </a:p>
      </dgm:t>
    </dgm:pt>
    <dgm:pt modelId="{9468C853-08FA-40A8-AF95-7903EA7C615E}">
      <dgm:prSet custT="1"/>
      <dgm:spPr>
        <a:solidFill>
          <a:schemeClr val="bg1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ru-RU" sz="2400" b="1" dirty="0" smtClean="0">
              <a:solidFill>
                <a:srgbClr val="000099"/>
              </a:solidFill>
              <a:effectLst/>
            </a:rPr>
            <a:t>базируется на таких познавательных процессах</a:t>
          </a:r>
          <a:r>
            <a:rPr lang="ru-RU" sz="2400" dirty="0" smtClean="0">
              <a:solidFill>
                <a:sysClr val="windowText" lastClr="000000"/>
              </a:solidFill>
              <a:effectLst/>
            </a:rPr>
            <a:t>, как  зрительное восприятие, пространственное воображение, пространственное представление, наглядно-образное мышление, пространственное мышление; </a:t>
          </a:r>
          <a:endParaRPr lang="ru-RU" sz="2400" dirty="0">
            <a:solidFill>
              <a:sysClr val="windowText" lastClr="000000"/>
            </a:solidFill>
            <a:effectLst/>
          </a:endParaRPr>
        </a:p>
      </dgm:t>
    </dgm:pt>
    <dgm:pt modelId="{7EFB665B-00AD-41DB-BFD8-AB1E185800B2}" type="parTrans" cxnId="{C9263822-827A-4C2B-AA7D-48DB54443F9E}">
      <dgm:prSet/>
      <dgm:spPr/>
      <dgm:t>
        <a:bodyPr/>
        <a:lstStyle/>
        <a:p>
          <a:endParaRPr lang="ru-RU"/>
        </a:p>
      </dgm:t>
    </dgm:pt>
    <dgm:pt modelId="{5A0812CB-4BB8-479A-A08F-02557DFE52EC}" type="sibTrans" cxnId="{C9263822-827A-4C2B-AA7D-48DB54443F9E}">
      <dgm:prSet/>
      <dgm:spPr/>
      <dgm:t>
        <a:bodyPr/>
        <a:lstStyle/>
        <a:p>
          <a:endParaRPr lang="ru-RU"/>
        </a:p>
      </dgm:t>
    </dgm:pt>
    <dgm:pt modelId="{BF1F1E84-0BDE-46B9-9A44-6F6DB7157069}">
      <dgm:prSet custT="1"/>
      <dgm:spPr>
        <a:solidFill>
          <a:schemeClr val="bg1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ru-RU" sz="2400" b="1" dirty="0" smtClean="0">
              <a:solidFill>
                <a:srgbClr val="000099"/>
              </a:solidFill>
              <a:effectLst/>
            </a:rPr>
            <a:t>ориентирована на способность </a:t>
          </a:r>
          <a:r>
            <a:rPr lang="ru-RU" sz="2400" dirty="0" smtClean="0">
              <a:solidFill>
                <a:sysClr val="windowText" lastClr="000000"/>
              </a:solidFill>
              <a:effectLst/>
            </a:rPr>
            <a:t>чтения, сохранения, преобразования и использования любого вида информации, имеющей огромное значение в учебной и трудовой деятельности обучающихся. </a:t>
          </a:r>
          <a:endParaRPr lang="ru-RU" sz="2400" dirty="0">
            <a:solidFill>
              <a:sysClr val="windowText" lastClr="000000"/>
            </a:solidFill>
            <a:effectLst/>
          </a:endParaRPr>
        </a:p>
      </dgm:t>
    </dgm:pt>
    <dgm:pt modelId="{14FB656B-1638-48C3-B535-9094D21E36A8}" type="parTrans" cxnId="{CC02925B-886E-4A0C-B6E3-324FBECA50C9}">
      <dgm:prSet/>
      <dgm:spPr/>
      <dgm:t>
        <a:bodyPr/>
        <a:lstStyle/>
        <a:p>
          <a:endParaRPr lang="ru-RU"/>
        </a:p>
      </dgm:t>
    </dgm:pt>
    <dgm:pt modelId="{093BC03E-0E28-4BC8-844C-27D8CC845306}" type="sibTrans" cxnId="{CC02925B-886E-4A0C-B6E3-324FBECA50C9}">
      <dgm:prSet/>
      <dgm:spPr/>
      <dgm:t>
        <a:bodyPr/>
        <a:lstStyle/>
        <a:p>
          <a:endParaRPr lang="ru-RU"/>
        </a:p>
      </dgm:t>
    </dgm:pt>
    <dgm:pt modelId="{2B11FE25-46C6-489E-870B-82A417747365}" type="pres">
      <dgm:prSet presAssocID="{791E4923-907E-4576-9695-FFA37CB69B3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8A4BA41-BEA0-4596-8051-AAC751C5BF9B}" type="pres">
      <dgm:prSet presAssocID="{1AA07440-883A-4D57-8AB8-285F7D4324FD}" presName="hierRoot1" presStyleCnt="0">
        <dgm:presLayoutVars>
          <dgm:hierBranch val="init"/>
        </dgm:presLayoutVars>
      </dgm:prSet>
      <dgm:spPr/>
    </dgm:pt>
    <dgm:pt modelId="{37DF4E4E-F49D-488C-AE59-B7EDF2F59A99}" type="pres">
      <dgm:prSet presAssocID="{1AA07440-883A-4D57-8AB8-285F7D4324FD}" presName="rootComposite1" presStyleCnt="0"/>
      <dgm:spPr/>
    </dgm:pt>
    <dgm:pt modelId="{F66229EE-E017-4C9F-88F4-08102F1148B1}" type="pres">
      <dgm:prSet presAssocID="{1AA07440-883A-4D57-8AB8-285F7D4324FD}" presName="rootText1" presStyleLbl="node0" presStyleIdx="0" presStyleCnt="1" custScaleY="39670" custLinFactNeighborX="-251" custLinFactNeighborY="-297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2C7F93-1090-4181-93E1-44E91C7820C9}" type="pres">
      <dgm:prSet presAssocID="{1AA07440-883A-4D57-8AB8-285F7D4324F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3D518E5-6C56-4439-B9D2-C241086CC9E1}" type="pres">
      <dgm:prSet presAssocID="{1AA07440-883A-4D57-8AB8-285F7D4324FD}" presName="hierChild2" presStyleCnt="0"/>
      <dgm:spPr/>
    </dgm:pt>
    <dgm:pt modelId="{AC239783-4888-44D9-9159-E276DD6D47D0}" type="pres">
      <dgm:prSet presAssocID="{7EFB665B-00AD-41DB-BFD8-AB1E185800B2}" presName="Name37" presStyleLbl="parChTrans1D2" presStyleIdx="0" presStyleCnt="2"/>
      <dgm:spPr/>
      <dgm:t>
        <a:bodyPr/>
        <a:lstStyle/>
        <a:p>
          <a:endParaRPr lang="ru-RU"/>
        </a:p>
      </dgm:t>
    </dgm:pt>
    <dgm:pt modelId="{4C4412E5-7B37-42D6-AE60-537D510C53F5}" type="pres">
      <dgm:prSet presAssocID="{9468C853-08FA-40A8-AF95-7903EA7C615E}" presName="hierRoot2" presStyleCnt="0">
        <dgm:presLayoutVars>
          <dgm:hierBranch val="init"/>
        </dgm:presLayoutVars>
      </dgm:prSet>
      <dgm:spPr/>
    </dgm:pt>
    <dgm:pt modelId="{F543DBE2-19A7-40DF-85AF-E3BF7CE19C9D}" type="pres">
      <dgm:prSet presAssocID="{9468C853-08FA-40A8-AF95-7903EA7C615E}" presName="rootComposite" presStyleCnt="0"/>
      <dgm:spPr/>
    </dgm:pt>
    <dgm:pt modelId="{A079E9CA-E251-4699-B41B-3344F62EA996}" type="pres">
      <dgm:prSet presAssocID="{9468C853-08FA-40A8-AF95-7903EA7C615E}" presName="rootText" presStyleLbl="node2" presStyleIdx="0" presStyleCnt="2" custScaleX="101007" custScaleY="177754" custLinFactNeighborX="3525" custLinFactNeighborY="-107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B1B253-6FF0-4228-93FC-A5B646730AD9}" type="pres">
      <dgm:prSet presAssocID="{9468C853-08FA-40A8-AF95-7903EA7C615E}" presName="rootConnector" presStyleLbl="node2" presStyleIdx="0" presStyleCnt="2"/>
      <dgm:spPr/>
      <dgm:t>
        <a:bodyPr/>
        <a:lstStyle/>
        <a:p>
          <a:endParaRPr lang="ru-RU"/>
        </a:p>
      </dgm:t>
    </dgm:pt>
    <dgm:pt modelId="{FCC629BF-98AB-424C-A5EC-57506ECDD6D5}" type="pres">
      <dgm:prSet presAssocID="{9468C853-08FA-40A8-AF95-7903EA7C615E}" presName="hierChild4" presStyleCnt="0"/>
      <dgm:spPr/>
    </dgm:pt>
    <dgm:pt modelId="{736D64F7-F65B-4C7C-8119-B37F369160A9}" type="pres">
      <dgm:prSet presAssocID="{9468C853-08FA-40A8-AF95-7903EA7C615E}" presName="hierChild5" presStyleCnt="0"/>
      <dgm:spPr/>
    </dgm:pt>
    <dgm:pt modelId="{F9C2A590-BC3F-4103-9A7F-87C64C5EC237}" type="pres">
      <dgm:prSet presAssocID="{14FB656B-1638-48C3-B535-9094D21E36A8}" presName="Name37" presStyleLbl="parChTrans1D2" presStyleIdx="1" presStyleCnt="2"/>
      <dgm:spPr/>
      <dgm:t>
        <a:bodyPr/>
        <a:lstStyle/>
        <a:p>
          <a:endParaRPr lang="ru-RU"/>
        </a:p>
      </dgm:t>
    </dgm:pt>
    <dgm:pt modelId="{38ECF818-FBFE-4434-9B0A-3B81CA968EA7}" type="pres">
      <dgm:prSet presAssocID="{BF1F1E84-0BDE-46B9-9A44-6F6DB7157069}" presName="hierRoot2" presStyleCnt="0">
        <dgm:presLayoutVars>
          <dgm:hierBranch val="init"/>
        </dgm:presLayoutVars>
      </dgm:prSet>
      <dgm:spPr/>
    </dgm:pt>
    <dgm:pt modelId="{E687EF5D-4894-4BDB-9C04-C0221E5F476A}" type="pres">
      <dgm:prSet presAssocID="{BF1F1E84-0BDE-46B9-9A44-6F6DB7157069}" presName="rootComposite" presStyleCnt="0"/>
      <dgm:spPr/>
    </dgm:pt>
    <dgm:pt modelId="{8FABE4AE-BDE7-41A6-8B42-A618D9AB8CD3}" type="pres">
      <dgm:prSet presAssocID="{BF1F1E84-0BDE-46B9-9A44-6F6DB7157069}" presName="rootText" presStyleLbl="node2" presStyleIdx="1" presStyleCnt="2" custScaleY="153535" custLinFactNeighborX="-4573" custLinFactNeighborY="-107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7360B3-16CD-4F32-A6D2-900566F4FB26}" type="pres">
      <dgm:prSet presAssocID="{BF1F1E84-0BDE-46B9-9A44-6F6DB7157069}" presName="rootConnector" presStyleLbl="node2" presStyleIdx="1" presStyleCnt="2"/>
      <dgm:spPr/>
      <dgm:t>
        <a:bodyPr/>
        <a:lstStyle/>
        <a:p>
          <a:endParaRPr lang="ru-RU"/>
        </a:p>
      </dgm:t>
    </dgm:pt>
    <dgm:pt modelId="{41AC50EE-DD27-4CE1-9717-C0D4C43645BA}" type="pres">
      <dgm:prSet presAssocID="{BF1F1E84-0BDE-46B9-9A44-6F6DB7157069}" presName="hierChild4" presStyleCnt="0"/>
      <dgm:spPr/>
    </dgm:pt>
    <dgm:pt modelId="{FF66CD04-6678-486F-BDA4-926D028965F6}" type="pres">
      <dgm:prSet presAssocID="{BF1F1E84-0BDE-46B9-9A44-6F6DB7157069}" presName="hierChild5" presStyleCnt="0"/>
      <dgm:spPr/>
    </dgm:pt>
    <dgm:pt modelId="{6698B0B9-F5B9-4E86-BB1D-E1EF7751BE1B}" type="pres">
      <dgm:prSet presAssocID="{1AA07440-883A-4D57-8AB8-285F7D4324FD}" presName="hierChild3" presStyleCnt="0"/>
      <dgm:spPr/>
    </dgm:pt>
  </dgm:ptLst>
  <dgm:cxnLst>
    <dgm:cxn modelId="{9B6146DB-A684-47F5-97E6-65E359872817}" type="presOf" srcId="{9468C853-08FA-40A8-AF95-7903EA7C615E}" destId="{A079E9CA-E251-4699-B41B-3344F62EA996}" srcOrd="0" destOrd="0" presId="urn:microsoft.com/office/officeart/2005/8/layout/orgChart1"/>
    <dgm:cxn modelId="{6751FCC0-83D2-466F-AA60-CDF299415708}" type="presOf" srcId="{1AA07440-883A-4D57-8AB8-285F7D4324FD}" destId="{F66229EE-E017-4C9F-88F4-08102F1148B1}" srcOrd="0" destOrd="0" presId="urn:microsoft.com/office/officeart/2005/8/layout/orgChart1"/>
    <dgm:cxn modelId="{F670F325-741C-4BAB-A157-6B11FC6AA13C}" type="presOf" srcId="{9468C853-08FA-40A8-AF95-7903EA7C615E}" destId="{56B1B253-6FF0-4228-93FC-A5B646730AD9}" srcOrd="1" destOrd="0" presId="urn:microsoft.com/office/officeart/2005/8/layout/orgChart1"/>
    <dgm:cxn modelId="{C9263822-827A-4C2B-AA7D-48DB54443F9E}" srcId="{1AA07440-883A-4D57-8AB8-285F7D4324FD}" destId="{9468C853-08FA-40A8-AF95-7903EA7C615E}" srcOrd="0" destOrd="0" parTransId="{7EFB665B-00AD-41DB-BFD8-AB1E185800B2}" sibTransId="{5A0812CB-4BB8-479A-A08F-02557DFE52EC}"/>
    <dgm:cxn modelId="{87B2C4B1-6480-4CBE-A6D3-7A1BE37CDE84}" type="presOf" srcId="{7EFB665B-00AD-41DB-BFD8-AB1E185800B2}" destId="{AC239783-4888-44D9-9159-E276DD6D47D0}" srcOrd="0" destOrd="0" presId="urn:microsoft.com/office/officeart/2005/8/layout/orgChart1"/>
    <dgm:cxn modelId="{3CE6FFB0-FA11-4F48-98D8-FC98E34E65C9}" type="presOf" srcId="{BF1F1E84-0BDE-46B9-9A44-6F6DB7157069}" destId="{8FABE4AE-BDE7-41A6-8B42-A618D9AB8CD3}" srcOrd="0" destOrd="0" presId="urn:microsoft.com/office/officeart/2005/8/layout/orgChart1"/>
    <dgm:cxn modelId="{CC02925B-886E-4A0C-B6E3-324FBECA50C9}" srcId="{1AA07440-883A-4D57-8AB8-285F7D4324FD}" destId="{BF1F1E84-0BDE-46B9-9A44-6F6DB7157069}" srcOrd="1" destOrd="0" parTransId="{14FB656B-1638-48C3-B535-9094D21E36A8}" sibTransId="{093BC03E-0E28-4BC8-844C-27D8CC845306}"/>
    <dgm:cxn modelId="{1C677CDE-FFCA-4F86-AFB1-E54ADEF1184B}" srcId="{791E4923-907E-4576-9695-FFA37CB69B3E}" destId="{1AA07440-883A-4D57-8AB8-285F7D4324FD}" srcOrd="0" destOrd="0" parTransId="{386CB5B6-E4DC-415B-8970-BC6F17DAA196}" sibTransId="{C05B7CDD-4300-4C14-8296-F683EB148F2A}"/>
    <dgm:cxn modelId="{6E3890CC-6423-4CAB-A3E1-0D78EA485CA7}" type="presOf" srcId="{14FB656B-1638-48C3-B535-9094D21E36A8}" destId="{F9C2A590-BC3F-4103-9A7F-87C64C5EC237}" srcOrd="0" destOrd="0" presId="urn:microsoft.com/office/officeart/2005/8/layout/orgChart1"/>
    <dgm:cxn modelId="{372C7C74-85F4-4F9B-86A4-7DAE9571046C}" type="presOf" srcId="{1AA07440-883A-4D57-8AB8-285F7D4324FD}" destId="{CA2C7F93-1090-4181-93E1-44E91C7820C9}" srcOrd="1" destOrd="0" presId="urn:microsoft.com/office/officeart/2005/8/layout/orgChart1"/>
    <dgm:cxn modelId="{B3B7BCA5-AA97-44C0-B8C2-30E567854DE9}" type="presOf" srcId="{BF1F1E84-0BDE-46B9-9A44-6F6DB7157069}" destId="{4F7360B3-16CD-4F32-A6D2-900566F4FB26}" srcOrd="1" destOrd="0" presId="urn:microsoft.com/office/officeart/2005/8/layout/orgChart1"/>
    <dgm:cxn modelId="{8FC558BA-4845-45FF-B0AA-5821697C9827}" type="presOf" srcId="{791E4923-907E-4576-9695-FFA37CB69B3E}" destId="{2B11FE25-46C6-489E-870B-82A417747365}" srcOrd="0" destOrd="0" presId="urn:microsoft.com/office/officeart/2005/8/layout/orgChart1"/>
    <dgm:cxn modelId="{155099CF-AE8C-4CE3-AC11-0F2277A558E6}" type="presParOf" srcId="{2B11FE25-46C6-489E-870B-82A417747365}" destId="{A8A4BA41-BEA0-4596-8051-AAC751C5BF9B}" srcOrd="0" destOrd="0" presId="urn:microsoft.com/office/officeart/2005/8/layout/orgChart1"/>
    <dgm:cxn modelId="{39D4BF9E-B04A-4EA1-8D30-ABC8325CD12C}" type="presParOf" srcId="{A8A4BA41-BEA0-4596-8051-AAC751C5BF9B}" destId="{37DF4E4E-F49D-488C-AE59-B7EDF2F59A99}" srcOrd="0" destOrd="0" presId="urn:microsoft.com/office/officeart/2005/8/layout/orgChart1"/>
    <dgm:cxn modelId="{5EF7E777-97D0-42B7-B48F-3066CE6F3780}" type="presParOf" srcId="{37DF4E4E-F49D-488C-AE59-B7EDF2F59A99}" destId="{F66229EE-E017-4C9F-88F4-08102F1148B1}" srcOrd="0" destOrd="0" presId="urn:microsoft.com/office/officeart/2005/8/layout/orgChart1"/>
    <dgm:cxn modelId="{F95B314F-802A-4262-96C0-76864FAF78E0}" type="presParOf" srcId="{37DF4E4E-F49D-488C-AE59-B7EDF2F59A99}" destId="{CA2C7F93-1090-4181-93E1-44E91C7820C9}" srcOrd="1" destOrd="0" presId="urn:microsoft.com/office/officeart/2005/8/layout/orgChart1"/>
    <dgm:cxn modelId="{D6C6DC67-1B24-47DB-9934-2F9B9FFFC3CD}" type="presParOf" srcId="{A8A4BA41-BEA0-4596-8051-AAC751C5BF9B}" destId="{83D518E5-6C56-4439-B9D2-C241086CC9E1}" srcOrd="1" destOrd="0" presId="urn:microsoft.com/office/officeart/2005/8/layout/orgChart1"/>
    <dgm:cxn modelId="{8B3CFF21-B948-4B0D-B97E-D9D7AE8AE671}" type="presParOf" srcId="{83D518E5-6C56-4439-B9D2-C241086CC9E1}" destId="{AC239783-4888-44D9-9159-E276DD6D47D0}" srcOrd="0" destOrd="0" presId="urn:microsoft.com/office/officeart/2005/8/layout/orgChart1"/>
    <dgm:cxn modelId="{7521D08E-E704-485D-BA58-C82E06E63C06}" type="presParOf" srcId="{83D518E5-6C56-4439-B9D2-C241086CC9E1}" destId="{4C4412E5-7B37-42D6-AE60-537D510C53F5}" srcOrd="1" destOrd="0" presId="urn:microsoft.com/office/officeart/2005/8/layout/orgChart1"/>
    <dgm:cxn modelId="{AFB1F1A7-E0BB-4E12-8E68-4605C89264D8}" type="presParOf" srcId="{4C4412E5-7B37-42D6-AE60-537D510C53F5}" destId="{F543DBE2-19A7-40DF-85AF-E3BF7CE19C9D}" srcOrd="0" destOrd="0" presId="urn:microsoft.com/office/officeart/2005/8/layout/orgChart1"/>
    <dgm:cxn modelId="{52846757-3C24-4832-BFC5-89844BC926F1}" type="presParOf" srcId="{F543DBE2-19A7-40DF-85AF-E3BF7CE19C9D}" destId="{A079E9CA-E251-4699-B41B-3344F62EA996}" srcOrd="0" destOrd="0" presId="urn:microsoft.com/office/officeart/2005/8/layout/orgChart1"/>
    <dgm:cxn modelId="{E6D71F8B-0AD7-4DF5-86BE-ADFEEB140AD3}" type="presParOf" srcId="{F543DBE2-19A7-40DF-85AF-E3BF7CE19C9D}" destId="{56B1B253-6FF0-4228-93FC-A5B646730AD9}" srcOrd="1" destOrd="0" presId="urn:microsoft.com/office/officeart/2005/8/layout/orgChart1"/>
    <dgm:cxn modelId="{E1E2942D-8F0E-4674-9B97-DBBCD6E20D5D}" type="presParOf" srcId="{4C4412E5-7B37-42D6-AE60-537D510C53F5}" destId="{FCC629BF-98AB-424C-A5EC-57506ECDD6D5}" srcOrd="1" destOrd="0" presId="urn:microsoft.com/office/officeart/2005/8/layout/orgChart1"/>
    <dgm:cxn modelId="{19CA60A4-FCF9-4102-9E3B-EFAD5846CDF2}" type="presParOf" srcId="{4C4412E5-7B37-42D6-AE60-537D510C53F5}" destId="{736D64F7-F65B-4C7C-8119-B37F369160A9}" srcOrd="2" destOrd="0" presId="urn:microsoft.com/office/officeart/2005/8/layout/orgChart1"/>
    <dgm:cxn modelId="{46883991-D88B-4373-8D22-03AD2BE74CB9}" type="presParOf" srcId="{83D518E5-6C56-4439-B9D2-C241086CC9E1}" destId="{F9C2A590-BC3F-4103-9A7F-87C64C5EC237}" srcOrd="2" destOrd="0" presId="urn:microsoft.com/office/officeart/2005/8/layout/orgChart1"/>
    <dgm:cxn modelId="{053D7BE3-E9B2-42DA-BBB8-2FD45EBA8E66}" type="presParOf" srcId="{83D518E5-6C56-4439-B9D2-C241086CC9E1}" destId="{38ECF818-FBFE-4434-9B0A-3B81CA968EA7}" srcOrd="3" destOrd="0" presId="urn:microsoft.com/office/officeart/2005/8/layout/orgChart1"/>
    <dgm:cxn modelId="{6F3BBDE9-A77A-4DE2-9DF9-B6292CB70FC0}" type="presParOf" srcId="{38ECF818-FBFE-4434-9B0A-3B81CA968EA7}" destId="{E687EF5D-4894-4BDB-9C04-C0221E5F476A}" srcOrd="0" destOrd="0" presId="urn:microsoft.com/office/officeart/2005/8/layout/orgChart1"/>
    <dgm:cxn modelId="{45EB6B11-79E6-4FE1-A0E9-C4A678675A76}" type="presParOf" srcId="{E687EF5D-4894-4BDB-9C04-C0221E5F476A}" destId="{8FABE4AE-BDE7-41A6-8B42-A618D9AB8CD3}" srcOrd="0" destOrd="0" presId="urn:microsoft.com/office/officeart/2005/8/layout/orgChart1"/>
    <dgm:cxn modelId="{FE996B45-D018-4EA5-A550-908DE1D7AD87}" type="presParOf" srcId="{E687EF5D-4894-4BDB-9C04-C0221E5F476A}" destId="{4F7360B3-16CD-4F32-A6D2-900566F4FB26}" srcOrd="1" destOrd="0" presId="urn:microsoft.com/office/officeart/2005/8/layout/orgChart1"/>
    <dgm:cxn modelId="{D68B24B8-A345-40B5-B7D7-5167C529D39B}" type="presParOf" srcId="{38ECF818-FBFE-4434-9B0A-3B81CA968EA7}" destId="{41AC50EE-DD27-4CE1-9717-C0D4C43645BA}" srcOrd="1" destOrd="0" presId="urn:microsoft.com/office/officeart/2005/8/layout/orgChart1"/>
    <dgm:cxn modelId="{6AEE3D4B-78FC-428C-89C1-5A440DCF26EA}" type="presParOf" srcId="{38ECF818-FBFE-4434-9B0A-3B81CA968EA7}" destId="{FF66CD04-6678-486F-BDA4-926D028965F6}" srcOrd="2" destOrd="0" presId="urn:microsoft.com/office/officeart/2005/8/layout/orgChart1"/>
    <dgm:cxn modelId="{350D3654-994D-4DDC-9972-A068EE3A2F88}" type="presParOf" srcId="{A8A4BA41-BEA0-4596-8051-AAC751C5BF9B}" destId="{6698B0B9-F5B9-4E86-BB1D-E1EF7751BE1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6D6EA7-D87F-4568-8721-D4BE31E65AF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7D2878-1047-46B3-AED6-D6C7549208E4}">
      <dgm:prSet custT="1"/>
      <dgm:spPr>
        <a:solidFill>
          <a:schemeClr val="bg1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ru-RU" sz="2400" b="1" dirty="0" err="1" smtClean="0">
              <a:solidFill>
                <a:srgbClr val="000099"/>
              </a:solidFill>
              <a:effectLst/>
            </a:rPr>
            <a:t>Сформированность</a:t>
          </a:r>
          <a:r>
            <a:rPr lang="ru-RU" sz="2400" b="1" dirty="0" smtClean="0">
              <a:solidFill>
                <a:srgbClr val="000099"/>
              </a:solidFill>
              <a:effectLst/>
            </a:rPr>
            <a:t> графической культуры </a:t>
          </a:r>
          <a:r>
            <a:rPr lang="ru-RU" sz="2400" b="0" dirty="0" smtClean="0">
              <a:solidFill>
                <a:schemeClr val="tx1"/>
              </a:solidFill>
              <a:effectLst/>
            </a:rPr>
            <a:t>обучающихся определялась следующими </a:t>
          </a:r>
          <a:r>
            <a:rPr lang="ru-RU" sz="2400" b="1" i="0" dirty="0" smtClean="0">
              <a:solidFill>
                <a:srgbClr val="000099"/>
              </a:solidFill>
              <a:effectLst/>
            </a:rPr>
            <a:t>критериями</a:t>
          </a:r>
          <a:r>
            <a:rPr lang="ru-RU" sz="2400" b="0" dirty="0" smtClean="0">
              <a:solidFill>
                <a:schemeClr val="tx1"/>
              </a:solidFill>
              <a:effectLst/>
            </a:rPr>
            <a:t>: </a:t>
          </a:r>
          <a:endParaRPr lang="ru-RU" sz="2400" b="0" dirty="0">
            <a:solidFill>
              <a:schemeClr val="tx1"/>
            </a:solidFill>
            <a:effectLst/>
          </a:endParaRPr>
        </a:p>
      </dgm:t>
    </dgm:pt>
    <dgm:pt modelId="{3D10A3EA-2688-40C6-910C-BF2B03F442B9}" type="parTrans" cxnId="{A4617B3C-73D1-4571-BCEC-71878652D062}">
      <dgm:prSet/>
      <dgm:spPr/>
      <dgm:t>
        <a:bodyPr/>
        <a:lstStyle/>
        <a:p>
          <a:endParaRPr lang="ru-RU">
            <a:effectLst/>
          </a:endParaRPr>
        </a:p>
      </dgm:t>
    </dgm:pt>
    <dgm:pt modelId="{121DB287-9957-4300-AEA9-6E1A358620B6}" type="sibTrans" cxnId="{A4617B3C-73D1-4571-BCEC-71878652D062}">
      <dgm:prSet/>
      <dgm:spPr/>
      <dgm:t>
        <a:bodyPr/>
        <a:lstStyle/>
        <a:p>
          <a:endParaRPr lang="ru-RU">
            <a:effectLst/>
          </a:endParaRPr>
        </a:p>
      </dgm:t>
    </dgm:pt>
    <dgm:pt modelId="{57883557-9CDF-41B6-AE6E-C8FA338743D5}">
      <dgm:prSet/>
      <dgm:spPr/>
      <dgm:t>
        <a:bodyPr/>
        <a:lstStyle/>
        <a:p>
          <a:pPr rtl="0"/>
          <a:r>
            <a:rPr lang="ru-RU" dirty="0" smtClean="0">
              <a:effectLst/>
            </a:rPr>
            <a:t>оперирование терминологией в процессе перехода от словесного описания к графическим объектам и наоборот; </a:t>
          </a:r>
          <a:endParaRPr lang="ru-RU" dirty="0">
            <a:effectLst/>
          </a:endParaRPr>
        </a:p>
      </dgm:t>
    </dgm:pt>
    <dgm:pt modelId="{EE2567C2-E757-4C9F-93D6-F8F4C3183B28}" type="parTrans" cxnId="{BC2924A2-A486-4960-B9F0-E46A0172E924}">
      <dgm:prSet/>
      <dgm:spPr/>
      <dgm:t>
        <a:bodyPr/>
        <a:lstStyle/>
        <a:p>
          <a:endParaRPr lang="ru-RU">
            <a:effectLst/>
          </a:endParaRPr>
        </a:p>
      </dgm:t>
    </dgm:pt>
    <dgm:pt modelId="{3C8853CF-2F2F-4B92-A18F-4063AFDD2A87}" type="sibTrans" cxnId="{BC2924A2-A486-4960-B9F0-E46A0172E924}">
      <dgm:prSet/>
      <dgm:spPr/>
      <dgm:t>
        <a:bodyPr/>
        <a:lstStyle/>
        <a:p>
          <a:endParaRPr lang="ru-RU">
            <a:effectLst/>
          </a:endParaRPr>
        </a:p>
      </dgm:t>
    </dgm:pt>
    <dgm:pt modelId="{DF5AEA68-BC43-4909-BFD4-3E916B9BA009}">
      <dgm:prSet/>
      <dgm:spPr/>
      <dgm:t>
        <a:bodyPr/>
        <a:lstStyle/>
        <a:p>
          <a:pPr rtl="0"/>
          <a:r>
            <a:rPr lang="ru-RU" dirty="0" smtClean="0">
              <a:effectLst/>
            </a:rPr>
            <a:t>владение современными информационно-интерактивными технологиями при построении графических изображений; </a:t>
          </a:r>
          <a:endParaRPr lang="ru-RU" dirty="0">
            <a:effectLst/>
          </a:endParaRPr>
        </a:p>
      </dgm:t>
    </dgm:pt>
    <dgm:pt modelId="{9C180611-816F-4484-BC93-71FEB1EE974F}" type="parTrans" cxnId="{8545A2E9-8B32-4E8B-9C97-838C95BE6F75}">
      <dgm:prSet/>
      <dgm:spPr/>
      <dgm:t>
        <a:bodyPr/>
        <a:lstStyle/>
        <a:p>
          <a:endParaRPr lang="ru-RU">
            <a:effectLst/>
          </a:endParaRPr>
        </a:p>
      </dgm:t>
    </dgm:pt>
    <dgm:pt modelId="{BAAEE42D-7C1F-445C-8DA0-7364EA167B96}" type="sibTrans" cxnId="{8545A2E9-8B32-4E8B-9C97-838C95BE6F75}">
      <dgm:prSet/>
      <dgm:spPr/>
      <dgm:t>
        <a:bodyPr/>
        <a:lstStyle/>
        <a:p>
          <a:endParaRPr lang="ru-RU">
            <a:effectLst/>
          </a:endParaRPr>
        </a:p>
      </dgm:t>
    </dgm:pt>
    <dgm:pt modelId="{3EECBE4B-4780-4CB2-89C5-DFA58472B2B2}">
      <dgm:prSet/>
      <dgm:spPr/>
      <dgm:t>
        <a:bodyPr/>
        <a:lstStyle/>
        <a:p>
          <a:pPr rtl="0"/>
          <a:r>
            <a:rPr lang="ru-RU" dirty="0" smtClean="0">
              <a:effectLst/>
            </a:rPr>
            <a:t>применение имеющихся знаний в нестандартной ситуации; </a:t>
          </a:r>
          <a:endParaRPr lang="ru-RU" dirty="0">
            <a:effectLst/>
          </a:endParaRPr>
        </a:p>
      </dgm:t>
    </dgm:pt>
    <dgm:pt modelId="{499C3A18-09C5-4052-80F4-279DC954F233}" type="parTrans" cxnId="{8D4849FF-20AB-468B-9327-0D9ED4A4B25B}">
      <dgm:prSet/>
      <dgm:spPr/>
      <dgm:t>
        <a:bodyPr/>
        <a:lstStyle/>
        <a:p>
          <a:endParaRPr lang="ru-RU">
            <a:effectLst/>
          </a:endParaRPr>
        </a:p>
      </dgm:t>
    </dgm:pt>
    <dgm:pt modelId="{C792DA89-6967-42BA-89C3-1C3F932E4B68}" type="sibTrans" cxnId="{8D4849FF-20AB-468B-9327-0D9ED4A4B25B}">
      <dgm:prSet/>
      <dgm:spPr/>
      <dgm:t>
        <a:bodyPr/>
        <a:lstStyle/>
        <a:p>
          <a:endParaRPr lang="ru-RU">
            <a:effectLst/>
          </a:endParaRPr>
        </a:p>
      </dgm:t>
    </dgm:pt>
    <dgm:pt modelId="{3DB4B7BB-DE9E-45A4-83C9-1B0895E15DCF}">
      <dgm:prSet/>
      <dgm:spPr/>
      <dgm:t>
        <a:bodyPr/>
        <a:lstStyle/>
        <a:p>
          <a:pPr rtl="0"/>
          <a:r>
            <a:rPr lang="ru-RU" dirty="0" smtClean="0">
              <a:effectLst/>
            </a:rPr>
            <a:t>владение алгоритмами построения графических объектов и составлением обобщенных алгоритмов; </a:t>
          </a:r>
          <a:endParaRPr lang="ru-RU" dirty="0">
            <a:effectLst/>
          </a:endParaRPr>
        </a:p>
      </dgm:t>
    </dgm:pt>
    <dgm:pt modelId="{3718D7E6-2E82-4E55-A67F-FD6CE9AD0485}" type="parTrans" cxnId="{6AB52B2D-0ADA-43B3-A0AA-C3782B6DCB85}">
      <dgm:prSet/>
      <dgm:spPr/>
      <dgm:t>
        <a:bodyPr/>
        <a:lstStyle/>
        <a:p>
          <a:endParaRPr lang="ru-RU">
            <a:effectLst/>
          </a:endParaRPr>
        </a:p>
      </dgm:t>
    </dgm:pt>
    <dgm:pt modelId="{63AFA359-5BC4-413D-AB75-E767CE8AD123}" type="sibTrans" cxnId="{6AB52B2D-0ADA-43B3-A0AA-C3782B6DCB85}">
      <dgm:prSet/>
      <dgm:spPr/>
      <dgm:t>
        <a:bodyPr/>
        <a:lstStyle/>
        <a:p>
          <a:endParaRPr lang="ru-RU">
            <a:effectLst/>
          </a:endParaRPr>
        </a:p>
      </dgm:t>
    </dgm:pt>
    <dgm:pt modelId="{D11D232E-D33C-4314-A2F4-1A22A61637F6}">
      <dgm:prSet/>
      <dgm:spPr/>
      <dgm:t>
        <a:bodyPr/>
        <a:lstStyle/>
        <a:p>
          <a:pPr rtl="0"/>
          <a:r>
            <a:rPr lang="ru-RU" dirty="0" smtClean="0">
              <a:effectLst/>
            </a:rPr>
            <a:t>развитие пространственного мышления, пространственного воображения и пространственного представления; </a:t>
          </a:r>
          <a:endParaRPr lang="ru-RU" dirty="0">
            <a:effectLst/>
          </a:endParaRPr>
        </a:p>
      </dgm:t>
    </dgm:pt>
    <dgm:pt modelId="{DE39083C-B626-4918-AE70-AD65D3C5958F}" type="parTrans" cxnId="{01947155-3B60-41F1-B5AD-B246F62C0004}">
      <dgm:prSet/>
      <dgm:spPr/>
      <dgm:t>
        <a:bodyPr/>
        <a:lstStyle/>
        <a:p>
          <a:endParaRPr lang="ru-RU">
            <a:effectLst/>
          </a:endParaRPr>
        </a:p>
      </dgm:t>
    </dgm:pt>
    <dgm:pt modelId="{83A9E110-EE83-4B34-B6B7-88C945568826}" type="sibTrans" cxnId="{01947155-3B60-41F1-B5AD-B246F62C0004}">
      <dgm:prSet/>
      <dgm:spPr/>
      <dgm:t>
        <a:bodyPr/>
        <a:lstStyle/>
        <a:p>
          <a:endParaRPr lang="ru-RU">
            <a:effectLst/>
          </a:endParaRPr>
        </a:p>
      </dgm:t>
    </dgm:pt>
    <dgm:pt modelId="{CC447761-A5B5-4EAE-9212-7DE0CC88105F}">
      <dgm:prSet/>
      <dgm:spPr/>
      <dgm:t>
        <a:bodyPr/>
        <a:lstStyle/>
        <a:p>
          <a:pPr rtl="0"/>
          <a:r>
            <a:rPr lang="ru-RU" dirty="0" smtClean="0">
              <a:effectLst/>
            </a:rPr>
            <a:t>владение техникой построения и чтения графических преобразований информации. </a:t>
          </a:r>
          <a:endParaRPr lang="ru-RU" dirty="0">
            <a:effectLst/>
          </a:endParaRPr>
        </a:p>
      </dgm:t>
    </dgm:pt>
    <dgm:pt modelId="{52704DB8-D5FB-4EB6-92E3-8753949ED67A}" type="parTrans" cxnId="{7835E1F0-4B64-4FDE-8B7C-0BAFD50788B5}">
      <dgm:prSet/>
      <dgm:spPr/>
      <dgm:t>
        <a:bodyPr/>
        <a:lstStyle/>
        <a:p>
          <a:endParaRPr lang="ru-RU">
            <a:effectLst/>
          </a:endParaRPr>
        </a:p>
      </dgm:t>
    </dgm:pt>
    <dgm:pt modelId="{7E495C60-3431-4D74-A0DB-87C4E3A7821C}" type="sibTrans" cxnId="{7835E1F0-4B64-4FDE-8B7C-0BAFD50788B5}">
      <dgm:prSet/>
      <dgm:spPr/>
      <dgm:t>
        <a:bodyPr/>
        <a:lstStyle/>
        <a:p>
          <a:endParaRPr lang="ru-RU">
            <a:effectLst/>
          </a:endParaRPr>
        </a:p>
      </dgm:t>
    </dgm:pt>
    <dgm:pt modelId="{B0C23588-3143-4A0C-B8DA-3C51AB9A210F}">
      <dgm:prSet/>
      <dgm:spPr/>
      <dgm:t>
        <a:bodyPr/>
        <a:lstStyle/>
        <a:p>
          <a:pPr rtl="0"/>
          <a:endParaRPr lang="ru-RU" dirty="0">
            <a:effectLst/>
          </a:endParaRPr>
        </a:p>
      </dgm:t>
    </dgm:pt>
    <dgm:pt modelId="{92685BB7-EA87-4C87-A6F1-D954FFF732C4}" type="parTrans" cxnId="{DE80CB54-D9F4-43D5-B7E4-810D77A0AD08}">
      <dgm:prSet/>
      <dgm:spPr/>
      <dgm:t>
        <a:bodyPr/>
        <a:lstStyle/>
        <a:p>
          <a:endParaRPr lang="ru-RU">
            <a:effectLst/>
          </a:endParaRPr>
        </a:p>
      </dgm:t>
    </dgm:pt>
    <dgm:pt modelId="{7B1F566C-DCCD-490E-850D-728F723661F6}" type="sibTrans" cxnId="{DE80CB54-D9F4-43D5-B7E4-810D77A0AD08}">
      <dgm:prSet/>
      <dgm:spPr/>
      <dgm:t>
        <a:bodyPr/>
        <a:lstStyle/>
        <a:p>
          <a:endParaRPr lang="ru-RU">
            <a:effectLst/>
          </a:endParaRPr>
        </a:p>
      </dgm:t>
    </dgm:pt>
    <dgm:pt modelId="{06C84403-5BBA-4AE7-9762-AFC4A160BEAC}" type="pres">
      <dgm:prSet presAssocID="{C36D6EA7-D87F-4568-8721-D4BE31E65A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E01BB3-B416-4544-8812-DA60824CC758}" type="pres">
      <dgm:prSet presAssocID="{E47D2878-1047-46B3-AED6-D6C7549208E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5C1663-7BF8-4CD4-88D7-CE5F8921E199}" type="pres">
      <dgm:prSet presAssocID="{E47D2878-1047-46B3-AED6-D6C7549208E4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430036-92E9-4DCC-B06A-CF29A3252526}" type="presOf" srcId="{B0C23588-3143-4A0C-B8DA-3C51AB9A210F}" destId="{045C1663-7BF8-4CD4-88D7-CE5F8921E199}" srcOrd="0" destOrd="6" presId="urn:microsoft.com/office/officeart/2005/8/layout/vList2"/>
    <dgm:cxn modelId="{0310DE68-F440-4034-B165-EA048F041736}" type="presOf" srcId="{C36D6EA7-D87F-4568-8721-D4BE31E65AF6}" destId="{06C84403-5BBA-4AE7-9762-AFC4A160BEAC}" srcOrd="0" destOrd="0" presId="urn:microsoft.com/office/officeart/2005/8/layout/vList2"/>
    <dgm:cxn modelId="{143D68FE-1EA4-43DE-8D77-9B26D28C0412}" type="presOf" srcId="{CC447761-A5B5-4EAE-9212-7DE0CC88105F}" destId="{045C1663-7BF8-4CD4-88D7-CE5F8921E199}" srcOrd="0" destOrd="5" presId="urn:microsoft.com/office/officeart/2005/8/layout/vList2"/>
    <dgm:cxn modelId="{6AB52B2D-0ADA-43B3-A0AA-C3782B6DCB85}" srcId="{E47D2878-1047-46B3-AED6-D6C7549208E4}" destId="{3DB4B7BB-DE9E-45A4-83C9-1B0895E15DCF}" srcOrd="3" destOrd="0" parTransId="{3718D7E6-2E82-4E55-A67F-FD6CE9AD0485}" sibTransId="{63AFA359-5BC4-413D-AB75-E767CE8AD123}"/>
    <dgm:cxn modelId="{8545A2E9-8B32-4E8B-9C97-838C95BE6F75}" srcId="{E47D2878-1047-46B3-AED6-D6C7549208E4}" destId="{DF5AEA68-BC43-4909-BFD4-3E916B9BA009}" srcOrd="1" destOrd="0" parTransId="{9C180611-816F-4484-BC93-71FEB1EE974F}" sibTransId="{BAAEE42D-7C1F-445C-8DA0-7364EA167B96}"/>
    <dgm:cxn modelId="{DE80CB54-D9F4-43D5-B7E4-810D77A0AD08}" srcId="{E47D2878-1047-46B3-AED6-D6C7549208E4}" destId="{B0C23588-3143-4A0C-B8DA-3C51AB9A210F}" srcOrd="6" destOrd="0" parTransId="{92685BB7-EA87-4C87-A6F1-D954FFF732C4}" sibTransId="{7B1F566C-DCCD-490E-850D-728F723661F6}"/>
    <dgm:cxn modelId="{BC2924A2-A486-4960-B9F0-E46A0172E924}" srcId="{E47D2878-1047-46B3-AED6-D6C7549208E4}" destId="{57883557-9CDF-41B6-AE6E-C8FA338743D5}" srcOrd="0" destOrd="0" parTransId="{EE2567C2-E757-4C9F-93D6-F8F4C3183B28}" sibTransId="{3C8853CF-2F2F-4B92-A18F-4063AFDD2A87}"/>
    <dgm:cxn modelId="{8D4849FF-20AB-468B-9327-0D9ED4A4B25B}" srcId="{E47D2878-1047-46B3-AED6-D6C7549208E4}" destId="{3EECBE4B-4780-4CB2-89C5-DFA58472B2B2}" srcOrd="2" destOrd="0" parTransId="{499C3A18-09C5-4052-80F4-279DC954F233}" sibTransId="{C792DA89-6967-42BA-89C3-1C3F932E4B68}"/>
    <dgm:cxn modelId="{2DF52466-CEA1-4246-8B14-CA6616F188AF}" type="presOf" srcId="{3DB4B7BB-DE9E-45A4-83C9-1B0895E15DCF}" destId="{045C1663-7BF8-4CD4-88D7-CE5F8921E199}" srcOrd="0" destOrd="3" presId="urn:microsoft.com/office/officeart/2005/8/layout/vList2"/>
    <dgm:cxn modelId="{A4617B3C-73D1-4571-BCEC-71878652D062}" srcId="{C36D6EA7-D87F-4568-8721-D4BE31E65AF6}" destId="{E47D2878-1047-46B3-AED6-D6C7549208E4}" srcOrd="0" destOrd="0" parTransId="{3D10A3EA-2688-40C6-910C-BF2B03F442B9}" sibTransId="{121DB287-9957-4300-AEA9-6E1A358620B6}"/>
    <dgm:cxn modelId="{7C9198F3-935C-4DD7-8BB2-E1513AC217CB}" type="presOf" srcId="{DF5AEA68-BC43-4909-BFD4-3E916B9BA009}" destId="{045C1663-7BF8-4CD4-88D7-CE5F8921E199}" srcOrd="0" destOrd="1" presId="urn:microsoft.com/office/officeart/2005/8/layout/vList2"/>
    <dgm:cxn modelId="{01947155-3B60-41F1-B5AD-B246F62C0004}" srcId="{E47D2878-1047-46B3-AED6-D6C7549208E4}" destId="{D11D232E-D33C-4314-A2F4-1A22A61637F6}" srcOrd="4" destOrd="0" parTransId="{DE39083C-B626-4918-AE70-AD65D3C5958F}" sibTransId="{83A9E110-EE83-4B34-B6B7-88C945568826}"/>
    <dgm:cxn modelId="{D0F020AD-BAF4-4A08-9C41-84B61E373E2A}" type="presOf" srcId="{E47D2878-1047-46B3-AED6-D6C7549208E4}" destId="{C1E01BB3-B416-4544-8812-DA60824CC758}" srcOrd="0" destOrd="0" presId="urn:microsoft.com/office/officeart/2005/8/layout/vList2"/>
    <dgm:cxn modelId="{9F3852EB-4FBA-4AEB-9AEA-0B9F3387EF39}" type="presOf" srcId="{3EECBE4B-4780-4CB2-89C5-DFA58472B2B2}" destId="{045C1663-7BF8-4CD4-88D7-CE5F8921E199}" srcOrd="0" destOrd="2" presId="urn:microsoft.com/office/officeart/2005/8/layout/vList2"/>
    <dgm:cxn modelId="{2FF8411A-6614-41B8-A91D-84DEDC953801}" type="presOf" srcId="{57883557-9CDF-41B6-AE6E-C8FA338743D5}" destId="{045C1663-7BF8-4CD4-88D7-CE5F8921E199}" srcOrd="0" destOrd="0" presId="urn:microsoft.com/office/officeart/2005/8/layout/vList2"/>
    <dgm:cxn modelId="{7835E1F0-4B64-4FDE-8B7C-0BAFD50788B5}" srcId="{E47D2878-1047-46B3-AED6-D6C7549208E4}" destId="{CC447761-A5B5-4EAE-9212-7DE0CC88105F}" srcOrd="5" destOrd="0" parTransId="{52704DB8-D5FB-4EB6-92E3-8753949ED67A}" sibTransId="{7E495C60-3431-4D74-A0DB-87C4E3A7821C}"/>
    <dgm:cxn modelId="{EA8AB1CE-4162-4987-8732-BB899D9E839D}" type="presOf" srcId="{D11D232E-D33C-4314-A2F4-1A22A61637F6}" destId="{045C1663-7BF8-4CD4-88D7-CE5F8921E199}" srcOrd="0" destOrd="4" presId="urn:microsoft.com/office/officeart/2005/8/layout/vList2"/>
    <dgm:cxn modelId="{B85EF377-A4F4-4612-95BF-89824A139012}" type="presParOf" srcId="{06C84403-5BBA-4AE7-9762-AFC4A160BEAC}" destId="{C1E01BB3-B416-4544-8812-DA60824CC758}" srcOrd="0" destOrd="0" presId="urn:microsoft.com/office/officeart/2005/8/layout/vList2"/>
    <dgm:cxn modelId="{ACFE1D07-9A4D-49BB-9F1E-B4EADBEF58E0}" type="presParOf" srcId="{06C84403-5BBA-4AE7-9762-AFC4A160BEAC}" destId="{045C1663-7BF8-4CD4-88D7-CE5F8921E19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19E5831-630A-4DAF-A843-C9AF50625C8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0261EF-442C-4168-918F-410B159325AF}">
      <dgm:prSet custT="1"/>
      <dgm:spPr>
        <a:solidFill>
          <a:schemeClr val="bg1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ru-RU" sz="2400" b="1" i="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Задача.</a:t>
          </a:r>
          <a:r>
            <a:rPr lang="ru-RU" sz="2400" dirty="0" smtClean="0">
              <a:solidFill>
                <a:schemeClr val="tx1"/>
              </a:solidFill>
            </a:rPr>
            <a:t> Построить сечение шестиугольной призмы АВС</a:t>
          </a:r>
          <a:r>
            <a:rPr lang="en-US" sz="2400" dirty="0" smtClean="0">
              <a:solidFill>
                <a:schemeClr val="tx1"/>
              </a:solidFill>
            </a:rPr>
            <a:t>D</a:t>
          </a:r>
          <a:r>
            <a:rPr lang="ru-RU" sz="2400" dirty="0" smtClean="0">
              <a:solidFill>
                <a:schemeClr val="tx1"/>
              </a:solidFill>
            </a:rPr>
            <a:t>Е</a:t>
          </a:r>
          <a:r>
            <a:rPr lang="en-US" sz="2400" dirty="0" smtClean="0">
              <a:solidFill>
                <a:schemeClr val="tx1"/>
              </a:solidFill>
            </a:rPr>
            <a:t>F</a:t>
          </a:r>
          <a:r>
            <a:rPr lang="ru-RU" sz="2400" dirty="0" smtClean="0">
              <a:solidFill>
                <a:schemeClr val="tx1"/>
              </a:solidFill>
            </a:rPr>
            <a:t>А</a:t>
          </a:r>
          <a:r>
            <a:rPr lang="ru-RU" sz="2400" baseline="-25000" dirty="0" smtClean="0">
              <a:solidFill>
                <a:schemeClr val="tx1"/>
              </a:solidFill>
            </a:rPr>
            <a:t>1</a:t>
          </a:r>
          <a:r>
            <a:rPr lang="ru-RU" sz="2400" dirty="0" smtClean="0">
              <a:solidFill>
                <a:schemeClr val="tx1"/>
              </a:solidFill>
            </a:rPr>
            <a:t>В</a:t>
          </a:r>
          <a:r>
            <a:rPr lang="ru-RU" sz="2400" baseline="-25000" dirty="0" smtClean="0">
              <a:solidFill>
                <a:schemeClr val="tx1"/>
              </a:solidFill>
            </a:rPr>
            <a:t>1</a:t>
          </a:r>
          <a:r>
            <a:rPr lang="ru-RU" sz="2400" dirty="0" smtClean="0">
              <a:solidFill>
                <a:schemeClr val="tx1"/>
              </a:solidFill>
            </a:rPr>
            <a:t>С</a:t>
          </a:r>
          <a:r>
            <a:rPr lang="ru-RU" sz="2400" baseline="-25000" dirty="0" smtClean="0">
              <a:solidFill>
                <a:schemeClr val="tx1"/>
              </a:solidFill>
            </a:rPr>
            <a:t>1</a:t>
          </a:r>
          <a:r>
            <a:rPr lang="en-US" sz="2400" dirty="0" smtClean="0">
              <a:solidFill>
                <a:schemeClr val="tx1"/>
              </a:solidFill>
            </a:rPr>
            <a:t>D</a:t>
          </a:r>
          <a:r>
            <a:rPr lang="ru-RU" sz="2400" baseline="-25000" dirty="0" smtClean="0">
              <a:solidFill>
                <a:schemeClr val="tx1"/>
              </a:solidFill>
            </a:rPr>
            <a:t>1</a:t>
          </a:r>
          <a:r>
            <a:rPr lang="ru-RU" sz="2400" dirty="0" smtClean="0">
              <a:solidFill>
                <a:schemeClr val="tx1"/>
              </a:solidFill>
            </a:rPr>
            <a:t>Е</a:t>
          </a:r>
          <a:r>
            <a:rPr lang="ru-RU" sz="2400" baseline="-25000" dirty="0" smtClean="0">
              <a:solidFill>
                <a:schemeClr val="tx1"/>
              </a:solidFill>
            </a:rPr>
            <a:t>1</a:t>
          </a:r>
          <a:r>
            <a:rPr lang="en-US" sz="2400" dirty="0" smtClean="0">
              <a:solidFill>
                <a:schemeClr val="tx1"/>
              </a:solidFill>
            </a:rPr>
            <a:t>F</a:t>
          </a:r>
          <a:r>
            <a:rPr lang="ru-RU" sz="2400" baseline="-25000" dirty="0" smtClean="0">
              <a:solidFill>
                <a:schemeClr val="tx1"/>
              </a:solidFill>
            </a:rPr>
            <a:t>1</a:t>
          </a:r>
          <a:r>
            <a:rPr lang="ru-RU" sz="2400" dirty="0" smtClean="0">
              <a:solidFill>
                <a:schemeClr val="tx1"/>
              </a:solidFill>
            </a:rPr>
            <a:t> плоскостью, заданной следующими точками: Р лежит на ребре </a:t>
          </a:r>
          <a:r>
            <a:rPr lang="en-US" sz="2400" dirty="0" smtClean="0">
              <a:solidFill>
                <a:schemeClr val="tx1"/>
              </a:solidFill>
            </a:rPr>
            <a:t>DD</a:t>
          </a:r>
          <a:r>
            <a:rPr lang="ru-RU" sz="2400" baseline="-25000" dirty="0" smtClean="0">
              <a:solidFill>
                <a:schemeClr val="tx1"/>
              </a:solidFill>
            </a:rPr>
            <a:t>1</a:t>
          </a:r>
          <a:r>
            <a:rPr lang="ru-RU" sz="2400" dirty="0" smtClean="0">
              <a:solidFill>
                <a:schemeClr val="tx1"/>
              </a:solidFill>
            </a:rPr>
            <a:t>, </a:t>
          </a:r>
          <a:r>
            <a:rPr lang="en-US" sz="2400" dirty="0" smtClean="0">
              <a:solidFill>
                <a:schemeClr val="tx1"/>
              </a:solidFill>
            </a:rPr>
            <a:t>Q</a:t>
          </a:r>
          <a:r>
            <a:rPr lang="ru-RU" sz="2400" dirty="0" smtClean="0">
              <a:solidFill>
                <a:schemeClr val="tx1"/>
              </a:solidFill>
            </a:rPr>
            <a:t> лежит на ребре АВ, </a:t>
          </a:r>
          <a:r>
            <a:rPr lang="en-US" sz="2400" dirty="0" smtClean="0">
              <a:solidFill>
                <a:schemeClr val="tx1"/>
              </a:solidFill>
            </a:rPr>
            <a:t>R</a:t>
          </a:r>
          <a:r>
            <a:rPr lang="ru-RU" sz="2400" dirty="0" smtClean="0">
              <a:solidFill>
                <a:schemeClr val="tx1"/>
              </a:solidFill>
            </a:rPr>
            <a:t> лежит на ребре А</a:t>
          </a:r>
          <a:r>
            <a:rPr lang="en-US" sz="2400" dirty="0" smtClean="0">
              <a:solidFill>
                <a:schemeClr val="tx1"/>
              </a:solidFill>
            </a:rPr>
            <a:t>F</a:t>
          </a:r>
          <a:r>
            <a:rPr lang="ru-RU" sz="2400" dirty="0" smtClean="0">
              <a:solidFill>
                <a:schemeClr val="tx1"/>
              </a:solidFill>
            </a:rPr>
            <a:t>.</a:t>
          </a:r>
          <a:endParaRPr lang="ru-RU" sz="2400" dirty="0">
            <a:solidFill>
              <a:schemeClr val="tx1"/>
            </a:solidFill>
          </a:endParaRPr>
        </a:p>
      </dgm:t>
    </dgm:pt>
    <dgm:pt modelId="{F0785AD4-C54D-4E95-8D0E-9C8EDD72C6B5}" type="parTrans" cxnId="{C99268F5-49A5-4DBC-8E81-9004F81A7BBF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B3B5FB2C-1EA2-4B13-A267-F970A5C9E8CA}" type="sibTrans" cxnId="{C99268F5-49A5-4DBC-8E81-9004F81A7BBF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16CCC8CE-B7DB-4DC0-9EA0-C14EEC0FDA64}">
      <dgm:prSet custT="1"/>
      <dgm:spPr>
        <a:solidFill>
          <a:schemeClr val="bg1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ru-RU" sz="20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</a:t>
          </a:r>
          <a:r>
            <a:rPr lang="ru-RU" sz="2000" dirty="0" smtClean="0">
              <a:solidFill>
                <a:schemeClr val="tx1"/>
              </a:solidFill>
            </a:rPr>
            <a:t> Найдем проекции данных точек на плоскости верхнего и нижнего оснований призмы (см. рис.). Точка Р переходит в точки </a:t>
          </a:r>
          <a:r>
            <a:rPr lang="en-US" sz="2000" dirty="0" smtClean="0">
              <a:solidFill>
                <a:schemeClr val="tx1"/>
              </a:solidFill>
            </a:rPr>
            <a:t>D</a:t>
          </a:r>
          <a:r>
            <a:rPr lang="ru-RU" sz="2000" baseline="-25000" dirty="0" smtClean="0">
              <a:solidFill>
                <a:schemeClr val="tx1"/>
              </a:solidFill>
            </a:rPr>
            <a:t>1</a:t>
          </a:r>
          <a:r>
            <a:rPr lang="ru-RU" sz="2000" dirty="0" smtClean="0">
              <a:solidFill>
                <a:schemeClr val="tx1"/>
              </a:solidFill>
            </a:rPr>
            <a:t> и </a:t>
          </a:r>
          <a:r>
            <a:rPr lang="en-US" sz="2000" dirty="0" smtClean="0">
              <a:solidFill>
                <a:schemeClr val="tx1"/>
              </a:solidFill>
            </a:rPr>
            <a:t>D</a:t>
          </a:r>
          <a:r>
            <a:rPr lang="ru-RU" sz="2000" baseline="-25000" dirty="0" smtClean="0">
              <a:solidFill>
                <a:schemeClr val="tx1"/>
              </a:solidFill>
            </a:rPr>
            <a:t>2</a:t>
          </a:r>
          <a:r>
            <a:rPr lang="ru-RU" sz="2000" dirty="0" smtClean="0">
              <a:solidFill>
                <a:schemeClr val="tx1"/>
              </a:solidFill>
            </a:rPr>
            <a:t>, точки </a:t>
          </a:r>
          <a:r>
            <a:rPr lang="en-US" sz="2000" dirty="0" smtClean="0">
              <a:solidFill>
                <a:schemeClr val="tx1"/>
              </a:solidFill>
            </a:rPr>
            <a:t>Q</a:t>
          </a:r>
          <a:r>
            <a:rPr lang="ru-RU" sz="2000" dirty="0" smtClean="0">
              <a:solidFill>
                <a:schemeClr val="tx1"/>
              </a:solidFill>
            </a:rPr>
            <a:t> переходит в точку </a:t>
          </a:r>
          <a:r>
            <a:rPr lang="en-US" sz="2000" dirty="0" smtClean="0">
              <a:solidFill>
                <a:schemeClr val="tx1"/>
              </a:solidFill>
            </a:rPr>
            <a:t>Q</a:t>
          </a:r>
          <a:r>
            <a:rPr lang="ru-RU" sz="2000" baseline="-25000" dirty="0" smtClean="0">
              <a:solidFill>
                <a:schemeClr val="tx1"/>
              </a:solidFill>
            </a:rPr>
            <a:t>1</a:t>
          </a:r>
          <a:r>
            <a:rPr lang="ru-RU" sz="2000" dirty="0" smtClean="0">
              <a:solidFill>
                <a:schemeClr val="tx1"/>
              </a:solidFill>
            </a:rPr>
            <a:t>, точка </a:t>
          </a:r>
          <a:r>
            <a:rPr lang="en-US" sz="2000" dirty="0" smtClean="0">
              <a:solidFill>
                <a:schemeClr val="tx1"/>
              </a:solidFill>
            </a:rPr>
            <a:t>R</a:t>
          </a:r>
          <a:r>
            <a:rPr lang="ru-RU" sz="2000" dirty="0" smtClean="0">
              <a:solidFill>
                <a:schemeClr val="tx1"/>
              </a:solidFill>
            </a:rPr>
            <a:t> переходит в точку </a:t>
          </a:r>
          <a:r>
            <a:rPr lang="en-US" sz="2000" dirty="0" smtClean="0">
              <a:solidFill>
                <a:schemeClr val="tx1"/>
              </a:solidFill>
            </a:rPr>
            <a:t>R</a:t>
          </a:r>
          <a:r>
            <a:rPr lang="ru-RU" sz="2000" baseline="-25000" dirty="0" smtClean="0">
              <a:solidFill>
                <a:schemeClr val="tx1"/>
              </a:solidFill>
            </a:rPr>
            <a:t>1</a:t>
          </a:r>
          <a:r>
            <a:rPr lang="ru-RU" sz="2000" dirty="0" smtClean="0">
              <a:solidFill>
                <a:schemeClr val="tx1"/>
              </a:solidFill>
            </a:rPr>
            <a:t>.</a:t>
          </a:r>
          <a:endParaRPr lang="ru-RU" sz="2000" dirty="0">
            <a:solidFill>
              <a:schemeClr val="tx1"/>
            </a:solidFill>
          </a:endParaRPr>
        </a:p>
      </dgm:t>
    </dgm:pt>
    <dgm:pt modelId="{580B7824-0F9F-45CF-8F02-59D11F64BC0B}" type="parTrans" cxnId="{F919A52A-2CEA-4EF6-BBF2-610DC18B1C4D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21126B94-63FD-4118-AF8D-0755996D15C8}" type="sibTrans" cxnId="{F919A52A-2CEA-4EF6-BBF2-610DC18B1C4D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FA2C7035-0D82-4942-A117-CE5A1150BF2F}" type="pres">
      <dgm:prSet presAssocID="{919E5831-630A-4DAF-A843-C9AF50625C8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DC7D3E-F0F2-4B80-84D7-C31DED23FBB4}" type="pres">
      <dgm:prSet presAssocID="{DA0261EF-442C-4168-918F-410B159325AF}" presName="parentText" presStyleLbl="node1" presStyleIdx="0" presStyleCnt="2" custScaleY="91567" custLinFactY="-87166" custLinFactNeighborX="41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A12F74-E7DB-4A6A-A996-593959700BF6}" type="pres">
      <dgm:prSet presAssocID="{B3B5FB2C-1EA2-4B13-A267-F970A5C9E8CA}" presName="spacer" presStyleCnt="0"/>
      <dgm:spPr/>
    </dgm:pt>
    <dgm:pt modelId="{4E79FB90-91C3-4328-A75D-C2B288F394A1}" type="pres">
      <dgm:prSet presAssocID="{16CCC8CE-B7DB-4DC0-9EA0-C14EEC0FDA64}" presName="parentText" presStyleLbl="node1" presStyleIdx="1" presStyleCnt="2" custScaleY="15574" custLinFactY="-2460" custLinFactNeighborX="59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FDA30F-9FB8-491E-8BDF-59FCBEE964E8}" type="presOf" srcId="{919E5831-630A-4DAF-A843-C9AF50625C8A}" destId="{FA2C7035-0D82-4942-A117-CE5A1150BF2F}" srcOrd="0" destOrd="0" presId="urn:microsoft.com/office/officeart/2005/8/layout/vList2"/>
    <dgm:cxn modelId="{8E745128-5962-4D8B-B024-A20433B3A26F}" type="presOf" srcId="{16CCC8CE-B7DB-4DC0-9EA0-C14EEC0FDA64}" destId="{4E79FB90-91C3-4328-A75D-C2B288F394A1}" srcOrd="0" destOrd="0" presId="urn:microsoft.com/office/officeart/2005/8/layout/vList2"/>
    <dgm:cxn modelId="{C99268F5-49A5-4DBC-8E81-9004F81A7BBF}" srcId="{919E5831-630A-4DAF-A843-C9AF50625C8A}" destId="{DA0261EF-442C-4168-918F-410B159325AF}" srcOrd="0" destOrd="0" parTransId="{F0785AD4-C54D-4E95-8D0E-9C8EDD72C6B5}" sibTransId="{B3B5FB2C-1EA2-4B13-A267-F970A5C9E8CA}"/>
    <dgm:cxn modelId="{92540EB6-5A53-44B0-8A65-4CB016F9E1F2}" type="presOf" srcId="{DA0261EF-442C-4168-918F-410B159325AF}" destId="{00DC7D3E-F0F2-4B80-84D7-C31DED23FBB4}" srcOrd="0" destOrd="0" presId="urn:microsoft.com/office/officeart/2005/8/layout/vList2"/>
    <dgm:cxn modelId="{F919A52A-2CEA-4EF6-BBF2-610DC18B1C4D}" srcId="{919E5831-630A-4DAF-A843-C9AF50625C8A}" destId="{16CCC8CE-B7DB-4DC0-9EA0-C14EEC0FDA64}" srcOrd="1" destOrd="0" parTransId="{580B7824-0F9F-45CF-8F02-59D11F64BC0B}" sibTransId="{21126B94-63FD-4118-AF8D-0755996D15C8}"/>
    <dgm:cxn modelId="{4383E662-6FCB-4F2F-AF8E-757DB0B5ED8A}" type="presParOf" srcId="{FA2C7035-0D82-4942-A117-CE5A1150BF2F}" destId="{00DC7D3E-F0F2-4B80-84D7-C31DED23FBB4}" srcOrd="0" destOrd="0" presId="urn:microsoft.com/office/officeart/2005/8/layout/vList2"/>
    <dgm:cxn modelId="{0B8765B7-0B69-4980-98AC-58D9D5B4B1E2}" type="presParOf" srcId="{FA2C7035-0D82-4942-A117-CE5A1150BF2F}" destId="{5EA12F74-E7DB-4A6A-A996-593959700BF6}" srcOrd="1" destOrd="0" presId="urn:microsoft.com/office/officeart/2005/8/layout/vList2"/>
    <dgm:cxn modelId="{3BEC8CBA-DC40-4A7A-9520-57DB2FFA3BDD}" type="presParOf" srcId="{FA2C7035-0D82-4942-A117-CE5A1150BF2F}" destId="{4E79FB90-91C3-4328-A75D-C2B288F394A1}" srcOrd="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FC0E9DB-9350-4A7E-A0C5-3544800113E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43FC48-E558-4A48-999E-3FF321B2E0AC}">
      <dgm:prSet custT="1"/>
      <dgm:spPr>
        <a:solidFill>
          <a:schemeClr val="bg1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sz="24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II</a:t>
          </a:r>
          <a:r>
            <a:rPr lang="ru-RU" sz="24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Презентация творческого проекта. </a:t>
          </a:r>
          <a:r>
            <a:rPr lang="ru-RU" sz="2400" dirty="0" smtClean="0">
              <a:solidFill>
                <a:schemeClr val="tx1"/>
              </a:solidFill>
            </a:rPr>
            <a:t>Старшеклассник составляет презентацию по своей работе. Здесь работа проходит в три этапа: </a:t>
          </a:r>
          <a:endParaRPr lang="ru-RU" sz="2400" dirty="0">
            <a:solidFill>
              <a:schemeClr val="tx1"/>
            </a:solidFill>
          </a:endParaRPr>
        </a:p>
      </dgm:t>
    </dgm:pt>
    <dgm:pt modelId="{0D72E356-D2BC-475A-B31C-67500135A88F}" type="parTrans" cxnId="{F33EEE9C-6818-4EDE-A41C-CBC989F0D02F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986C43ED-9BB6-4FEE-83E0-EEBEF6C6488F}" type="sibTrans" cxnId="{F33EEE9C-6818-4EDE-A41C-CBC989F0D02F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B1356541-DB47-4529-98A6-9F69D2EFF4B7}">
      <dgm:prSet custT="1"/>
      <dgm:spPr>
        <a:solidFill>
          <a:schemeClr val="bg1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ru-RU" sz="24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1)</a:t>
          </a:r>
          <a:r>
            <a:rPr lang="ru-RU" sz="2400" dirty="0" smtClean="0">
              <a:solidFill>
                <a:schemeClr val="tx1"/>
              </a:solidFill>
            </a:rPr>
            <a:t> выполнить презентацию на листе бумаги, предварительно оформив ее с использованием программы </a:t>
          </a:r>
          <a:r>
            <a:rPr lang="en-US" sz="2400" dirty="0" smtClean="0">
              <a:solidFill>
                <a:schemeClr val="tx1"/>
              </a:solidFill>
            </a:rPr>
            <a:t>Microsoft Word</a:t>
          </a:r>
          <a:r>
            <a:rPr lang="ru-RU" sz="2400" dirty="0" smtClean="0">
              <a:solidFill>
                <a:schemeClr val="tx1"/>
              </a:solidFill>
            </a:rPr>
            <a:t>; </a:t>
          </a:r>
          <a:endParaRPr lang="ru-RU" sz="2400" dirty="0">
            <a:solidFill>
              <a:schemeClr val="tx1"/>
            </a:solidFill>
          </a:endParaRPr>
        </a:p>
      </dgm:t>
    </dgm:pt>
    <dgm:pt modelId="{5FCF88B4-7A80-4EAE-AE8D-B72B28F42BA5}" type="parTrans" cxnId="{888BA48B-A027-46A5-8165-96351B786BAF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B3C4005E-9FE7-44B9-8562-CC0535ADAB75}" type="sibTrans" cxnId="{888BA48B-A027-46A5-8165-96351B786BAF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3FCCA1C8-AD8C-4311-9888-BF44657BCA7B}">
      <dgm:prSet custT="1"/>
      <dgm:spPr>
        <a:solidFill>
          <a:schemeClr val="bg1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ru-RU" sz="24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2)</a:t>
          </a:r>
          <a:r>
            <a:rPr lang="ru-RU" sz="2400" dirty="0" smtClean="0">
              <a:solidFill>
                <a:schemeClr val="tx1"/>
              </a:solidFill>
            </a:rPr>
            <a:t> при помощи программ </a:t>
          </a:r>
          <a:r>
            <a:rPr lang="en-US" sz="2400" dirty="0" smtClean="0">
              <a:solidFill>
                <a:schemeClr val="tx1"/>
              </a:solidFill>
            </a:rPr>
            <a:t>Microsoft PowerPoint</a:t>
          </a:r>
          <a:r>
            <a:rPr lang="ru-RU" sz="2400" dirty="0" smtClean="0">
              <a:solidFill>
                <a:schemeClr val="tx1"/>
              </a:solidFill>
            </a:rPr>
            <a:t> и </a:t>
          </a:r>
          <a:r>
            <a:rPr lang="en-US" sz="2400" dirty="0" smtClean="0">
              <a:solidFill>
                <a:schemeClr val="tx1"/>
              </a:solidFill>
            </a:rPr>
            <a:t>Smart notebook</a:t>
          </a:r>
          <a:r>
            <a:rPr lang="ru-RU" sz="2400" dirty="0" smtClean="0">
              <a:solidFill>
                <a:schemeClr val="tx1"/>
              </a:solidFill>
            </a:rPr>
            <a:t>; </a:t>
          </a:r>
          <a:endParaRPr lang="ru-RU" sz="2400" dirty="0">
            <a:solidFill>
              <a:schemeClr val="tx1"/>
            </a:solidFill>
          </a:endParaRPr>
        </a:p>
      </dgm:t>
    </dgm:pt>
    <dgm:pt modelId="{95BEFA2C-79F1-478B-A4B8-66674390EDAC}" type="parTrans" cxnId="{C2879850-D588-4863-99EA-AADB84C6C53D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3C9F93E0-B756-453A-9562-1B4AD844C45A}" type="sibTrans" cxnId="{C2879850-D588-4863-99EA-AADB84C6C53D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B9106E46-7F28-49E1-A1C6-0B01009A27BC}">
      <dgm:prSet custT="1"/>
      <dgm:spPr>
        <a:solidFill>
          <a:schemeClr val="bg1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ru-RU" sz="24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3)</a:t>
          </a:r>
          <a:r>
            <a:rPr lang="ru-RU" sz="2400" dirty="0" smtClean="0">
              <a:solidFill>
                <a:schemeClr val="tx1"/>
              </a:solidFill>
            </a:rPr>
            <a:t> выступление с последующей демонстрацией творческого проекта перед аудиторией.</a:t>
          </a:r>
          <a:endParaRPr lang="ru-RU" sz="2400" dirty="0">
            <a:solidFill>
              <a:schemeClr val="tx1"/>
            </a:solidFill>
          </a:endParaRPr>
        </a:p>
      </dgm:t>
    </dgm:pt>
    <dgm:pt modelId="{A7DF4C12-B9F8-47FF-8E5A-292E47B9618B}" type="parTrans" cxnId="{57552402-71E9-4E05-A542-4F5B4B50B32F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B5B02B87-4073-4710-870E-498736BFFDDA}" type="sibTrans" cxnId="{57552402-71E9-4E05-A542-4F5B4B50B32F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6CA3F42E-F8F8-46F1-8C6F-07373739A092}" type="pres">
      <dgm:prSet presAssocID="{EFC0E9DB-9350-4A7E-A0C5-3544800113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7AA506-F6CE-4006-8917-F5CA5BD47A13}" type="pres">
      <dgm:prSet presAssocID="{4643FC48-E558-4A48-999E-3FF321B2E0A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56E54C-A3E5-4BA9-8506-B1871F3DC563}" type="pres">
      <dgm:prSet presAssocID="{986C43ED-9BB6-4FEE-83E0-EEBEF6C6488F}" presName="spacer" presStyleCnt="0"/>
      <dgm:spPr/>
    </dgm:pt>
    <dgm:pt modelId="{3D3CB304-6F26-4589-AAF1-335D309B004A}" type="pres">
      <dgm:prSet presAssocID="{B1356541-DB47-4529-98A6-9F69D2EFF4B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470CF0-49EA-42F1-845C-4B90C74987C1}" type="pres">
      <dgm:prSet presAssocID="{B3C4005E-9FE7-44B9-8562-CC0535ADAB75}" presName="spacer" presStyleCnt="0"/>
      <dgm:spPr/>
    </dgm:pt>
    <dgm:pt modelId="{1DE1A0C8-4D57-48E6-811C-534852936918}" type="pres">
      <dgm:prSet presAssocID="{3FCCA1C8-AD8C-4311-9888-BF44657BCA7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471967-0DA0-4484-82A6-168993762EBE}" type="pres">
      <dgm:prSet presAssocID="{3C9F93E0-B756-453A-9562-1B4AD844C45A}" presName="spacer" presStyleCnt="0"/>
      <dgm:spPr/>
    </dgm:pt>
    <dgm:pt modelId="{3686D549-64B7-470A-8EF1-CFDB21F74786}" type="pres">
      <dgm:prSet presAssocID="{B9106E46-7F28-49E1-A1C6-0B01009A27B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552402-71E9-4E05-A542-4F5B4B50B32F}" srcId="{EFC0E9DB-9350-4A7E-A0C5-3544800113E5}" destId="{B9106E46-7F28-49E1-A1C6-0B01009A27BC}" srcOrd="3" destOrd="0" parTransId="{A7DF4C12-B9F8-47FF-8E5A-292E47B9618B}" sibTransId="{B5B02B87-4073-4710-870E-498736BFFDDA}"/>
    <dgm:cxn modelId="{F33EEE9C-6818-4EDE-A41C-CBC989F0D02F}" srcId="{EFC0E9DB-9350-4A7E-A0C5-3544800113E5}" destId="{4643FC48-E558-4A48-999E-3FF321B2E0AC}" srcOrd="0" destOrd="0" parTransId="{0D72E356-D2BC-475A-B31C-67500135A88F}" sibTransId="{986C43ED-9BB6-4FEE-83E0-EEBEF6C6488F}"/>
    <dgm:cxn modelId="{888BA48B-A027-46A5-8165-96351B786BAF}" srcId="{EFC0E9DB-9350-4A7E-A0C5-3544800113E5}" destId="{B1356541-DB47-4529-98A6-9F69D2EFF4B7}" srcOrd="1" destOrd="0" parTransId="{5FCF88B4-7A80-4EAE-AE8D-B72B28F42BA5}" sibTransId="{B3C4005E-9FE7-44B9-8562-CC0535ADAB75}"/>
    <dgm:cxn modelId="{C2879850-D588-4863-99EA-AADB84C6C53D}" srcId="{EFC0E9DB-9350-4A7E-A0C5-3544800113E5}" destId="{3FCCA1C8-AD8C-4311-9888-BF44657BCA7B}" srcOrd="2" destOrd="0" parTransId="{95BEFA2C-79F1-478B-A4B8-66674390EDAC}" sibTransId="{3C9F93E0-B756-453A-9562-1B4AD844C45A}"/>
    <dgm:cxn modelId="{104829C0-68A7-4DFE-A77F-A3B892EE347E}" type="presOf" srcId="{EFC0E9DB-9350-4A7E-A0C5-3544800113E5}" destId="{6CA3F42E-F8F8-46F1-8C6F-07373739A092}" srcOrd="0" destOrd="0" presId="urn:microsoft.com/office/officeart/2005/8/layout/vList2"/>
    <dgm:cxn modelId="{7AE52DE0-E302-4CFD-93B8-A96A24724043}" type="presOf" srcId="{4643FC48-E558-4A48-999E-3FF321B2E0AC}" destId="{0D7AA506-F6CE-4006-8917-F5CA5BD47A13}" srcOrd="0" destOrd="0" presId="urn:microsoft.com/office/officeart/2005/8/layout/vList2"/>
    <dgm:cxn modelId="{35FF5958-890F-49C7-8A7F-D74A7B8E02CE}" type="presOf" srcId="{B1356541-DB47-4529-98A6-9F69D2EFF4B7}" destId="{3D3CB304-6F26-4589-AAF1-335D309B004A}" srcOrd="0" destOrd="0" presId="urn:microsoft.com/office/officeart/2005/8/layout/vList2"/>
    <dgm:cxn modelId="{610891A5-474B-47B4-91A2-D91B1CFBB08B}" type="presOf" srcId="{3FCCA1C8-AD8C-4311-9888-BF44657BCA7B}" destId="{1DE1A0C8-4D57-48E6-811C-534852936918}" srcOrd="0" destOrd="0" presId="urn:microsoft.com/office/officeart/2005/8/layout/vList2"/>
    <dgm:cxn modelId="{FF3C8B38-FF61-46F0-A25D-1F9185D99077}" type="presOf" srcId="{B9106E46-7F28-49E1-A1C6-0B01009A27BC}" destId="{3686D549-64B7-470A-8EF1-CFDB21F74786}" srcOrd="0" destOrd="0" presId="urn:microsoft.com/office/officeart/2005/8/layout/vList2"/>
    <dgm:cxn modelId="{C04067B8-D5FB-4373-9E04-FC246FD2C968}" type="presParOf" srcId="{6CA3F42E-F8F8-46F1-8C6F-07373739A092}" destId="{0D7AA506-F6CE-4006-8917-F5CA5BD47A13}" srcOrd="0" destOrd="0" presId="urn:microsoft.com/office/officeart/2005/8/layout/vList2"/>
    <dgm:cxn modelId="{E848BFB4-425E-433F-A2BB-E8F146AD99E6}" type="presParOf" srcId="{6CA3F42E-F8F8-46F1-8C6F-07373739A092}" destId="{0756E54C-A3E5-4BA9-8506-B1871F3DC563}" srcOrd="1" destOrd="0" presId="urn:microsoft.com/office/officeart/2005/8/layout/vList2"/>
    <dgm:cxn modelId="{568E27BE-F4BC-4D9B-94EF-45E48283C138}" type="presParOf" srcId="{6CA3F42E-F8F8-46F1-8C6F-07373739A092}" destId="{3D3CB304-6F26-4589-AAF1-335D309B004A}" srcOrd="2" destOrd="0" presId="urn:microsoft.com/office/officeart/2005/8/layout/vList2"/>
    <dgm:cxn modelId="{2CF243C2-4E61-452C-BE73-355F12905905}" type="presParOf" srcId="{6CA3F42E-F8F8-46F1-8C6F-07373739A092}" destId="{A6470CF0-49EA-42F1-845C-4B90C74987C1}" srcOrd="3" destOrd="0" presId="urn:microsoft.com/office/officeart/2005/8/layout/vList2"/>
    <dgm:cxn modelId="{7D5E6F7B-9949-4C4C-B1B4-AD0C5BE5E612}" type="presParOf" srcId="{6CA3F42E-F8F8-46F1-8C6F-07373739A092}" destId="{1DE1A0C8-4D57-48E6-811C-534852936918}" srcOrd="4" destOrd="0" presId="urn:microsoft.com/office/officeart/2005/8/layout/vList2"/>
    <dgm:cxn modelId="{71C43977-212F-4B70-AD82-0C18E548833B}" type="presParOf" srcId="{6CA3F42E-F8F8-46F1-8C6F-07373739A092}" destId="{AD471967-0DA0-4484-82A6-168993762EBE}" srcOrd="5" destOrd="0" presId="urn:microsoft.com/office/officeart/2005/8/layout/vList2"/>
    <dgm:cxn modelId="{90999FAB-C430-4F46-A7F9-F59F5DC8890A}" type="presParOf" srcId="{6CA3F42E-F8F8-46F1-8C6F-07373739A092}" destId="{3686D549-64B7-470A-8EF1-CFDB21F7478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152335F-A3C2-4991-A5F7-F2709D646B2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65ACC2-BFB1-40B0-88F4-5309C0A169DF}">
      <dgm:prSet phldrT="[Текст]" custT="1"/>
      <dgm:spPr/>
      <dgm:t>
        <a:bodyPr/>
        <a:lstStyle/>
        <a:p>
          <a:r>
            <a:rPr lang="ru-RU" sz="2000" b="1" dirty="0" smtClean="0"/>
            <a:t>Геометрический </a:t>
          </a:r>
          <a:r>
            <a:rPr lang="ru-RU" sz="2000" dirty="0" smtClean="0"/>
            <a:t>– когда требуемое утверждение</a:t>
          </a:r>
          <a:br>
            <a:rPr lang="ru-RU" sz="2000" dirty="0" smtClean="0"/>
          </a:br>
          <a:r>
            <a:rPr lang="ru-RU" sz="2000" dirty="0" smtClean="0"/>
            <a:t>выводится с помощью логических рассуждений из ряда</a:t>
          </a:r>
          <a:br>
            <a:rPr lang="ru-RU" sz="2000" dirty="0" smtClean="0"/>
          </a:br>
          <a:r>
            <a:rPr lang="ru-RU" sz="2000" dirty="0" smtClean="0"/>
            <a:t>известных теорем</a:t>
          </a:r>
          <a:endParaRPr lang="ru-RU" sz="2000" dirty="0"/>
        </a:p>
      </dgm:t>
    </dgm:pt>
    <dgm:pt modelId="{FE5D9067-EA34-45ED-BA45-B8845A5F7CF7}" type="parTrans" cxnId="{EEF9D926-6DCB-4D60-8CC0-D00235D4C171}">
      <dgm:prSet/>
      <dgm:spPr/>
      <dgm:t>
        <a:bodyPr/>
        <a:lstStyle/>
        <a:p>
          <a:endParaRPr lang="ru-RU" sz="2000"/>
        </a:p>
      </dgm:t>
    </dgm:pt>
    <dgm:pt modelId="{FFF2BFB3-7EEE-4332-86F2-80DE89519040}" type="sibTrans" cxnId="{EEF9D926-6DCB-4D60-8CC0-D00235D4C171}">
      <dgm:prSet/>
      <dgm:spPr/>
      <dgm:t>
        <a:bodyPr/>
        <a:lstStyle/>
        <a:p>
          <a:endParaRPr lang="ru-RU" sz="2000"/>
        </a:p>
      </dgm:t>
    </dgm:pt>
    <dgm:pt modelId="{8BEC1745-DDEC-41CC-98E1-FC42EB2DBF1C}">
      <dgm:prSet phldrT="[Текст]" custT="1"/>
      <dgm:spPr/>
      <dgm:t>
        <a:bodyPr/>
        <a:lstStyle/>
        <a:p>
          <a:r>
            <a:rPr lang="ru-RU" sz="2000" b="1" dirty="0" smtClean="0"/>
            <a:t>Алгебраический </a:t>
          </a:r>
          <a:r>
            <a:rPr lang="ru-RU" sz="2000" dirty="0" smtClean="0"/>
            <a:t>– когда искомая геометрическая величина</a:t>
          </a:r>
          <a:br>
            <a:rPr lang="ru-RU" sz="2000" dirty="0" smtClean="0"/>
          </a:br>
          <a:r>
            <a:rPr lang="ru-RU" sz="2000" dirty="0" smtClean="0"/>
            <a:t>вычисляется на основании различных зависимостей между</a:t>
          </a:r>
          <a:br>
            <a:rPr lang="ru-RU" sz="2000" dirty="0" smtClean="0"/>
          </a:br>
          <a:r>
            <a:rPr lang="ru-RU" sz="2000" dirty="0" smtClean="0"/>
            <a:t>элементами геометрических фигур непосредственно или с</a:t>
          </a:r>
          <a:br>
            <a:rPr lang="ru-RU" sz="2000" dirty="0" smtClean="0"/>
          </a:br>
          <a:r>
            <a:rPr lang="ru-RU" sz="2000" dirty="0" smtClean="0"/>
            <a:t>помощью уравнений</a:t>
          </a:r>
          <a:endParaRPr lang="ru-RU" sz="2000" dirty="0"/>
        </a:p>
      </dgm:t>
    </dgm:pt>
    <dgm:pt modelId="{A9B46F14-3595-40FD-A0BE-524C8CCD6063}" type="parTrans" cxnId="{F57FF97F-D934-4E38-A491-88631099AA1D}">
      <dgm:prSet/>
      <dgm:spPr/>
      <dgm:t>
        <a:bodyPr/>
        <a:lstStyle/>
        <a:p>
          <a:endParaRPr lang="ru-RU" sz="2000"/>
        </a:p>
      </dgm:t>
    </dgm:pt>
    <dgm:pt modelId="{1CB16DEB-4382-49A2-81A3-D3AD6B0D260B}" type="sibTrans" cxnId="{F57FF97F-D934-4E38-A491-88631099AA1D}">
      <dgm:prSet/>
      <dgm:spPr/>
      <dgm:t>
        <a:bodyPr/>
        <a:lstStyle/>
        <a:p>
          <a:endParaRPr lang="ru-RU" sz="2000"/>
        </a:p>
      </dgm:t>
    </dgm:pt>
    <dgm:pt modelId="{17D6957A-D99F-48E8-9CA4-3E26C7B2A7BF}">
      <dgm:prSet phldrT="[Текст]" custT="1"/>
      <dgm:spPr/>
      <dgm:t>
        <a:bodyPr/>
        <a:lstStyle/>
        <a:p>
          <a:r>
            <a:rPr lang="ru-RU" sz="2000" b="1" dirty="0" smtClean="0"/>
            <a:t>Комбинированный </a:t>
          </a:r>
          <a:r>
            <a:rPr lang="ru-RU" sz="2000" dirty="0" smtClean="0"/>
            <a:t>– когда на одних этапах решение ведется</a:t>
          </a:r>
          <a:br>
            <a:rPr lang="ru-RU" sz="2000" dirty="0" smtClean="0"/>
          </a:br>
          <a:r>
            <a:rPr lang="ru-RU" sz="2000" dirty="0" smtClean="0"/>
            <a:t>геометрическим методом, а на других – алгебраическим</a:t>
          </a:r>
          <a:endParaRPr lang="ru-RU" sz="2000" dirty="0"/>
        </a:p>
      </dgm:t>
    </dgm:pt>
    <dgm:pt modelId="{7A6DC59A-792D-4433-9326-D4C126903B09}" type="parTrans" cxnId="{61386974-B80E-4AB3-93DF-D47976DD1EA1}">
      <dgm:prSet/>
      <dgm:spPr/>
      <dgm:t>
        <a:bodyPr/>
        <a:lstStyle/>
        <a:p>
          <a:endParaRPr lang="ru-RU" sz="2000"/>
        </a:p>
      </dgm:t>
    </dgm:pt>
    <dgm:pt modelId="{7F9624F6-13CF-4FE9-BA0F-09B5EC568B8A}" type="sibTrans" cxnId="{61386974-B80E-4AB3-93DF-D47976DD1EA1}">
      <dgm:prSet/>
      <dgm:spPr/>
      <dgm:t>
        <a:bodyPr/>
        <a:lstStyle/>
        <a:p>
          <a:endParaRPr lang="ru-RU" sz="2000"/>
        </a:p>
      </dgm:t>
    </dgm:pt>
    <dgm:pt modelId="{1D0906AF-064A-48EB-81D2-8A5532E99F5E}" type="pres">
      <dgm:prSet presAssocID="{0152335F-A3C2-4991-A5F7-F2709D646B2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95F14D-89B7-47D2-800B-A6CDC3E6FBE7}" type="pres">
      <dgm:prSet presAssocID="{9565ACC2-BFB1-40B0-88F4-5309C0A169DF}" presName="parentLin" presStyleCnt="0"/>
      <dgm:spPr/>
    </dgm:pt>
    <dgm:pt modelId="{999BAB5A-4A7D-4F4F-BD96-776E2941D023}" type="pres">
      <dgm:prSet presAssocID="{9565ACC2-BFB1-40B0-88F4-5309C0A169D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EBFBD9B-12A9-460F-A02C-EB36FA80615F}" type="pres">
      <dgm:prSet presAssocID="{9565ACC2-BFB1-40B0-88F4-5309C0A169DF}" presName="parentText" presStyleLbl="node1" presStyleIdx="0" presStyleCnt="3" custScaleX="142857" custScaleY="210224" custLinFactNeighborX="6286" custLinFactNeighborY="-52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632F24-451B-4A25-B9FF-AAA1156B3B9E}" type="pres">
      <dgm:prSet presAssocID="{9565ACC2-BFB1-40B0-88F4-5309C0A169DF}" presName="negativeSpace" presStyleCnt="0"/>
      <dgm:spPr/>
    </dgm:pt>
    <dgm:pt modelId="{55183358-91A1-423F-8CB8-62896C58D6F9}" type="pres">
      <dgm:prSet presAssocID="{9565ACC2-BFB1-40B0-88F4-5309C0A169DF}" presName="childText" presStyleLbl="conFgAcc1" presStyleIdx="0" presStyleCnt="3">
        <dgm:presLayoutVars>
          <dgm:bulletEnabled val="1"/>
        </dgm:presLayoutVars>
      </dgm:prSet>
      <dgm:spPr/>
    </dgm:pt>
    <dgm:pt modelId="{3BC0565E-E4AF-4EE3-B6AB-A87564EC70E3}" type="pres">
      <dgm:prSet presAssocID="{FFF2BFB3-7EEE-4332-86F2-80DE89519040}" presName="spaceBetweenRectangles" presStyleCnt="0"/>
      <dgm:spPr/>
    </dgm:pt>
    <dgm:pt modelId="{42AF7C1E-7293-4F10-8409-1F141202077C}" type="pres">
      <dgm:prSet presAssocID="{8BEC1745-DDEC-41CC-98E1-FC42EB2DBF1C}" presName="parentLin" presStyleCnt="0"/>
      <dgm:spPr/>
    </dgm:pt>
    <dgm:pt modelId="{A13B830E-4319-4022-A439-19BD409F0AAA}" type="pres">
      <dgm:prSet presAssocID="{8BEC1745-DDEC-41CC-98E1-FC42EB2DBF1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D4C1766-1484-4687-8932-AFCA7C786C54}" type="pres">
      <dgm:prSet presAssocID="{8BEC1745-DDEC-41CC-98E1-FC42EB2DBF1C}" presName="parentText" presStyleLbl="node1" presStyleIdx="1" presStyleCnt="3" custScaleX="142857" custScaleY="2700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C260AF-1EAE-4AAE-9844-3AFD2357114D}" type="pres">
      <dgm:prSet presAssocID="{8BEC1745-DDEC-41CC-98E1-FC42EB2DBF1C}" presName="negativeSpace" presStyleCnt="0"/>
      <dgm:spPr/>
    </dgm:pt>
    <dgm:pt modelId="{31CBA351-6009-4D6F-B4BD-D65FB065C55F}" type="pres">
      <dgm:prSet presAssocID="{8BEC1745-DDEC-41CC-98E1-FC42EB2DBF1C}" presName="childText" presStyleLbl="conFgAcc1" presStyleIdx="1" presStyleCnt="3">
        <dgm:presLayoutVars>
          <dgm:bulletEnabled val="1"/>
        </dgm:presLayoutVars>
      </dgm:prSet>
      <dgm:spPr/>
    </dgm:pt>
    <dgm:pt modelId="{7CD3A0CC-F6A8-416A-AEC9-29C7643996CC}" type="pres">
      <dgm:prSet presAssocID="{1CB16DEB-4382-49A2-81A3-D3AD6B0D260B}" presName="spaceBetweenRectangles" presStyleCnt="0"/>
      <dgm:spPr/>
    </dgm:pt>
    <dgm:pt modelId="{B1F0BCE3-59AB-46CE-903D-572E5C0C0A7E}" type="pres">
      <dgm:prSet presAssocID="{17D6957A-D99F-48E8-9CA4-3E26C7B2A7BF}" presName="parentLin" presStyleCnt="0"/>
      <dgm:spPr/>
    </dgm:pt>
    <dgm:pt modelId="{7266D280-9F51-4A71-87BC-B71D0D398ADC}" type="pres">
      <dgm:prSet presAssocID="{17D6957A-D99F-48E8-9CA4-3E26C7B2A7BF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5BA5165-3348-41FA-9B43-94C27AC8AB42}" type="pres">
      <dgm:prSet presAssocID="{17D6957A-D99F-48E8-9CA4-3E26C7B2A7BF}" presName="parentText" presStyleLbl="node1" presStyleIdx="2" presStyleCnt="3" custScaleX="142857" custScaleY="1592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2C1590-D9ED-4F95-A14B-33961A0A9A41}" type="pres">
      <dgm:prSet presAssocID="{17D6957A-D99F-48E8-9CA4-3E26C7B2A7BF}" presName="negativeSpace" presStyleCnt="0"/>
      <dgm:spPr/>
    </dgm:pt>
    <dgm:pt modelId="{65A66781-DA04-46E7-91E5-A508D8E87368}" type="pres">
      <dgm:prSet presAssocID="{17D6957A-D99F-48E8-9CA4-3E26C7B2A7B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5395B8E-F089-4B8C-8086-E79C66EC09D3}" type="presOf" srcId="{17D6957A-D99F-48E8-9CA4-3E26C7B2A7BF}" destId="{65BA5165-3348-41FA-9B43-94C27AC8AB42}" srcOrd="1" destOrd="0" presId="urn:microsoft.com/office/officeart/2005/8/layout/list1"/>
    <dgm:cxn modelId="{F57FF97F-D934-4E38-A491-88631099AA1D}" srcId="{0152335F-A3C2-4991-A5F7-F2709D646B2B}" destId="{8BEC1745-DDEC-41CC-98E1-FC42EB2DBF1C}" srcOrd="1" destOrd="0" parTransId="{A9B46F14-3595-40FD-A0BE-524C8CCD6063}" sibTransId="{1CB16DEB-4382-49A2-81A3-D3AD6B0D260B}"/>
    <dgm:cxn modelId="{9FF39A07-E820-4320-A214-0A244F8A2ACB}" type="presOf" srcId="{8BEC1745-DDEC-41CC-98E1-FC42EB2DBF1C}" destId="{9D4C1766-1484-4687-8932-AFCA7C786C54}" srcOrd="1" destOrd="0" presId="urn:microsoft.com/office/officeart/2005/8/layout/list1"/>
    <dgm:cxn modelId="{2F03E016-9FE0-4598-A777-ED6C529A8E2D}" type="presOf" srcId="{0152335F-A3C2-4991-A5F7-F2709D646B2B}" destId="{1D0906AF-064A-48EB-81D2-8A5532E99F5E}" srcOrd="0" destOrd="0" presId="urn:microsoft.com/office/officeart/2005/8/layout/list1"/>
    <dgm:cxn modelId="{9FDAB150-C6D9-472F-8A8C-7BA4AAF13FAA}" type="presOf" srcId="{9565ACC2-BFB1-40B0-88F4-5309C0A169DF}" destId="{999BAB5A-4A7D-4F4F-BD96-776E2941D023}" srcOrd="0" destOrd="0" presId="urn:microsoft.com/office/officeart/2005/8/layout/list1"/>
    <dgm:cxn modelId="{D3011A93-79E9-42E5-A9BD-88A7FD9148E4}" type="presOf" srcId="{8BEC1745-DDEC-41CC-98E1-FC42EB2DBF1C}" destId="{A13B830E-4319-4022-A439-19BD409F0AAA}" srcOrd="0" destOrd="0" presId="urn:microsoft.com/office/officeart/2005/8/layout/list1"/>
    <dgm:cxn modelId="{61386974-B80E-4AB3-93DF-D47976DD1EA1}" srcId="{0152335F-A3C2-4991-A5F7-F2709D646B2B}" destId="{17D6957A-D99F-48E8-9CA4-3E26C7B2A7BF}" srcOrd="2" destOrd="0" parTransId="{7A6DC59A-792D-4433-9326-D4C126903B09}" sibTransId="{7F9624F6-13CF-4FE9-BA0F-09B5EC568B8A}"/>
    <dgm:cxn modelId="{EEF9D926-6DCB-4D60-8CC0-D00235D4C171}" srcId="{0152335F-A3C2-4991-A5F7-F2709D646B2B}" destId="{9565ACC2-BFB1-40B0-88F4-5309C0A169DF}" srcOrd="0" destOrd="0" parTransId="{FE5D9067-EA34-45ED-BA45-B8845A5F7CF7}" sibTransId="{FFF2BFB3-7EEE-4332-86F2-80DE89519040}"/>
    <dgm:cxn modelId="{D9A242AE-AACC-4F77-B711-B11B64358A01}" type="presOf" srcId="{9565ACC2-BFB1-40B0-88F4-5309C0A169DF}" destId="{5EBFBD9B-12A9-460F-A02C-EB36FA80615F}" srcOrd="1" destOrd="0" presId="urn:microsoft.com/office/officeart/2005/8/layout/list1"/>
    <dgm:cxn modelId="{4F3B605A-B8D3-4173-ABA2-6B10C1C1DE78}" type="presOf" srcId="{17D6957A-D99F-48E8-9CA4-3E26C7B2A7BF}" destId="{7266D280-9F51-4A71-87BC-B71D0D398ADC}" srcOrd="0" destOrd="0" presId="urn:microsoft.com/office/officeart/2005/8/layout/list1"/>
    <dgm:cxn modelId="{88E95834-08E5-406F-BDF9-50FC918B797C}" type="presParOf" srcId="{1D0906AF-064A-48EB-81D2-8A5532E99F5E}" destId="{DA95F14D-89B7-47D2-800B-A6CDC3E6FBE7}" srcOrd="0" destOrd="0" presId="urn:microsoft.com/office/officeart/2005/8/layout/list1"/>
    <dgm:cxn modelId="{A3A50E0D-82EC-4E9F-9432-79870D5BA1DF}" type="presParOf" srcId="{DA95F14D-89B7-47D2-800B-A6CDC3E6FBE7}" destId="{999BAB5A-4A7D-4F4F-BD96-776E2941D023}" srcOrd="0" destOrd="0" presId="urn:microsoft.com/office/officeart/2005/8/layout/list1"/>
    <dgm:cxn modelId="{23E6F96A-640B-4DA0-885C-33EC6C0EC68F}" type="presParOf" srcId="{DA95F14D-89B7-47D2-800B-A6CDC3E6FBE7}" destId="{5EBFBD9B-12A9-460F-A02C-EB36FA80615F}" srcOrd="1" destOrd="0" presId="urn:microsoft.com/office/officeart/2005/8/layout/list1"/>
    <dgm:cxn modelId="{F209A927-18FA-4292-9D29-01749D10040C}" type="presParOf" srcId="{1D0906AF-064A-48EB-81D2-8A5532E99F5E}" destId="{91632F24-451B-4A25-B9FF-AAA1156B3B9E}" srcOrd="1" destOrd="0" presId="urn:microsoft.com/office/officeart/2005/8/layout/list1"/>
    <dgm:cxn modelId="{CF6996C7-9FC3-426D-9105-86F4155B0521}" type="presParOf" srcId="{1D0906AF-064A-48EB-81D2-8A5532E99F5E}" destId="{55183358-91A1-423F-8CB8-62896C58D6F9}" srcOrd="2" destOrd="0" presId="urn:microsoft.com/office/officeart/2005/8/layout/list1"/>
    <dgm:cxn modelId="{F0BE4C36-CB41-41A2-A892-9B4C8E7C4854}" type="presParOf" srcId="{1D0906AF-064A-48EB-81D2-8A5532E99F5E}" destId="{3BC0565E-E4AF-4EE3-B6AB-A87564EC70E3}" srcOrd="3" destOrd="0" presId="urn:microsoft.com/office/officeart/2005/8/layout/list1"/>
    <dgm:cxn modelId="{CC78D936-1480-4EE9-AD91-CEC0B4FFF93B}" type="presParOf" srcId="{1D0906AF-064A-48EB-81D2-8A5532E99F5E}" destId="{42AF7C1E-7293-4F10-8409-1F141202077C}" srcOrd="4" destOrd="0" presId="urn:microsoft.com/office/officeart/2005/8/layout/list1"/>
    <dgm:cxn modelId="{4405D656-C7A3-4460-8734-89A4D53EAEB2}" type="presParOf" srcId="{42AF7C1E-7293-4F10-8409-1F141202077C}" destId="{A13B830E-4319-4022-A439-19BD409F0AAA}" srcOrd="0" destOrd="0" presId="urn:microsoft.com/office/officeart/2005/8/layout/list1"/>
    <dgm:cxn modelId="{132FC66F-BB7A-448F-BF1B-5482EF76F66E}" type="presParOf" srcId="{42AF7C1E-7293-4F10-8409-1F141202077C}" destId="{9D4C1766-1484-4687-8932-AFCA7C786C54}" srcOrd="1" destOrd="0" presId="urn:microsoft.com/office/officeart/2005/8/layout/list1"/>
    <dgm:cxn modelId="{2407CC77-CF54-43BA-A8F7-87D55DC41000}" type="presParOf" srcId="{1D0906AF-064A-48EB-81D2-8A5532E99F5E}" destId="{D4C260AF-1EAE-4AAE-9844-3AFD2357114D}" srcOrd="5" destOrd="0" presId="urn:microsoft.com/office/officeart/2005/8/layout/list1"/>
    <dgm:cxn modelId="{36CA799F-289B-40F3-BEF4-928DDD28065E}" type="presParOf" srcId="{1D0906AF-064A-48EB-81D2-8A5532E99F5E}" destId="{31CBA351-6009-4D6F-B4BD-D65FB065C55F}" srcOrd="6" destOrd="0" presId="urn:microsoft.com/office/officeart/2005/8/layout/list1"/>
    <dgm:cxn modelId="{A38BC98F-CE2F-4C62-95DC-099579F90767}" type="presParOf" srcId="{1D0906AF-064A-48EB-81D2-8A5532E99F5E}" destId="{7CD3A0CC-F6A8-416A-AEC9-29C7643996CC}" srcOrd="7" destOrd="0" presId="urn:microsoft.com/office/officeart/2005/8/layout/list1"/>
    <dgm:cxn modelId="{02BA1956-BD56-40E2-998A-75B28398C1DA}" type="presParOf" srcId="{1D0906AF-064A-48EB-81D2-8A5532E99F5E}" destId="{B1F0BCE3-59AB-46CE-903D-572E5C0C0A7E}" srcOrd="8" destOrd="0" presId="urn:microsoft.com/office/officeart/2005/8/layout/list1"/>
    <dgm:cxn modelId="{4E728DD7-226E-4C38-8FFF-D1970184C8F2}" type="presParOf" srcId="{B1F0BCE3-59AB-46CE-903D-572E5C0C0A7E}" destId="{7266D280-9F51-4A71-87BC-B71D0D398ADC}" srcOrd="0" destOrd="0" presId="urn:microsoft.com/office/officeart/2005/8/layout/list1"/>
    <dgm:cxn modelId="{FD729AA9-486D-43B4-8257-05552E125524}" type="presParOf" srcId="{B1F0BCE3-59AB-46CE-903D-572E5C0C0A7E}" destId="{65BA5165-3348-41FA-9B43-94C27AC8AB42}" srcOrd="1" destOrd="0" presId="urn:microsoft.com/office/officeart/2005/8/layout/list1"/>
    <dgm:cxn modelId="{4F6B9C5D-8544-4B3B-A603-181DF52FD620}" type="presParOf" srcId="{1D0906AF-064A-48EB-81D2-8A5532E99F5E}" destId="{0A2C1590-D9ED-4F95-A14B-33961A0A9A41}" srcOrd="9" destOrd="0" presId="urn:microsoft.com/office/officeart/2005/8/layout/list1"/>
    <dgm:cxn modelId="{0F0CC9D5-BFF6-43E7-B993-964AA529C86C}" type="presParOf" srcId="{1D0906AF-064A-48EB-81D2-8A5532E99F5E}" destId="{65A66781-DA04-46E7-91E5-A508D8E8736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706236C-D836-4B7B-9EE5-97520D98827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B59E495-3B1E-419B-BD03-56087D3C1AAE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A74C95E6-B56E-47AE-A46C-0754314C2EFA}" type="parTrans" cxnId="{0527ED75-2782-424A-9D02-12F5F199BE9E}">
      <dgm:prSet/>
      <dgm:spPr/>
      <dgm:t>
        <a:bodyPr/>
        <a:lstStyle/>
        <a:p>
          <a:endParaRPr lang="ru-RU"/>
        </a:p>
      </dgm:t>
    </dgm:pt>
    <dgm:pt modelId="{E13879B7-9905-4E7B-90BC-284ED8F50E4F}" type="sibTrans" cxnId="{0527ED75-2782-424A-9D02-12F5F199BE9E}">
      <dgm:prSet/>
      <dgm:spPr/>
      <dgm:t>
        <a:bodyPr/>
        <a:lstStyle/>
        <a:p>
          <a:endParaRPr lang="ru-RU"/>
        </a:p>
      </dgm:t>
    </dgm:pt>
    <dgm:pt modelId="{33F05445-907B-4607-9EA0-78A490916C2D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2">
                  <a:lumMod val="75000"/>
                </a:schemeClr>
              </a:solidFill>
            </a:rPr>
            <a:t>метод геометрических мест точек (ГМТ) или метод пересечений</a:t>
          </a:r>
          <a:endParaRPr lang="ru-RU" sz="2000" dirty="0">
            <a:solidFill>
              <a:schemeClr val="tx2">
                <a:lumMod val="75000"/>
              </a:schemeClr>
            </a:solidFill>
          </a:endParaRPr>
        </a:p>
      </dgm:t>
    </dgm:pt>
    <dgm:pt modelId="{B5E93376-0C6F-4CB3-8DED-0DD365059BE9}" type="parTrans" cxnId="{CC4EFBBD-E3B2-482B-A1EB-D598188F51B8}">
      <dgm:prSet/>
      <dgm:spPr/>
      <dgm:t>
        <a:bodyPr/>
        <a:lstStyle/>
        <a:p>
          <a:endParaRPr lang="ru-RU"/>
        </a:p>
      </dgm:t>
    </dgm:pt>
    <dgm:pt modelId="{80961177-BD60-4684-990C-120462B82AE6}" type="sibTrans" cxnId="{CC4EFBBD-E3B2-482B-A1EB-D598188F51B8}">
      <dgm:prSet/>
      <dgm:spPr/>
      <dgm:t>
        <a:bodyPr/>
        <a:lstStyle/>
        <a:p>
          <a:endParaRPr lang="ru-RU"/>
        </a:p>
      </dgm:t>
    </dgm:pt>
    <dgm:pt modelId="{3CD32766-F522-4A94-881E-F01F223AAB01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AB585CB7-DD3B-4CB9-AEFE-479A50E36CEC}" type="parTrans" cxnId="{B5D9C501-80B0-41B2-BB57-ADE894AE4373}">
      <dgm:prSet/>
      <dgm:spPr/>
      <dgm:t>
        <a:bodyPr/>
        <a:lstStyle/>
        <a:p>
          <a:endParaRPr lang="ru-RU"/>
        </a:p>
      </dgm:t>
    </dgm:pt>
    <dgm:pt modelId="{124256B6-E736-4F12-A25F-6C45122815D5}" type="sibTrans" cxnId="{B5D9C501-80B0-41B2-BB57-ADE894AE4373}">
      <dgm:prSet/>
      <dgm:spPr/>
      <dgm:t>
        <a:bodyPr/>
        <a:lstStyle/>
        <a:p>
          <a:endParaRPr lang="ru-RU"/>
        </a:p>
      </dgm:t>
    </dgm:pt>
    <dgm:pt modelId="{36A51578-CF6F-4FC9-9432-3CED727C3E34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2">
                  <a:lumMod val="75000"/>
                </a:schemeClr>
              </a:solidFill>
            </a:rPr>
            <a:t>метод геометрических преобразований</a:t>
          </a:r>
          <a:br>
            <a:rPr lang="ru-RU" sz="2000" b="1" dirty="0" smtClean="0">
              <a:solidFill>
                <a:schemeClr val="tx2">
                  <a:lumMod val="75000"/>
                </a:schemeClr>
              </a:solidFill>
            </a:rPr>
          </a:br>
          <a:endParaRPr lang="ru-RU" sz="2000" dirty="0">
            <a:solidFill>
              <a:schemeClr val="tx2">
                <a:lumMod val="75000"/>
              </a:schemeClr>
            </a:solidFill>
          </a:endParaRPr>
        </a:p>
      </dgm:t>
    </dgm:pt>
    <dgm:pt modelId="{7D93E56C-E304-488B-8061-D987E6A0A8AA}" type="parTrans" cxnId="{582A8FCF-0FEB-470E-999A-A31D90EBA712}">
      <dgm:prSet/>
      <dgm:spPr/>
      <dgm:t>
        <a:bodyPr/>
        <a:lstStyle/>
        <a:p>
          <a:endParaRPr lang="ru-RU"/>
        </a:p>
      </dgm:t>
    </dgm:pt>
    <dgm:pt modelId="{39342008-165D-4255-B214-6C3B19A9561E}" type="sibTrans" cxnId="{582A8FCF-0FEB-470E-999A-A31D90EBA712}">
      <dgm:prSet/>
      <dgm:spPr/>
      <dgm:t>
        <a:bodyPr/>
        <a:lstStyle/>
        <a:p>
          <a:endParaRPr lang="ru-RU"/>
        </a:p>
      </dgm:t>
    </dgm:pt>
    <dgm:pt modelId="{D09B5B50-8F9B-4DAD-992F-2F84326F9118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4788AB74-75A1-4982-8210-DE11C6E8632E}" type="parTrans" cxnId="{9A901B6B-8A53-445C-9996-659F4F4774A9}">
      <dgm:prSet/>
      <dgm:spPr/>
      <dgm:t>
        <a:bodyPr/>
        <a:lstStyle/>
        <a:p>
          <a:endParaRPr lang="ru-RU"/>
        </a:p>
      </dgm:t>
    </dgm:pt>
    <dgm:pt modelId="{3AE69A93-60F7-4DF9-936E-D7AE8E476AA2}" type="sibTrans" cxnId="{9A901B6B-8A53-445C-9996-659F4F4774A9}">
      <dgm:prSet/>
      <dgm:spPr/>
      <dgm:t>
        <a:bodyPr/>
        <a:lstStyle/>
        <a:p>
          <a:endParaRPr lang="ru-RU"/>
        </a:p>
      </dgm:t>
    </dgm:pt>
    <dgm:pt modelId="{097346A2-29F2-4F34-807F-120DA74B3D84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алгебраический метод</a:t>
          </a:r>
          <a:endParaRPr lang="ru-RU" dirty="0">
            <a:solidFill>
              <a:srgbClr val="C00000"/>
            </a:solidFill>
          </a:endParaRPr>
        </a:p>
      </dgm:t>
    </dgm:pt>
    <dgm:pt modelId="{E7056AA8-04F7-4848-AA4A-6E2DF5A0EDCF}" type="parTrans" cxnId="{59FB999D-D38A-4F90-9776-34EC7AAD8A56}">
      <dgm:prSet/>
      <dgm:spPr/>
      <dgm:t>
        <a:bodyPr/>
        <a:lstStyle/>
        <a:p>
          <a:endParaRPr lang="ru-RU"/>
        </a:p>
      </dgm:t>
    </dgm:pt>
    <dgm:pt modelId="{7323C7DE-7EAA-45DA-9440-B68393C20030}" type="sibTrans" cxnId="{59FB999D-D38A-4F90-9776-34EC7AAD8A56}">
      <dgm:prSet/>
      <dgm:spPr/>
      <dgm:t>
        <a:bodyPr/>
        <a:lstStyle/>
        <a:p>
          <a:endParaRPr lang="ru-RU"/>
        </a:p>
      </dgm:t>
    </dgm:pt>
    <dgm:pt modelId="{2A1C7B7D-4E9E-49C0-B764-4075C14FA164}" type="pres">
      <dgm:prSet presAssocID="{B706236C-D836-4B7B-9EE5-97520D98827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7A8904-8186-4CE8-A825-2E93C9CCBAB5}" type="pres">
      <dgm:prSet presAssocID="{AB59E495-3B1E-419B-BD03-56087D3C1AAE}" presName="composite" presStyleCnt="0"/>
      <dgm:spPr/>
    </dgm:pt>
    <dgm:pt modelId="{5838A933-92E0-4ADF-9E6A-62C294D914B4}" type="pres">
      <dgm:prSet presAssocID="{AB59E495-3B1E-419B-BD03-56087D3C1AA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F41642-36E4-433C-8C0C-7DEAB056C3ED}" type="pres">
      <dgm:prSet presAssocID="{AB59E495-3B1E-419B-BD03-56087D3C1AA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445231-C9A3-46C1-8E68-6B7C84F6B16C}" type="pres">
      <dgm:prSet presAssocID="{E13879B7-9905-4E7B-90BC-284ED8F50E4F}" presName="sp" presStyleCnt="0"/>
      <dgm:spPr/>
    </dgm:pt>
    <dgm:pt modelId="{4FDB0343-22B7-4848-818A-41B7103EA815}" type="pres">
      <dgm:prSet presAssocID="{3CD32766-F522-4A94-881E-F01F223AAB01}" presName="composite" presStyleCnt="0"/>
      <dgm:spPr/>
    </dgm:pt>
    <dgm:pt modelId="{EFC7C9F3-C6F1-4102-82DD-B83DEC5D55DE}" type="pres">
      <dgm:prSet presAssocID="{3CD32766-F522-4A94-881E-F01F223AAB0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C11C32-B721-4AE2-B466-ACB4AD2A0AA9}" type="pres">
      <dgm:prSet presAssocID="{3CD32766-F522-4A94-881E-F01F223AAB0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25B605-A98F-4E55-8E47-31B7075D962F}" type="pres">
      <dgm:prSet presAssocID="{124256B6-E736-4F12-A25F-6C45122815D5}" presName="sp" presStyleCnt="0"/>
      <dgm:spPr/>
    </dgm:pt>
    <dgm:pt modelId="{E9D5B81D-D0AB-4D7A-A6FD-DEDB7EB89654}" type="pres">
      <dgm:prSet presAssocID="{D09B5B50-8F9B-4DAD-992F-2F84326F9118}" presName="composite" presStyleCnt="0"/>
      <dgm:spPr/>
    </dgm:pt>
    <dgm:pt modelId="{F6EB8B70-1FE9-4025-8CBD-02B25BA32669}" type="pres">
      <dgm:prSet presAssocID="{D09B5B50-8F9B-4DAD-992F-2F84326F911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F6C920-CADA-47B5-9242-88651EE93EE8}" type="pres">
      <dgm:prSet presAssocID="{D09B5B50-8F9B-4DAD-992F-2F84326F9118}" presName="descendantText" presStyleLbl="alignAcc1" presStyleIdx="2" presStyleCnt="3" custScaleY="99957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4EFBBD-E3B2-482B-A1EB-D598188F51B8}" srcId="{AB59E495-3B1E-419B-BD03-56087D3C1AAE}" destId="{33F05445-907B-4607-9EA0-78A490916C2D}" srcOrd="0" destOrd="0" parTransId="{B5E93376-0C6F-4CB3-8DED-0DD365059BE9}" sibTransId="{80961177-BD60-4684-990C-120462B82AE6}"/>
    <dgm:cxn modelId="{48FD6499-8796-4D4E-A048-3D40A3A548F2}" type="presOf" srcId="{B706236C-D836-4B7B-9EE5-97520D988273}" destId="{2A1C7B7D-4E9E-49C0-B764-4075C14FA164}" srcOrd="0" destOrd="0" presId="urn:microsoft.com/office/officeart/2005/8/layout/chevron2"/>
    <dgm:cxn modelId="{A81B3FA5-9ECD-4228-8631-7DC2C8EE5374}" type="presOf" srcId="{097346A2-29F2-4F34-807F-120DA74B3D84}" destId="{42F6C920-CADA-47B5-9242-88651EE93EE8}" srcOrd="0" destOrd="0" presId="urn:microsoft.com/office/officeart/2005/8/layout/chevron2"/>
    <dgm:cxn modelId="{59FB999D-D38A-4F90-9776-34EC7AAD8A56}" srcId="{D09B5B50-8F9B-4DAD-992F-2F84326F9118}" destId="{097346A2-29F2-4F34-807F-120DA74B3D84}" srcOrd="0" destOrd="0" parTransId="{E7056AA8-04F7-4848-AA4A-6E2DF5A0EDCF}" sibTransId="{7323C7DE-7EAA-45DA-9440-B68393C20030}"/>
    <dgm:cxn modelId="{508FAE02-079A-44DB-BDC9-29EBEC3DCAD9}" type="presOf" srcId="{D09B5B50-8F9B-4DAD-992F-2F84326F9118}" destId="{F6EB8B70-1FE9-4025-8CBD-02B25BA32669}" srcOrd="0" destOrd="0" presId="urn:microsoft.com/office/officeart/2005/8/layout/chevron2"/>
    <dgm:cxn modelId="{B5D9C501-80B0-41B2-BB57-ADE894AE4373}" srcId="{B706236C-D836-4B7B-9EE5-97520D988273}" destId="{3CD32766-F522-4A94-881E-F01F223AAB01}" srcOrd="1" destOrd="0" parTransId="{AB585CB7-DD3B-4CB9-AEFE-479A50E36CEC}" sibTransId="{124256B6-E736-4F12-A25F-6C45122815D5}"/>
    <dgm:cxn modelId="{0527ED75-2782-424A-9D02-12F5F199BE9E}" srcId="{B706236C-D836-4B7B-9EE5-97520D988273}" destId="{AB59E495-3B1E-419B-BD03-56087D3C1AAE}" srcOrd="0" destOrd="0" parTransId="{A74C95E6-B56E-47AE-A46C-0754314C2EFA}" sibTransId="{E13879B7-9905-4E7B-90BC-284ED8F50E4F}"/>
    <dgm:cxn modelId="{5DC49919-B605-4DDD-AE9C-4D1DD7DF7E84}" type="presOf" srcId="{3CD32766-F522-4A94-881E-F01F223AAB01}" destId="{EFC7C9F3-C6F1-4102-82DD-B83DEC5D55DE}" srcOrd="0" destOrd="0" presId="urn:microsoft.com/office/officeart/2005/8/layout/chevron2"/>
    <dgm:cxn modelId="{582A8FCF-0FEB-470E-999A-A31D90EBA712}" srcId="{3CD32766-F522-4A94-881E-F01F223AAB01}" destId="{36A51578-CF6F-4FC9-9432-3CED727C3E34}" srcOrd="0" destOrd="0" parTransId="{7D93E56C-E304-488B-8061-D987E6A0A8AA}" sibTransId="{39342008-165D-4255-B214-6C3B19A9561E}"/>
    <dgm:cxn modelId="{1EB989EB-0A3A-4191-B4F1-0B44172DFE8B}" type="presOf" srcId="{36A51578-CF6F-4FC9-9432-3CED727C3E34}" destId="{7FC11C32-B721-4AE2-B466-ACB4AD2A0AA9}" srcOrd="0" destOrd="0" presId="urn:microsoft.com/office/officeart/2005/8/layout/chevron2"/>
    <dgm:cxn modelId="{0642F997-DCC3-4616-8059-A242C5A61FFD}" type="presOf" srcId="{33F05445-907B-4607-9EA0-78A490916C2D}" destId="{E0F41642-36E4-433C-8C0C-7DEAB056C3ED}" srcOrd="0" destOrd="0" presId="urn:microsoft.com/office/officeart/2005/8/layout/chevron2"/>
    <dgm:cxn modelId="{21060348-72DA-4693-9BD0-240C9676E3CD}" type="presOf" srcId="{AB59E495-3B1E-419B-BD03-56087D3C1AAE}" destId="{5838A933-92E0-4ADF-9E6A-62C294D914B4}" srcOrd="0" destOrd="0" presId="urn:microsoft.com/office/officeart/2005/8/layout/chevron2"/>
    <dgm:cxn modelId="{9A901B6B-8A53-445C-9996-659F4F4774A9}" srcId="{B706236C-D836-4B7B-9EE5-97520D988273}" destId="{D09B5B50-8F9B-4DAD-992F-2F84326F9118}" srcOrd="2" destOrd="0" parTransId="{4788AB74-75A1-4982-8210-DE11C6E8632E}" sibTransId="{3AE69A93-60F7-4DF9-936E-D7AE8E476AA2}"/>
    <dgm:cxn modelId="{CEEDABF5-AEF5-4009-BDDA-CA9F980DA8A0}" type="presParOf" srcId="{2A1C7B7D-4E9E-49C0-B764-4075C14FA164}" destId="{567A8904-8186-4CE8-A825-2E93C9CCBAB5}" srcOrd="0" destOrd="0" presId="urn:microsoft.com/office/officeart/2005/8/layout/chevron2"/>
    <dgm:cxn modelId="{54D3BC89-A2F4-4BA8-82C5-CD3BE199BB81}" type="presParOf" srcId="{567A8904-8186-4CE8-A825-2E93C9CCBAB5}" destId="{5838A933-92E0-4ADF-9E6A-62C294D914B4}" srcOrd="0" destOrd="0" presId="urn:microsoft.com/office/officeart/2005/8/layout/chevron2"/>
    <dgm:cxn modelId="{7B235606-CC13-494D-8387-EF64AC9C9223}" type="presParOf" srcId="{567A8904-8186-4CE8-A825-2E93C9CCBAB5}" destId="{E0F41642-36E4-433C-8C0C-7DEAB056C3ED}" srcOrd="1" destOrd="0" presId="urn:microsoft.com/office/officeart/2005/8/layout/chevron2"/>
    <dgm:cxn modelId="{1ECCA1ED-15F7-4963-A400-FBBC5750E477}" type="presParOf" srcId="{2A1C7B7D-4E9E-49C0-B764-4075C14FA164}" destId="{54445231-C9A3-46C1-8E68-6B7C84F6B16C}" srcOrd="1" destOrd="0" presId="urn:microsoft.com/office/officeart/2005/8/layout/chevron2"/>
    <dgm:cxn modelId="{6114A5A4-1DF3-4CB1-BD11-61B1651FF3AE}" type="presParOf" srcId="{2A1C7B7D-4E9E-49C0-B764-4075C14FA164}" destId="{4FDB0343-22B7-4848-818A-41B7103EA815}" srcOrd="2" destOrd="0" presId="urn:microsoft.com/office/officeart/2005/8/layout/chevron2"/>
    <dgm:cxn modelId="{B9E979A2-F0B8-4335-9498-A1771726C3E9}" type="presParOf" srcId="{4FDB0343-22B7-4848-818A-41B7103EA815}" destId="{EFC7C9F3-C6F1-4102-82DD-B83DEC5D55DE}" srcOrd="0" destOrd="0" presId="urn:microsoft.com/office/officeart/2005/8/layout/chevron2"/>
    <dgm:cxn modelId="{857F48F3-0B2A-4EEB-8E4C-690E91FED3C9}" type="presParOf" srcId="{4FDB0343-22B7-4848-818A-41B7103EA815}" destId="{7FC11C32-B721-4AE2-B466-ACB4AD2A0AA9}" srcOrd="1" destOrd="0" presId="urn:microsoft.com/office/officeart/2005/8/layout/chevron2"/>
    <dgm:cxn modelId="{F0A87CFE-8C76-4633-AC30-0FF56447C74E}" type="presParOf" srcId="{2A1C7B7D-4E9E-49C0-B764-4075C14FA164}" destId="{4F25B605-A98F-4E55-8E47-31B7075D962F}" srcOrd="3" destOrd="0" presId="urn:microsoft.com/office/officeart/2005/8/layout/chevron2"/>
    <dgm:cxn modelId="{9DB69BB1-BB4C-4709-9EFC-6F6FE9A9C700}" type="presParOf" srcId="{2A1C7B7D-4E9E-49C0-B764-4075C14FA164}" destId="{E9D5B81D-D0AB-4D7A-A6FD-DEDB7EB89654}" srcOrd="4" destOrd="0" presId="urn:microsoft.com/office/officeart/2005/8/layout/chevron2"/>
    <dgm:cxn modelId="{C749A6AB-BD93-4A15-B543-78856916A788}" type="presParOf" srcId="{E9D5B81D-D0AB-4D7A-A6FD-DEDB7EB89654}" destId="{F6EB8B70-1FE9-4025-8CBD-02B25BA32669}" srcOrd="0" destOrd="0" presId="urn:microsoft.com/office/officeart/2005/8/layout/chevron2"/>
    <dgm:cxn modelId="{456DD32E-3CA9-47AC-958A-30D98049D5AD}" type="presParOf" srcId="{E9D5B81D-D0AB-4D7A-A6FD-DEDB7EB89654}" destId="{42F6C920-CADA-47B5-9242-88651EE93EE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90DEDF9-B632-43F8-B665-4CCD2270D639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57D4B3-2F37-4F40-B23A-10BC393066D7}">
      <dgm:prSet phldrT="[Текст]" custT="1"/>
      <dgm:spPr/>
      <dgm:t>
        <a:bodyPr vert="vert270"/>
        <a:lstStyle/>
        <a:p>
          <a:pPr algn="l"/>
          <a:r>
            <a:rPr lang="ru-RU" sz="1800" b="1" dirty="0" smtClean="0">
              <a:solidFill>
                <a:schemeClr val="bg1"/>
              </a:solidFill>
              <a:latin typeface="Calibri-Bold"/>
            </a:rPr>
            <a:t>ПУТИ </a:t>
          </a:r>
          <a:r>
            <a:rPr lang="ru-RU" sz="1800" b="1" dirty="0" smtClean="0">
              <a:solidFill>
                <a:schemeClr val="bg1"/>
              </a:solidFill>
              <a:latin typeface="Calibri-Bold"/>
            </a:rPr>
            <a:t> УСПШНОГО РЕШЕНИЯ ЗАДАЧ ПО ГЕОМЕТРИИ</a:t>
          </a:r>
          <a:endParaRPr lang="ru-RU" sz="1800" dirty="0"/>
        </a:p>
      </dgm:t>
    </dgm:pt>
    <dgm:pt modelId="{95E6CD24-983D-4D64-9056-52E1A4286525}" type="parTrans" cxnId="{743E07C6-EF05-4EF4-B8D4-DA1627137425}">
      <dgm:prSet/>
      <dgm:spPr/>
      <dgm:t>
        <a:bodyPr/>
        <a:lstStyle/>
        <a:p>
          <a:endParaRPr lang="ru-RU"/>
        </a:p>
      </dgm:t>
    </dgm:pt>
    <dgm:pt modelId="{52B6995B-65B9-476A-A29A-E3CFC1846F09}" type="sibTrans" cxnId="{743E07C6-EF05-4EF4-B8D4-DA1627137425}">
      <dgm:prSet/>
      <dgm:spPr/>
      <dgm:t>
        <a:bodyPr/>
        <a:lstStyle/>
        <a:p>
          <a:endParaRPr lang="ru-RU"/>
        </a:p>
      </dgm:t>
    </dgm:pt>
    <dgm:pt modelId="{7BD97585-16DB-402F-A977-6E170B050C80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Использование провоцирующих задач</a:t>
          </a:r>
          <a:endParaRPr lang="ru-RU" sz="200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497FCE-45FE-49B2-8EFC-B89759491B48}" type="parTrans" cxnId="{71EB58F7-D279-446A-B629-3931AAB4E877}">
      <dgm:prSet/>
      <dgm:spPr/>
      <dgm:t>
        <a:bodyPr/>
        <a:lstStyle/>
        <a:p>
          <a:endParaRPr lang="ru-RU"/>
        </a:p>
      </dgm:t>
    </dgm:pt>
    <dgm:pt modelId="{E44D2406-3A1F-4821-B788-6884203D9A90}" type="sibTrans" cxnId="{71EB58F7-D279-446A-B629-3931AAB4E877}">
      <dgm:prSet/>
      <dgm:spPr/>
      <dgm:t>
        <a:bodyPr/>
        <a:lstStyle/>
        <a:p>
          <a:endParaRPr lang="ru-RU"/>
        </a:p>
      </dgm:t>
    </dgm:pt>
    <dgm:pt modelId="{A8601544-34C3-4B17-A127-8DA98F50EB94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Использование метода конструктивных задач</a:t>
          </a:r>
          <a:endParaRPr lang="ru-RU" sz="200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81007A-6E06-44C1-B603-DD5420D17115}" type="parTrans" cxnId="{F5A27C8E-59DC-48F8-9B54-310A2E90C55F}">
      <dgm:prSet/>
      <dgm:spPr/>
      <dgm:t>
        <a:bodyPr/>
        <a:lstStyle/>
        <a:p>
          <a:endParaRPr lang="ru-RU"/>
        </a:p>
      </dgm:t>
    </dgm:pt>
    <dgm:pt modelId="{10425DDF-2A08-45E7-B4E5-C0D0BAF204AC}" type="sibTrans" cxnId="{F5A27C8E-59DC-48F8-9B54-310A2E90C55F}">
      <dgm:prSet/>
      <dgm:spPr/>
      <dgm:t>
        <a:bodyPr/>
        <a:lstStyle/>
        <a:p>
          <a:endParaRPr lang="ru-RU"/>
        </a:p>
      </dgm:t>
    </dgm:pt>
    <dgm:pt modelId="{5DF3B319-2A38-4BB0-B9A4-E161C91D35F6}">
      <dgm:prSet phldrT="[Текст]" custT="1"/>
      <dgm:spPr/>
      <dgm:t>
        <a:bodyPr/>
        <a:lstStyle/>
        <a:p>
          <a:r>
            <a:rPr lang="ru-RU" sz="2000" b="1" i="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Метод пересечения окрестностей ключевых задач</a:t>
          </a:r>
          <a:endParaRPr lang="ru-RU" sz="2000" b="1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45AFC7-D56E-4EAD-BBFA-436150AC869B}" type="parTrans" cxnId="{C731E994-2A10-45D6-A8EB-FEA9AD835956}">
      <dgm:prSet/>
      <dgm:spPr/>
      <dgm:t>
        <a:bodyPr/>
        <a:lstStyle/>
        <a:p>
          <a:endParaRPr lang="ru-RU"/>
        </a:p>
      </dgm:t>
    </dgm:pt>
    <dgm:pt modelId="{6F0D4919-2D81-49D2-9F37-75C70DE384F8}" type="sibTrans" cxnId="{C731E994-2A10-45D6-A8EB-FEA9AD835956}">
      <dgm:prSet/>
      <dgm:spPr/>
      <dgm:t>
        <a:bodyPr/>
        <a:lstStyle/>
        <a:p>
          <a:endParaRPr lang="ru-RU"/>
        </a:p>
      </dgm:t>
    </dgm:pt>
    <dgm:pt modelId="{E6A5D1A4-ED00-45AA-8520-AD3D913D0012}">
      <dgm:prSet phldrT="[Текст]" custT="1"/>
      <dgm:spPr/>
      <dgm:t>
        <a:bodyPr/>
        <a:lstStyle/>
        <a:p>
          <a:r>
            <a:rPr lang="ru-RU" sz="2000" b="1" i="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Конструктивная деятельность на уроках</a:t>
          </a:r>
          <a:endParaRPr lang="ru-RU" sz="2000" b="1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B43D5B-B174-48A2-83CA-B46DCF920D4A}" type="parTrans" cxnId="{103F8C91-B219-43AC-8CD7-AC18EE89CF0C}">
      <dgm:prSet/>
      <dgm:spPr/>
      <dgm:t>
        <a:bodyPr/>
        <a:lstStyle/>
        <a:p>
          <a:endParaRPr lang="ru-RU"/>
        </a:p>
      </dgm:t>
    </dgm:pt>
    <dgm:pt modelId="{A5E5CDCF-5B47-46A0-B874-FB260459252F}" type="sibTrans" cxnId="{103F8C91-B219-43AC-8CD7-AC18EE89CF0C}">
      <dgm:prSet/>
      <dgm:spPr/>
      <dgm:t>
        <a:bodyPr/>
        <a:lstStyle/>
        <a:p>
          <a:endParaRPr lang="ru-RU"/>
        </a:p>
      </dgm:t>
    </dgm:pt>
    <dgm:pt modelId="{FF86FDBC-436B-4510-91FD-D1557801A38F}">
      <dgm:prSet phldrT="[Текст]" custT="1"/>
      <dgm:spPr/>
      <dgm:t>
        <a:bodyPr/>
        <a:lstStyle/>
        <a:p>
          <a:r>
            <a:rPr lang="ru-RU" sz="2000" b="1" i="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Использование выносных чертежей</a:t>
          </a:r>
          <a:endParaRPr lang="ru-RU" sz="2000" b="1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641BDF-2F13-45F7-A8F4-150DEBD394A9}" type="parTrans" cxnId="{C6788D19-612C-443B-A14A-5654985277B7}">
      <dgm:prSet/>
      <dgm:spPr/>
      <dgm:t>
        <a:bodyPr/>
        <a:lstStyle/>
        <a:p>
          <a:endParaRPr lang="ru-RU"/>
        </a:p>
      </dgm:t>
    </dgm:pt>
    <dgm:pt modelId="{2A5CFD2A-E1CD-4CDD-A7EA-BA1372803F5F}" type="sibTrans" cxnId="{C6788D19-612C-443B-A14A-5654985277B7}">
      <dgm:prSet/>
      <dgm:spPr/>
      <dgm:t>
        <a:bodyPr/>
        <a:lstStyle/>
        <a:p>
          <a:endParaRPr lang="ru-RU"/>
        </a:p>
      </dgm:t>
    </dgm:pt>
    <dgm:pt modelId="{129309D3-BD3C-4E23-B29D-5197260192AE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Использование метода вспомогательных построений</a:t>
          </a:r>
          <a:endParaRPr lang="ru-RU" sz="2000" b="1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F3DF74-BB25-40ED-B31C-E8104F124EBE}" type="parTrans" cxnId="{0D3E382B-72C0-4D13-8BAE-FBB108EEEAC9}">
      <dgm:prSet/>
      <dgm:spPr/>
      <dgm:t>
        <a:bodyPr/>
        <a:lstStyle/>
        <a:p>
          <a:endParaRPr lang="ru-RU"/>
        </a:p>
      </dgm:t>
    </dgm:pt>
    <dgm:pt modelId="{44644DEC-5FA0-4C52-A8BB-C37817A368B2}" type="sibTrans" cxnId="{0D3E382B-72C0-4D13-8BAE-FBB108EEEAC9}">
      <dgm:prSet/>
      <dgm:spPr/>
      <dgm:t>
        <a:bodyPr/>
        <a:lstStyle/>
        <a:p>
          <a:endParaRPr lang="ru-RU"/>
        </a:p>
      </dgm:t>
    </dgm:pt>
    <dgm:pt modelId="{6A5167D1-6A88-4A2F-8B92-C101C2E2BA61}">
      <dgm:prSet phldrT="[Текст]" custT="1"/>
      <dgm:spPr/>
      <dgm:t>
        <a:bodyPr/>
        <a:lstStyle/>
        <a:p>
          <a:r>
            <a:rPr lang="ru-RU" sz="2000" b="1" i="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Использование метода площадей</a:t>
          </a:r>
          <a:endParaRPr lang="ru-RU" sz="2000" b="1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7752EC-79C0-4329-8854-B89294C854BE}" type="parTrans" cxnId="{A4DBA388-64E3-4CB3-AADC-1ADF80C968C3}">
      <dgm:prSet/>
      <dgm:spPr/>
      <dgm:t>
        <a:bodyPr/>
        <a:lstStyle/>
        <a:p>
          <a:endParaRPr lang="ru-RU"/>
        </a:p>
      </dgm:t>
    </dgm:pt>
    <dgm:pt modelId="{FA27227D-5A9F-46D0-966C-2D0CDF76402C}" type="sibTrans" cxnId="{A4DBA388-64E3-4CB3-AADC-1ADF80C968C3}">
      <dgm:prSet/>
      <dgm:spPr/>
      <dgm:t>
        <a:bodyPr/>
        <a:lstStyle/>
        <a:p>
          <a:endParaRPr lang="ru-RU"/>
        </a:p>
      </dgm:t>
    </dgm:pt>
    <dgm:pt modelId="{11C073AA-5FEC-4C15-974B-0C220E65035C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Использование </a:t>
          </a:r>
          <a:r>
            <a:rPr lang="ru-RU" sz="2000" b="1" dirty="0" err="1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фузионистского</a:t>
          </a:r>
          <a:r>
            <a:rPr lang="ru-RU" sz="20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подхода</a:t>
          </a:r>
          <a:endParaRPr lang="ru-RU" sz="2000" b="1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E2A44B-502D-460E-A66E-5EB77E44E8AE}" type="parTrans" cxnId="{2211FAA1-B218-4C2F-AD72-60DF60819C5B}">
      <dgm:prSet/>
      <dgm:spPr/>
      <dgm:t>
        <a:bodyPr/>
        <a:lstStyle/>
        <a:p>
          <a:endParaRPr lang="ru-RU"/>
        </a:p>
      </dgm:t>
    </dgm:pt>
    <dgm:pt modelId="{8E410CF5-4F96-4240-9CE0-903426276C96}" type="sibTrans" cxnId="{2211FAA1-B218-4C2F-AD72-60DF60819C5B}">
      <dgm:prSet/>
      <dgm:spPr/>
      <dgm:t>
        <a:bodyPr/>
        <a:lstStyle/>
        <a:p>
          <a:endParaRPr lang="ru-RU"/>
        </a:p>
      </dgm:t>
    </dgm:pt>
    <dgm:pt modelId="{6CB6E1B0-3E38-4334-B60A-6BFA495EABC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Знакомство с элементами гуманитарного знания</a:t>
          </a:r>
          <a:endParaRPr lang="ru-RU" sz="2000" b="1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3E75E1-5A28-4D05-B457-FF4F21CAE164}" type="parTrans" cxnId="{5BAF75E6-317B-4FD6-A56A-6AA98250933A}">
      <dgm:prSet/>
      <dgm:spPr/>
      <dgm:t>
        <a:bodyPr/>
        <a:lstStyle/>
        <a:p>
          <a:endParaRPr lang="ru-RU"/>
        </a:p>
      </dgm:t>
    </dgm:pt>
    <dgm:pt modelId="{206003D7-019D-48D9-BA7B-BE012ADCC7A1}" type="sibTrans" cxnId="{5BAF75E6-317B-4FD6-A56A-6AA98250933A}">
      <dgm:prSet/>
      <dgm:spPr/>
      <dgm:t>
        <a:bodyPr/>
        <a:lstStyle/>
        <a:p>
          <a:endParaRPr lang="ru-RU"/>
        </a:p>
      </dgm:t>
    </dgm:pt>
    <dgm:pt modelId="{0382E2C9-D97D-4CA2-85CF-9EAD42EBB01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Работа по готовым чертежам</a:t>
          </a:r>
          <a:endParaRPr lang="ru-RU" sz="2000" b="1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E583DB-D4B1-49C7-BE3C-D4460F95A4FC}" type="parTrans" cxnId="{7EA0806D-B132-4B71-AA35-F7A868CE19FB}">
      <dgm:prSet/>
      <dgm:spPr/>
      <dgm:t>
        <a:bodyPr/>
        <a:lstStyle/>
        <a:p>
          <a:endParaRPr lang="ru-RU"/>
        </a:p>
      </dgm:t>
    </dgm:pt>
    <dgm:pt modelId="{7E3BE7AC-492E-4A6D-B254-8FF8B298A657}" type="sibTrans" cxnId="{7EA0806D-B132-4B71-AA35-F7A868CE19FB}">
      <dgm:prSet/>
      <dgm:spPr/>
      <dgm:t>
        <a:bodyPr/>
        <a:lstStyle/>
        <a:p>
          <a:endParaRPr lang="ru-RU"/>
        </a:p>
      </dgm:t>
    </dgm:pt>
    <dgm:pt modelId="{9582A695-C93E-47D3-BBA5-11DC63D4FDFC}">
      <dgm:prSet phldrT="[Текст]" custT="1"/>
      <dgm:spPr/>
      <dgm:t>
        <a:bodyPr/>
        <a:lstStyle/>
        <a:p>
          <a:r>
            <a:rPr lang="ru-RU" sz="2000" b="1" i="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Использование задач дивергентного типа</a:t>
          </a:r>
          <a:endParaRPr lang="ru-RU" sz="2000" b="1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44DCF2-855C-4715-BDC6-A306BDB4E37F}" type="parTrans" cxnId="{DD43DA12-791C-4665-B853-4944107A9DFB}">
      <dgm:prSet/>
      <dgm:spPr/>
      <dgm:t>
        <a:bodyPr/>
        <a:lstStyle/>
        <a:p>
          <a:endParaRPr lang="ru-RU"/>
        </a:p>
      </dgm:t>
    </dgm:pt>
    <dgm:pt modelId="{1501EBAA-A7A3-4439-9D43-4EEE16854186}" type="sibTrans" cxnId="{DD43DA12-791C-4665-B853-4944107A9DFB}">
      <dgm:prSet/>
      <dgm:spPr/>
      <dgm:t>
        <a:bodyPr/>
        <a:lstStyle/>
        <a:p>
          <a:endParaRPr lang="ru-RU"/>
        </a:p>
      </dgm:t>
    </dgm:pt>
    <dgm:pt modelId="{80CAF714-3573-4EB1-9438-435ABAD60C0B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Использование метода аналогии в геометрии</a:t>
          </a:r>
          <a:endParaRPr lang="ru-RU" sz="2000" b="1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54BCED-550E-4FD9-A3EF-889C56361252}" type="parTrans" cxnId="{F5817867-5B21-45A3-80A5-7AF9AE44768A}">
      <dgm:prSet/>
      <dgm:spPr/>
      <dgm:t>
        <a:bodyPr/>
        <a:lstStyle/>
        <a:p>
          <a:endParaRPr lang="ru-RU"/>
        </a:p>
      </dgm:t>
    </dgm:pt>
    <dgm:pt modelId="{FB4D4999-5527-486A-B8DD-534B9A7BD239}" type="sibTrans" cxnId="{F5817867-5B21-45A3-80A5-7AF9AE44768A}">
      <dgm:prSet/>
      <dgm:spPr/>
      <dgm:t>
        <a:bodyPr/>
        <a:lstStyle/>
        <a:p>
          <a:endParaRPr lang="ru-RU"/>
        </a:p>
      </dgm:t>
    </dgm:pt>
    <dgm:pt modelId="{B6E743DA-955A-4CAE-A697-07081914456D}">
      <dgm:prSet phldrT="[Текст]" custT="1"/>
      <dgm:spPr/>
      <dgm:t>
        <a:bodyPr/>
        <a:lstStyle/>
        <a:p>
          <a:endParaRPr lang="ru-RU" sz="2000" b="1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4BE11A-E054-4B60-AD4B-55AF9050295D}" type="parTrans" cxnId="{7A7232E2-DE51-4E83-A545-9B1F37A7B2B3}">
      <dgm:prSet/>
      <dgm:spPr/>
    </dgm:pt>
    <dgm:pt modelId="{376C0CCF-56E5-48D1-84EC-08277E8481A2}" type="sibTrans" cxnId="{7A7232E2-DE51-4E83-A545-9B1F37A7B2B3}">
      <dgm:prSet/>
      <dgm:spPr/>
    </dgm:pt>
    <dgm:pt modelId="{9BC98A30-A0B8-4E48-9B35-691C7D2BA488}">
      <dgm:prSet phldrT="[Текст]" custT="1"/>
      <dgm:spPr/>
      <dgm:t>
        <a:bodyPr/>
        <a:lstStyle/>
        <a:p>
          <a:endParaRPr lang="ru-RU" sz="2000" b="1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2A88C8-597F-413B-8796-F71CADA734E0}" type="parTrans" cxnId="{F965FF69-E6AB-4819-BABD-151F22BAB4CF}">
      <dgm:prSet/>
      <dgm:spPr/>
    </dgm:pt>
    <dgm:pt modelId="{BB9B864E-E6D3-48F3-AD22-6B0B3F2F8BC9}" type="sibTrans" cxnId="{F965FF69-E6AB-4819-BABD-151F22BAB4CF}">
      <dgm:prSet/>
      <dgm:spPr/>
    </dgm:pt>
    <dgm:pt modelId="{5D97CE05-6B27-4711-B2A4-7B549AD995DA}" type="pres">
      <dgm:prSet presAssocID="{B90DEDF9-B632-43F8-B665-4CCD2270D63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569CA58-A204-4EF7-A8AE-A0B1CD94B215}" type="pres">
      <dgm:prSet presAssocID="{7757D4B3-2F37-4F40-B23A-10BC393066D7}" presName="linNode" presStyleCnt="0"/>
      <dgm:spPr/>
    </dgm:pt>
    <dgm:pt modelId="{0F836CF1-3705-4D3E-B189-D9DAD29B00FE}" type="pres">
      <dgm:prSet presAssocID="{7757D4B3-2F37-4F40-B23A-10BC393066D7}" presName="parentShp" presStyleLbl="node1" presStyleIdx="0" presStyleCnt="1" custScaleX="17925" custLinFactNeighborX="-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7CAFC-C003-43E9-940D-5AF17DC303E7}" type="pres">
      <dgm:prSet presAssocID="{7757D4B3-2F37-4F40-B23A-10BC393066D7}" presName="childShp" presStyleLbl="bgAccFollowNode1" presStyleIdx="0" presStyleCnt="1" custScaleX="161777" custLinFactNeighborX="16982" custLinFactNeighborY="11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4D3D99-5A80-4677-9BD2-8ADC72E7BAC4}" type="presOf" srcId="{FF86FDBC-436B-4510-91FD-D1557801A38F}" destId="{5537CAFC-C003-43E9-940D-5AF17DC303E7}" srcOrd="0" destOrd="10" presId="urn:microsoft.com/office/officeart/2005/8/layout/vList6"/>
    <dgm:cxn modelId="{F5A27C8E-59DC-48F8-9B54-310A2E90C55F}" srcId="{7757D4B3-2F37-4F40-B23A-10BC393066D7}" destId="{A8601544-34C3-4B17-A127-8DA98F50EB94}" srcOrd="7" destOrd="0" parTransId="{D781007A-6E06-44C1-B603-DD5420D17115}" sibTransId="{10425DDF-2A08-45E7-B4E5-C0D0BAF204AC}"/>
    <dgm:cxn modelId="{AE89AAEF-A009-4211-8A84-B7F10481F486}" type="presOf" srcId="{9BC98A30-A0B8-4E48-9B35-691C7D2BA488}" destId="{5537CAFC-C003-43E9-940D-5AF17DC303E7}" srcOrd="0" destOrd="1" presId="urn:microsoft.com/office/officeart/2005/8/layout/vList6"/>
    <dgm:cxn modelId="{1CE733B1-2A5B-4032-A220-ABFB54D3A75D}" type="presOf" srcId="{9582A695-C93E-47D3-BBA5-11DC63D4FDFC}" destId="{5537CAFC-C003-43E9-940D-5AF17DC303E7}" srcOrd="0" destOrd="13" presId="urn:microsoft.com/office/officeart/2005/8/layout/vList6"/>
    <dgm:cxn modelId="{7EA0806D-B132-4B71-AA35-F7A868CE19FB}" srcId="{7757D4B3-2F37-4F40-B23A-10BC393066D7}" destId="{0382E2C9-D97D-4CA2-85CF-9EAD42EBB011}" srcOrd="5" destOrd="0" parTransId="{FBE583DB-D4B1-49C7-BE3C-D4460F95A4FC}" sibTransId="{7E3BE7AC-492E-4A6D-B254-8FF8B298A657}"/>
    <dgm:cxn modelId="{C4D74F35-292C-4D12-A778-E4DA8CEDE245}" type="presOf" srcId="{B90DEDF9-B632-43F8-B665-4CCD2270D639}" destId="{5D97CE05-6B27-4711-B2A4-7B549AD995DA}" srcOrd="0" destOrd="0" presId="urn:microsoft.com/office/officeart/2005/8/layout/vList6"/>
    <dgm:cxn modelId="{C731E994-2A10-45D6-A8EB-FEA9AD835956}" srcId="{7757D4B3-2F37-4F40-B23A-10BC393066D7}" destId="{5DF3B319-2A38-4BB0-B9A4-E161C91D35F6}" srcOrd="8" destOrd="0" parTransId="{5545AFC7-D56E-4EAD-BBFA-436150AC869B}" sibTransId="{6F0D4919-2D81-49D2-9F37-75C70DE384F8}"/>
    <dgm:cxn modelId="{3612C4F3-8D49-4C2C-A845-CB229F4AF434}" type="presOf" srcId="{80CAF714-3573-4EB1-9438-435ABAD60C0B}" destId="{5537CAFC-C003-43E9-940D-5AF17DC303E7}" srcOrd="0" destOrd="4" presId="urn:microsoft.com/office/officeart/2005/8/layout/vList6"/>
    <dgm:cxn modelId="{4AF43BAC-09BD-4EC6-99A0-070CF0BA8E63}" type="presOf" srcId="{6CB6E1B0-3E38-4334-B60A-6BFA495EABC1}" destId="{5537CAFC-C003-43E9-940D-5AF17DC303E7}" srcOrd="0" destOrd="3" presId="urn:microsoft.com/office/officeart/2005/8/layout/vList6"/>
    <dgm:cxn modelId="{2C2948FF-CD81-4532-9BE7-0A2C882F76C1}" type="presOf" srcId="{0382E2C9-D97D-4CA2-85CF-9EAD42EBB011}" destId="{5537CAFC-C003-43E9-940D-5AF17DC303E7}" srcOrd="0" destOrd="5" presId="urn:microsoft.com/office/officeart/2005/8/layout/vList6"/>
    <dgm:cxn modelId="{F5817867-5B21-45A3-80A5-7AF9AE44768A}" srcId="{7757D4B3-2F37-4F40-B23A-10BC393066D7}" destId="{80CAF714-3573-4EB1-9438-435ABAD60C0B}" srcOrd="4" destOrd="0" parTransId="{6A54BCED-550E-4FD9-A3EF-889C56361252}" sibTransId="{FB4D4999-5527-486A-B8DD-534B9A7BD239}"/>
    <dgm:cxn modelId="{5BAF75E6-317B-4FD6-A56A-6AA98250933A}" srcId="{7757D4B3-2F37-4F40-B23A-10BC393066D7}" destId="{6CB6E1B0-3E38-4334-B60A-6BFA495EABC1}" srcOrd="3" destOrd="0" parTransId="{B23E75E1-5A28-4D05-B457-FF4F21CAE164}" sibTransId="{206003D7-019D-48D9-BA7B-BE012ADCC7A1}"/>
    <dgm:cxn modelId="{C6788D19-612C-443B-A14A-5654985277B7}" srcId="{7757D4B3-2F37-4F40-B23A-10BC393066D7}" destId="{FF86FDBC-436B-4510-91FD-D1557801A38F}" srcOrd="10" destOrd="0" parTransId="{82641BDF-2F13-45F7-A8F4-150DEBD394A9}" sibTransId="{2A5CFD2A-E1CD-4CDD-A7EA-BA1372803F5F}"/>
    <dgm:cxn modelId="{26ED1CF5-AFF3-4867-B01C-8CD4BA9770A4}" type="presOf" srcId="{7BD97585-16DB-402F-A977-6E170B050C80}" destId="{5537CAFC-C003-43E9-940D-5AF17DC303E7}" srcOrd="0" destOrd="6" presId="urn:microsoft.com/office/officeart/2005/8/layout/vList6"/>
    <dgm:cxn modelId="{2211FAA1-B218-4C2F-AD72-60DF60819C5B}" srcId="{7757D4B3-2F37-4F40-B23A-10BC393066D7}" destId="{11C073AA-5FEC-4C15-974B-0C220E65035C}" srcOrd="2" destOrd="0" parTransId="{13E2A44B-502D-460E-A66E-5EB77E44E8AE}" sibTransId="{8E410CF5-4F96-4240-9CE0-903426276C96}"/>
    <dgm:cxn modelId="{36C05E53-8152-4F92-8A8E-A58AFD2F2F14}" type="presOf" srcId="{E6A5D1A4-ED00-45AA-8520-AD3D913D0012}" destId="{5537CAFC-C003-43E9-940D-5AF17DC303E7}" srcOrd="0" destOrd="9" presId="urn:microsoft.com/office/officeart/2005/8/layout/vList6"/>
    <dgm:cxn modelId="{DD43DA12-791C-4665-B853-4944107A9DFB}" srcId="{7757D4B3-2F37-4F40-B23A-10BC393066D7}" destId="{9582A695-C93E-47D3-BBA5-11DC63D4FDFC}" srcOrd="13" destOrd="0" parTransId="{4F44DCF2-855C-4715-BDC6-A306BDB4E37F}" sibTransId="{1501EBAA-A7A3-4439-9D43-4EEE16854186}"/>
    <dgm:cxn modelId="{8C0299BD-32AF-45EB-93FF-968EECB1BBC1}" type="presOf" srcId="{7757D4B3-2F37-4F40-B23A-10BC393066D7}" destId="{0F836CF1-3705-4D3E-B189-D9DAD29B00FE}" srcOrd="0" destOrd="0" presId="urn:microsoft.com/office/officeart/2005/8/layout/vList6"/>
    <dgm:cxn modelId="{A4DBA388-64E3-4CB3-AADC-1ADF80C968C3}" srcId="{7757D4B3-2F37-4F40-B23A-10BC393066D7}" destId="{6A5167D1-6A88-4A2F-8B92-C101C2E2BA61}" srcOrd="12" destOrd="0" parTransId="{D57752EC-79C0-4329-8854-B89294C854BE}" sibTransId="{FA27227D-5A9F-46D0-966C-2D0CDF76402C}"/>
    <dgm:cxn modelId="{743E07C6-EF05-4EF4-B8D4-DA1627137425}" srcId="{B90DEDF9-B632-43F8-B665-4CCD2270D639}" destId="{7757D4B3-2F37-4F40-B23A-10BC393066D7}" srcOrd="0" destOrd="0" parTransId="{95E6CD24-983D-4D64-9056-52E1A4286525}" sibTransId="{52B6995B-65B9-476A-A29A-E3CFC1846F09}"/>
    <dgm:cxn modelId="{71EB58F7-D279-446A-B629-3931AAB4E877}" srcId="{7757D4B3-2F37-4F40-B23A-10BC393066D7}" destId="{7BD97585-16DB-402F-A977-6E170B050C80}" srcOrd="6" destOrd="0" parTransId="{EF497FCE-45FE-49B2-8EFC-B89759491B48}" sibTransId="{E44D2406-3A1F-4821-B788-6884203D9A90}"/>
    <dgm:cxn modelId="{5323CA5F-261C-4F07-884A-177066534C77}" type="presOf" srcId="{11C073AA-5FEC-4C15-974B-0C220E65035C}" destId="{5537CAFC-C003-43E9-940D-5AF17DC303E7}" srcOrd="0" destOrd="2" presId="urn:microsoft.com/office/officeart/2005/8/layout/vList6"/>
    <dgm:cxn modelId="{F965FF69-E6AB-4819-BABD-151F22BAB4CF}" srcId="{7757D4B3-2F37-4F40-B23A-10BC393066D7}" destId="{9BC98A30-A0B8-4E48-9B35-691C7D2BA488}" srcOrd="1" destOrd="0" parTransId="{622A88C8-597F-413B-8796-F71CADA734E0}" sibTransId="{BB9B864E-E6D3-48F3-AD22-6B0B3F2F8BC9}"/>
    <dgm:cxn modelId="{976B00A4-7910-40F3-A773-AEC4D047B6F7}" type="presOf" srcId="{A8601544-34C3-4B17-A127-8DA98F50EB94}" destId="{5537CAFC-C003-43E9-940D-5AF17DC303E7}" srcOrd="0" destOrd="7" presId="urn:microsoft.com/office/officeart/2005/8/layout/vList6"/>
    <dgm:cxn modelId="{103F8C91-B219-43AC-8CD7-AC18EE89CF0C}" srcId="{7757D4B3-2F37-4F40-B23A-10BC393066D7}" destId="{E6A5D1A4-ED00-45AA-8520-AD3D913D0012}" srcOrd="9" destOrd="0" parTransId="{8CB43D5B-B174-48A2-83CA-B46DCF920D4A}" sibTransId="{A5E5CDCF-5B47-46A0-B874-FB260459252F}"/>
    <dgm:cxn modelId="{0D3E382B-72C0-4D13-8BAE-FBB108EEEAC9}" srcId="{7757D4B3-2F37-4F40-B23A-10BC393066D7}" destId="{129309D3-BD3C-4E23-B29D-5197260192AE}" srcOrd="11" destOrd="0" parTransId="{4BF3DF74-BB25-40ED-B31C-E8104F124EBE}" sibTransId="{44644DEC-5FA0-4C52-A8BB-C37817A368B2}"/>
    <dgm:cxn modelId="{9E9EDEA4-4B86-4C35-A945-1D755BC6504B}" type="presOf" srcId="{B6E743DA-955A-4CAE-A697-07081914456D}" destId="{5537CAFC-C003-43E9-940D-5AF17DC303E7}" srcOrd="0" destOrd="0" presId="urn:microsoft.com/office/officeart/2005/8/layout/vList6"/>
    <dgm:cxn modelId="{6D63ED52-C082-40A4-AEBF-7F6CB84B9B12}" type="presOf" srcId="{6A5167D1-6A88-4A2F-8B92-C101C2E2BA61}" destId="{5537CAFC-C003-43E9-940D-5AF17DC303E7}" srcOrd="0" destOrd="12" presId="urn:microsoft.com/office/officeart/2005/8/layout/vList6"/>
    <dgm:cxn modelId="{5919BACB-2B20-47F8-B9DE-575863CB2850}" type="presOf" srcId="{129309D3-BD3C-4E23-B29D-5197260192AE}" destId="{5537CAFC-C003-43E9-940D-5AF17DC303E7}" srcOrd="0" destOrd="11" presId="urn:microsoft.com/office/officeart/2005/8/layout/vList6"/>
    <dgm:cxn modelId="{7A7232E2-DE51-4E83-A545-9B1F37A7B2B3}" srcId="{7757D4B3-2F37-4F40-B23A-10BC393066D7}" destId="{B6E743DA-955A-4CAE-A697-07081914456D}" srcOrd="0" destOrd="0" parTransId="{C84BE11A-E054-4B60-AD4B-55AF9050295D}" sibTransId="{376C0CCF-56E5-48D1-84EC-08277E8481A2}"/>
    <dgm:cxn modelId="{9FF7EC6E-6536-48BF-A39C-8625625837A2}" type="presOf" srcId="{5DF3B319-2A38-4BB0-B9A4-E161C91D35F6}" destId="{5537CAFC-C003-43E9-940D-5AF17DC303E7}" srcOrd="0" destOrd="8" presId="urn:microsoft.com/office/officeart/2005/8/layout/vList6"/>
    <dgm:cxn modelId="{3C286AFC-40EF-4F07-9967-E681DD957588}" type="presParOf" srcId="{5D97CE05-6B27-4711-B2A4-7B549AD995DA}" destId="{F569CA58-A204-4EF7-A8AE-A0B1CD94B215}" srcOrd="0" destOrd="0" presId="urn:microsoft.com/office/officeart/2005/8/layout/vList6"/>
    <dgm:cxn modelId="{549C7DB3-A9BF-402A-A81D-C356B6645197}" type="presParOf" srcId="{F569CA58-A204-4EF7-A8AE-A0B1CD94B215}" destId="{0F836CF1-3705-4D3E-B189-D9DAD29B00FE}" srcOrd="0" destOrd="0" presId="urn:microsoft.com/office/officeart/2005/8/layout/vList6"/>
    <dgm:cxn modelId="{4375AA42-8674-4718-B1D8-5C62FADBEC7A}" type="presParOf" srcId="{F569CA58-A204-4EF7-A8AE-A0B1CD94B215}" destId="{5537CAFC-C003-43E9-940D-5AF17DC303E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0FF2AF-5DAF-43C0-95EA-500CF0FADD55}">
      <dsp:nvSpPr>
        <dsp:cNvPr id="0" name=""/>
        <dsp:cNvSpPr/>
      </dsp:nvSpPr>
      <dsp:spPr>
        <a:xfrm>
          <a:off x="973" y="0"/>
          <a:ext cx="7070197" cy="947448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0099"/>
              </a:solidFill>
              <a:effectLst/>
            </a:rPr>
            <a:t>Развитие графической культуры </a:t>
          </a:r>
          <a:r>
            <a:rPr lang="ru-RU" sz="2400" b="0" kern="1200" dirty="0" smtClean="0">
              <a:solidFill>
                <a:sysClr val="windowText" lastClr="000000"/>
              </a:solidFill>
              <a:effectLst/>
            </a:rPr>
            <a:t>удовлетворяет </a:t>
          </a:r>
          <a:r>
            <a:rPr lang="ru-RU" sz="2400" b="1" kern="1200" dirty="0" smtClean="0">
              <a:solidFill>
                <a:srgbClr val="000099"/>
              </a:solidFill>
              <a:effectLst/>
            </a:rPr>
            <a:t>основным целям обучения</a:t>
          </a:r>
          <a:r>
            <a:rPr lang="ru-RU" sz="2400" b="0" kern="1200" dirty="0" smtClean="0">
              <a:solidFill>
                <a:sysClr val="windowText" lastClr="000000"/>
              </a:solidFill>
              <a:effectLst/>
            </a:rPr>
            <a:t>, так как она способствует формированию:</a:t>
          </a:r>
          <a:endParaRPr lang="ru-RU" sz="2400" b="0" kern="1200" dirty="0">
            <a:solidFill>
              <a:sysClr val="windowText" lastClr="000000"/>
            </a:solidFill>
            <a:effectLst/>
          </a:endParaRPr>
        </a:p>
      </dsp:txBody>
      <dsp:txXfrm>
        <a:off x="28723" y="27750"/>
        <a:ext cx="7014697" cy="891948"/>
      </dsp:txXfrm>
    </dsp:sp>
    <dsp:sp modelId="{E726930B-08B4-46E9-A2BD-64589E4A3DA5}">
      <dsp:nvSpPr>
        <dsp:cNvPr id="0" name=""/>
        <dsp:cNvSpPr/>
      </dsp:nvSpPr>
      <dsp:spPr>
        <a:xfrm>
          <a:off x="707993" y="947448"/>
          <a:ext cx="263421" cy="7231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3146"/>
              </a:lnTo>
              <a:lnTo>
                <a:pt x="263421" y="7231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53EDE1-E579-4D02-8A06-AB4ED5E71E00}">
      <dsp:nvSpPr>
        <dsp:cNvPr id="0" name=""/>
        <dsp:cNvSpPr/>
      </dsp:nvSpPr>
      <dsp:spPr>
        <a:xfrm>
          <a:off x="971414" y="1198662"/>
          <a:ext cx="6931999" cy="9438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152400"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>
              <a:solidFill>
                <a:srgbClr val="000099"/>
              </a:solidFill>
              <a:effectLst/>
            </a:rPr>
            <a:t>графических знаний </a:t>
          </a:r>
          <a:r>
            <a:rPr lang="ru-RU" sz="2400" kern="1200" dirty="0" smtClean="0">
              <a:effectLst/>
            </a:rPr>
            <a:t>– способов условного графического изображения объектов, процессов и явлений, норм и правил построения изображений;</a:t>
          </a:r>
          <a:endParaRPr lang="ru-RU" sz="2400" kern="1200" dirty="0">
            <a:effectLst/>
          </a:endParaRPr>
        </a:p>
      </dsp:txBody>
      <dsp:txXfrm>
        <a:off x="999059" y="1226307"/>
        <a:ext cx="6876709" cy="888574"/>
      </dsp:txXfrm>
    </dsp:sp>
    <dsp:sp modelId="{27FECE58-CA57-48D2-98C2-8F8C6799AEB1}">
      <dsp:nvSpPr>
        <dsp:cNvPr id="0" name=""/>
        <dsp:cNvSpPr/>
      </dsp:nvSpPr>
      <dsp:spPr>
        <a:xfrm>
          <a:off x="707993" y="947448"/>
          <a:ext cx="195769" cy="2242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2020"/>
              </a:lnTo>
              <a:lnTo>
                <a:pt x="195769" y="22420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47CE74-9A04-4620-B9C7-A0D5D63544E0}">
      <dsp:nvSpPr>
        <dsp:cNvPr id="0" name=""/>
        <dsp:cNvSpPr/>
      </dsp:nvSpPr>
      <dsp:spPr>
        <a:xfrm>
          <a:off x="903763" y="2331046"/>
          <a:ext cx="7294210" cy="1716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152400"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>
              <a:solidFill>
                <a:srgbClr val="000099"/>
              </a:solidFill>
              <a:effectLst/>
            </a:rPr>
            <a:t>графических умений </a:t>
          </a:r>
          <a:r>
            <a:rPr lang="ru-RU" sz="2400" kern="1200" dirty="0" smtClean="0">
              <a:effectLst/>
            </a:rPr>
            <a:t>– готовности обучающихся оперировать пространственными образами, созданными на различной графической основе, точно излагать свою и воспринимать информацию другого человека посредством графических изображений;</a:t>
          </a:r>
          <a:endParaRPr lang="ru-RU" sz="2400" kern="1200" dirty="0">
            <a:effectLst/>
          </a:endParaRPr>
        </a:p>
      </dsp:txBody>
      <dsp:txXfrm>
        <a:off x="954048" y="2381331"/>
        <a:ext cx="7193640" cy="1616274"/>
      </dsp:txXfrm>
    </dsp:sp>
    <dsp:sp modelId="{FDAA5D13-B1A2-4E27-B0FB-FAD2B84B6D8D}">
      <dsp:nvSpPr>
        <dsp:cNvPr id="0" name=""/>
        <dsp:cNvSpPr/>
      </dsp:nvSpPr>
      <dsp:spPr>
        <a:xfrm>
          <a:off x="707993" y="947448"/>
          <a:ext cx="228107" cy="39833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83334"/>
              </a:lnTo>
              <a:lnTo>
                <a:pt x="228107" y="39833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035D3D-1710-488A-9123-ACD082B6F9B9}">
      <dsp:nvSpPr>
        <dsp:cNvPr id="0" name=""/>
        <dsp:cNvSpPr/>
      </dsp:nvSpPr>
      <dsp:spPr>
        <a:xfrm>
          <a:off x="936101" y="4244942"/>
          <a:ext cx="7076098" cy="13716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152400"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>
              <a:solidFill>
                <a:srgbClr val="000099"/>
              </a:solidFill>
              <a:effectLst/>
            </a:rPr>
            <a:t>графических навыков </a:t>
          </a:r>
          <a:r>
            <a:rPr lang="ru-RU" sz="2400" kern="1200" dirty="0" smtClean="0">
              <a:effectLst/>
            </a:rPr>
            <a:t>– владением приемами работы с чертежными инструментами и принадлежностями, в том числе компьютерными, в процессе выполнения графических изображений</a:t>
          </a:r>
          <a:r>
            <a:rPr lang="ru-RU" sz="1800" kern="1200" dirty="0" smtClean="0">
              <a:effectLst/>
            </a:rPr>
            <a:t>.</a:t>
          </a:r>
          <a:endParaRPr lang="ru-RU" sz="1800" kern="1200" dirty="0">
            <a:effectLst/>
          </a:endParaRPr>
        </a:p>
      </dsp:txBody>
      <dsp:txXfrm>
        <a:off x="976276" y="4285117"/>
        <a:ext cx="6995748" cy="12913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C2A590-BC3F-4103-9A7F-87C64C5EC237}">
      <dsp:nvSpPr>
        <dsp:cNvPr id="0" name=""/>
        <dsp:cNvSpPr/>
      </dsp:nvSpPr>
      <dsp:spPr>
        <a:xfrm>
          <a:off x="4346646" y="777402"/>
          <a:ext cx="2221544" cy="6627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223"/>
              </a:lnTo>
              <a:lnTo>
                <a:pt x="2221544" y="251223"/>
              </a:lnTo>
              <a:lnTo>
                <a:pt x="2221544" y="6627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239783-4888-44D9-9159-E276DD6D47D0}">
      <dsp:nvSpPr>
        <dsp:cNvPr id="0" name=""/>
        <dsp:cNvSpPr/>
      </dsp:nvSpPr>
      <dsp:spPr>
        <a:xfrm>
          <a:off x="2123436" y="777402"/>
          <a:ext cx="2223210" cy="662754"/>
        </a:xfrm>
        <a:custGeom>
          <a:avLst/>
          <a:gdLst/>
          <a:ahLst/>
          <a:cxnLst/>
          <a:rect l="0" t="0" r="0" b="0"/>
          <a:pathLst>
            <a:path>
              <a:moveTo>
                <a:pt x="2223210" y="0"/>
              </a:moveTo>
              <a:lnTo>
                <a:pt x="2223210" y="251223"/>
              </a:lnTo>
              <a:lnTo>
                <a:pt x="0" y="251223"/>
              </a:lnTo>
              <a:lnTo>
                <a:pt x="0" y="6627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6229EE-E017-4C9F-88F4-08102F1148B1}">
      <dsp:nvSpPr>
        <dsp:cNvPr id="0" name=""/>
        <dsp:cNvSpPr/>
      </dsp:nvSpPr>
      <dsp:spPr>
        <a:xfrm>
          <a:off x="2386973" y="0"/>
          <a:ext cx="3919346" cy="777402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0099"/>
              </a:solidFill>
              <a:effectLst/>
            </a:rPr>
            <a:t>Графическая культура </a:t>
          </a:r>
          <a:endParaRPr lang="ru-RU" sz="2400" b="1" kern="1200" dirty="0">
            <a:solidFill>
              <a:srgbClr val="000099"/>
            </a:solidFill>
            <a:effectLst/>
          </a:endParaRPr>
        </a:p>
      </dsp:txBody>
      <dsp:txXfrm>
        <a:off x="2386973" y="0"/>
        <a:ext cx="3919346" cy="777402"/>
      </dsp:txXfrm>
    </dsp:sp>
    <dsp:sp modelId="{A079E9CA-E251-4699-B41B-3344F62EA996}">
      <dsp:nvSpPr>
        <dsp:cNvPr id="0" name=""/>
        <dsp:cNvSpPr/>
      </dsp:nvSpPr>
      <dsp:spPr>
        <a:xfrm>
          <a:off x="144029" y="1440156"/>
          <a:ext cx="3958814" cy="3483397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0099"/>
              </a:solidFill>
              <a:effectLst/>
            </a:rPr>
            <a:t>базируется на таких познавательных процессах</a:t>
          </a:r>
          <a:r>
            <a:rPr lang="ru-RU" sz="2400" kern="1200" dirty="0" smtClean="0">
              <a:solidFill>
                <a:sysClr val="windowText" lastClr="000000"/>
              </a:solidFill>
              <a:effectLst/>
            </a:rPr>
            <a:t>, как  зрительное восприятие, пространственное воображение, пространственное представление, наглядно-образное мышление, пространственное мышление; </a:t>
          </a:r>
          <a:endParaRPr lang="ru-RU" sz="2400" kern="1200" dirty="0">
            <a:solidFill>
              <a:sysClr val="windowText" lastClr="000000"/>
            </a:solidFill>
            <a:effectLst/>
          </a:endParaRPr>
        </a:p>
      </dsp:txBody>
      <dsp:txXfrm>
        <a:off x="144029" y="1440156"/>
        <a:ext cx="3958814" cy="3483397"/>
      </dsp:txXfrm>
    </dsp:sp>
    <dsp:sp modelId="{8FABE4AE-BDE7-41A6-8B42-A618D9AB8CD3}">
      <dsp:nvSpPr>
        <dsp:cNvPr id="0" name=""/>
        <dsp:cNvSpPr/>
      </dsp:nvSpPr>
      <dsp:spPr>
        <a:xfrm>
          <a:off x="4608517" y="1440156"/>
          <a:ext cx="3919346" cy="3008784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0099"/>
              </a:solidFill>
              <a:effectLst/>
            </a:rPr>
            <a:t>ориентирована на способность </a:t>
          </a:r>
          <a:r>
            <a:rPr lang="ru-RU" sz="2400" kern="1200" dirty="0" smtClean="0">
              <a:solidFill>
                <a:sysClr val="windowText" lastClr="000000"/>
              </a:solidFill>
              <a:effectLst/>
            </a:rPr>
            <a:t>чтения, сохранения, преобразования и использования любого вида информации, имеющей огромное значение в учебной и трудовой деятельности обучающихся. </a:t>
          </a:r>
          <a:endParaRPr lang="ru-RU" sz="2400" kern="1200" dirty="0">
            <a:solidFill>
              <a:sysClr val="windowText" lastClr="000000"/>
            </a:solidFill>
            <a:effectLst/>
          </a:endParaRPr>
        </a:p>
      </dsp:txBody>
      <dsp:txXfrm>
        <a:off x="4608517" y="1440156"/>
        <a:ext cx="3919346" cy="30087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E01BB3-B416-4544-8812-DA60824CC758}">
      <dsp:nvSpPr>
        <dsp:cNvPr id="0" name=""/>
        <dsp:cNvSpPr/>
      </dsp:nvSpPr>
      <dsp:spPr>
        <a:xfrm>
          <a:off x="0" y="171724"/>
          <a:ext cx="8784976" cy="961155"/>
        </a:xfrm>
        <a:prstGeom prst="roundRect">
          <a:avLst/>
        </a:prstGeom>
        <a:solidFill>
          <a:schemeClr val="bg1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rgbClr val="000099"/>
              </a:solidFill>
              <a:effectLst/>
            </a:rPr>
            <a:t>Сформированность</a:t>
          </a:r>
          <a:r>
            <a:rPr lang="ru-RU" sz="2400" b="1" kern="1200" dirty="0" smtClean="0">
              <a:solidFill>
                <a:srgbClr val="000099"/>
              </a:solidFill>
              <a:effectLst/>
            </a:rPr>
            <a:t> графической культуры </a:t>
          </a:r>
          <a:r>
            <a:rPr lang="ru-RU" sz="2400" b="0" kern="1200" dirty="0" smtClean="0">
              <a:solidFill>
                <a:schemeClr val="tx1"/>
              </a:solidFill>
              <a:effectLst/>
            </a:rPr>
            <a:t>обучающихся определялась следующими </a:t>
          </a:r>
          <a:r>
            <a:rPr lang="ru-RU" sz="2400" b="1" i="0" kern="1200" dirty="0" smtClean="0">
              <a:solidFill>
                <a:srgbClr val="000099"/>
              </a:solidFill>
              <a:effectLst/>
            </a:rPr>
            <a:t>критериями</a:t>
          </a:r>
          <a:r>
            <a:rPr lang="ru-RU" sz="2400" b="0" kern="1200" dirty="0" smtClean="0">
              <a:solidFill>
                <a:schemeClr val="tx1"/>
              </a:solidFill>
              <a:effectLst/>
            </a:rPr>
            <a:t>: </a:t>
          </a:r>
          <a:endParaRPr lang="ru-RU" sz="2400" b="0" kern="1200" dirty="0">
            <a:solidFill>
              <a:schemeClr val="tx1"/>
            </a:solidFill>
            <a:effectLst/>
          </a:endParaRPr>
        </a:p>
      </dsp:txBody>
      <dsp:txXfrm>
        <a:off x="46920" y="218644"/>
        <a:ext cx="8691136" cy="867315"/>
      </dsp:txXfrm>
    </dsp:sp>
    <dsp:sp modelId="{045C1663-7BF8-4CD4-88D7-CE5F8921E199}">
      <dsp:nvSpPr>
        <dsp:cNvPr id="0" name=""/>
        <dsp:cNvSpPr/>
      </dsp:nvSpPr>
      <dsp:spPr>
        <a:xfrm>
          <a:off x="0" y="1132879"/>
          <a:ext cx="8784976" cy="462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923" tIns="39370" rIns="220472" bIns="3937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>
              <a:effectLst/>
            </a:rPr>
            <a:t>оперирование терминологией в процессе перехода от словесного описания к графическим объектам и наоборот; </a:t>
          </a:r>
          <a:endParaRPr lang="ru-RU" sz="2400" kern="1200" dirty="0">
            <a:effectLst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>
              <a:effectLst/>
            </a:rPr>
            <a:t>владение современными информационно-интерактивными технологиями при построении графических изображений; </a:t>
          </a:r>
          <a:endParaRPr lang="ru-RU" sz="2400" kern="1200" dirty="0">
            <a:effectLst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>
              <a:effectLst/>
            </a:rPr>
            <a:t>применение имеющихся знаний в нестандартной ситуации; </a:t>
          </a:r>
          <a:endParaRPr lang="ru-RU" sz="2400" kern="1200" dirty="0">
            <a:effectLst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>
              <a:effectLst/>
            </a:rPr>
            <a:t>владение алгоритмами построения графических объектов и составлением обобщенных алгоритмов; </a:t>
          </a:r>
          <a:endParaRPr lang="ru-RU" sz="2400" kern="1200" dirty="0">
            <a:effectLst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>
              <a:effectLst/>
            </a:rPr>
            <a:t>развитие пространственного мышления, пространственного воображения и пространственного представления; </a:t>
          </a:r>
          <a:endParaRPr lang="ru-RU" sz="2400" kern="1200" dirty="0">
            <a:effectLst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>
              <a:effectLst/>
            </a:rPr>
            <a:t>владение техникой построения и чтения графических преобразований информации. </a:t>
          </a:r>
          <a:endParaRPr lang="ru-RU" sz="2400" kern="1200" dirty="0">
            <a:effectLst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400" kern="1200" dirty="0">
            <a:effectLst/>
          </a:endParaRPr>
        </a:p>
      </dsp:txBody>
      <dsp:txXfrm>
        <a:off x="0" y="1132879"/>
        <a:ext cx="8784976" cy="46202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DC7D3E-F0F2-4B80-84D7-C31DED23FBB4}">
      <dsp:nvSpPr>
        <dsp:cNvPr id="0" name=""/>
        <dsp:cNvSpPr/>
      </dsp:nvSpPr>
      <dsp:spPr>
        <a:xfrm>
          <a:off x="0" y="0"/>
          <a:ext cx="4326673" cy="2742614"/>
        </a:xfrm>
        <a:prstGeom prst="roundRect">
          <a:avLst/>
        </a:prstGeom>
        <a:solidFill>
          <a:schemeClr val="bg1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Задача.</a:t>
          </a:r>
          <a:r>
            <a:rPr lang="ru-RU" sz="2400" kern="1200" dirty="0" smtClean="0">
              <a:solidFill>
                <a:schemeClr val="tx1"/>
              </a:solidFill>
            </a:rPr>
            <a:t> Построить сечение шестиугольной призмы АВС</a:t>
          </a:r>
          <a:r>
            <a:rPr lang="en-US" sz="2400" kern="1200" dirty="0" smtClean="0">
              <a:solidFill>
                <a:schemeClr val="tx1"/>
              </a:solidFill>
            </a:rPr>
            <a:t>D</a:t>
          </a:r>
          <a:r>
            <a:rPr lang="ru-RU" sz="2400" kern="1200" dirty="0" smtClean="0">
              <a:solidFill>
                <a:schemeClr val="tx1"/>
              </a:solidFill>
            </a:rPr>
            <a:t>Е</a:t>
          </a:r>
          <a:r>
            <a:rPr lang="en-US" sz="2400" kern="1200" dirty="0" smtClean="0">
              <a:solidFill>
                <a:schemeClr val="tx1"/>
              </a:solidFill>
            </a:rPr>
            <a:t>F</a:t>
          </a:r>
          <a:r>
            <a:rPr lang="ru-RU" sz="2400" kern="1200" dirty="0" smtClean="0">
              <a:solidFill>
                <a:schemeClr val="tx1"/>
              </a:solidFill>
            </a:rPr>
            <a:t>А</a:t>
          </a:r>
          <a:r>
            <a:rPr lang="ru-RU" sz="2400" kern="1200" baseline="-25000" dirty="0" smtClean="0">
              <a:solidFill>
                <a:schemeClr val="tx1"/>
              </a:solidFill>
            </a:rPr>
            <a:t>1</a:t>
          </a:r>
          <a:r>
            <a:rPr lang="ru-RU" sz="2400" kern="1200" dirty="0" smtClean="0">
              <a:solidFill>
                <a:schemeClr val="tx1"/>
              </a:solidFill>
            </a:rPr>
            <a:t>В</a:t>
          </a:r>
          <a:r>
            <a:rPr lang="ru-RU" sz="2400" kern="1200" baseline="-25000" dirty="0" smtClean="0">
              <a:solidFill>
                <a:schemeClr val="tx1"/>
              </a:solidFill>
            </a:rPr>
            <a:t>1</a:t>
          </a:r>
          <a:r>
            <a:rPr lang="ru-RU" sz="2400" kern="1200" dirty="0" smtClean="0">
              <a:solidFill>
                <a:schemeClr val="tx1"/>
              </a:solidFill>
            </a:rPr>
            <a:t>С</a:t>
          </a:r>
          <a:r>
            <a:rPr lang="ru-RU" sz="2400" kern="1200" baseline="-25000" dirty="0" smtClean="0">
              <a:solidFill>
                <a:schemeClr val="tx1"/>
              </a:solidFill>
            </a:rPr>
            <a:t>1</a:t>
          </a:r>
          <a:r>
            <a:rPr lang="en-US" sz="2400" kern="1200" dirty="0" smtClean="0">
              <a:solidFill>
                <a:schemeClr val="tx1"/>
              </a:solidFill>
            </a:rPr>
            <a:t>D</a:t>
          </a:r>
          <a:r>
            <a:rPr lang="ru-RU" sz="2400" kern="1200" baseline="-25000" dirty="0" smtClean="0">
              <a:solidFill>
                <a:schemeClr val="tx1"/>
              </a:solidFill>
            </a:rPr>
            <a:t>1</a:t>
          </a:r>
          <a:r>
            <a:rPr lang="ru-RU" sz="2400" kern="1200" dirty="0" smtClean="0">
              <a:solidFill>
                <a:schemeClr val="tx1"/>
              </a:solidFill>
            </a:rPr>
            <a:t>Е</a:t>
          </a:r>
          <a:r>
            <a:rPr lang="ru-RU" sz="2400" kern="1200" baseline="-25000" dirty="0" smtClean="0">
              <a:solidFill>
                <a:schemeClr val="tx1"/>
              </a:solidFill>
            </a:rPr>
            <a:t>1</a:t>
          </a:r>
          <a:r>
            <a:rPr lang="en-US" sz="2400" kern="1200" dirty="0" smtClean="0">
              <a:solidFill>
                <a:schemeClr val="tx1"/>
              </a:solidFill>
            </a:rPr>
            <a:t>F</a:t>
          </a:r>
          <a:r>
            <a:rPr lang="ru-RU" sz="2400" kern="1200" baseline="-25000" dirty="0" smtClean="0">
              <a:solidFill>
                <a:schemeClr val="tx1"/>
              </a:solidFill>
            </a:rPr>
            <a:t>1</a:t>
          </a:r>
          <a:r>
            <a:rPr lang="ru-RU" sz="2400" kern="1200" dirty="0" smtClean="0">
              <a:solidFill>
                <a:schemeClr val="tx1"/>
              </a:solidFill>
            </a:rPr>
            <a:t> плоскостью, заданной следующими точками: Р лежит на ребре </a:t>
          </a:r>
          <a:r>
            <a:rPr lang="en-US" sz="2400" kern="1200" dirty="0" smtClean="0">
              <a:solidFill>
                <a:schemeClr val="tx1"/>
              </a:solidFill>
            </a:rPr>
            <a:t>DD</a:t>
          </a:r>
          <a:r>
            <a:rPr lang="ru-RU" sz="2400" kern="1200" baseline="-25000" dirty="0" smtClean="0">
              <a:solidFill>
                <a:schemeClr val="tx1"/>
              </a:solidFill>
            </a:rPr>
            <a:t>1</a:t>
          </a:r>
          <a:r>
            <a:rPr lang="ru-RU" sz="2400" kern="1200" dirty="0" smtClean="0">
              <a:solidFill>
                <a:schemeClr val="tx1"/>
              </a:solidFill>
            </a:rPr>
            <a:t>, </a:t>
          </a:r>
          <a:r>
            <a:rPr lang="en-US" sz="2400" kern="1200" dirty="0" smtClean="0">
              <a:solidFill>
                <a:schemeClr val="tx1"/>
              </a:solidFill>
            </a:rPr>
            <a:t>Q</a:t>
          </a:r>
          <a:r>
            <a:rPr lang="ru-RU" sz="2400" kern="1200" dirty="0" smtClean="0">
              <a:solidFill>
                <a:schemeClr val="tx1"/>
              </a:solidFill>
            </a:rPr>
            <a:t> лежит на ребре АВ, </a:t>
          </a:r>
          <a:r>
            <a:rPr lang="en-US" sz="2400" kern="1200" dirty="0" smtClean="0">
              <a:solidFill>
                <a:schemeClr val="tx1"/>
              </a:solidFill>
            </a:rPr>
            <a:t>R</a:t>
          </a:r>
          <a:r>
            <a:rPr lang="ru-RU" sz="2400" kern="1200" dirty="0" smtClean="0">
              <a:solidFill>
                <a:schemeClr val="tx1"/>
              </a:solidFill>
            </a:rPr>
            <a:t> лежит на ребре А</a:t>
          </a:r>
          <a:r>
            <a:rPr lang="en-US" sz="2400" kern="1200" dirty="0" smtClean="0">
              <a:solidFill>
                <a:schemeClr val="tx1"/>
              </a:solidFill>
            </a:rPr>
            <a:t>F</a:t>
          </a:r>
          <a:r>
            <a:rPr lang="ru-RU" sz="2400" kern="1200" dirty="0" smtClean="0">
              <a:solidFill>
                <a:schemeClr val="tx1"/>
              </a:solidFill>
            </a:rPr>
            <a:t>.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133883" y="133883"/>
        <a:ext cx="4058907" cy="2474848"/>
      </dsp:txXfrm>
    </dsp:sp>
    <dsp:sp modelId="{4E79FB90-91C3-4328-A75D-C2B288F394A1}">
      <dsp:nvSpPr>
        <dsp:cNvPr id="0" name=""/>
        <dsp:cNvSpPr/>
      </dsp:nvSpPr>
      <dsp:spPr>
        <a:xfrm>
          <a:off x="0" y="3630080"/>
          <a:ext cx="4326673" cy="466472"/>
        </a:xfrm>
        <a:prstGeom prst="roundRect">
          <a:avLst/>
        </a:prstGeom>
        <a:solidFill>
          <a:schemeClr val="bg1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</a:t>
          </a:r>
          <a:r>
            <a:rPr lang="ru-RU" sz="2000" kern="1200" dirty="0" smtClean="0">
              <a:solidFill>
                <a:schemeClr val="tx1"/>
              </a:solidFill>
            </a:rPr>
            <a:t> Найдем проекции данных точек на плоскости верхнего и нижнего оснований призмы (см. рис.). Точка Р переходит в точки </a:t>
          </a:r>
          <a:r>
            <a:rPr lang="en-US" sz="2000" kern="1200" dirty="0" smtClean="0">
              <a:solidFill>
                <a:schemeClr val="tx1"/>
              </a:solidFill>
            </a:rPr>
            <a:t>D</a:t>
          </a:r>
          <a:r>
            <a:rPr lang="ru-RU" sz="2000" kern="1200" baseline="-25000" dirty="0" smtClean="0">
              <a:solidFill>
                <a:schemeClr val="tx1"/>
              </a:solidFill>
            </a:rPr>
            <a:t>1</a:t>
          </a:r>
          <a:r>
            <a:rPr lang="ru-RU" sz="2000" kern="1200" dirty="0" smtClean="0">
              <a:solidFill>
                <a:schemeClr val="tx1"/>
              </a:solidFill>
            </a:rPr>
            <a:t> и </a:t>
          </a:r>
          <a:r>
            <a:rPr lang="en-US" sz="2000" kern="1200" dirty="0" smtClean="0">
              <a:solidFill>
                <a:schemeClr val="tx1"/>
              </a:solidFill>
            </a:rPr>
            <a:t>D</a:t>
          </a:r>
          <a:r>
            <a:rPr lang="ru-RU" sz="2000" kern="1200" baseline="-25000" dirty="0" smtClean="0">
              <a:solidFill>
                <a:schemeClr val="tx1"/>
              </a:solidFill>
            </a:rPr>
            <a:t>2</a:t>
          </a:r>
          <a:r>
            <a:rPr lang="ru-RU" sz="2000" kern="1200" dirty="0" smtClean="0">
              <a:solidFill>
                <a:schemeClr val="tx1"/>
              </a:solidFill>
            </a:rPr>
            <a:t>, точки </a:t>
          </a:r>
          <a:r>
            <a:rPr lang="en-US" sz="2000" kern="1200" dirty="0" smtClean="0">
              <a:solidFill>
                <a:schemeClr val="tx1"/>
              </a:solidFill>
            </a:rPr>
            <a:t>Q</a:t>
          </a:r>
          <a:r>
            <a:rPr lang="ru-RU" sz="2000" kern="1200" dirty="0" smtClean="0">
              <a:solidFill>
                <a:schemeClr val="tx1"/>
              </a:solidFill>
            </a:rPr>
            <a:t> переходит в точку </a:t>
          </a:r>
          <a:r>
            <a:rPr lang="en-US" sz="2000" kern="1200" dirty="0" smtClean="0">
              <a:solidFill>
                <a:schemeClr val="tx1"/>
              </a:solidFill>
            </a:rPr>
            <a:t>Q</a:t>
          </a:r>
          <a:r>
            <a:rPr lang="ru-RU" sz="2000" kern="1200" baseline="-25000" dirty="0" smtClean="0">
              <a:solidFill>
                <a:schemeClr val="tx1"/>
              </a:solidFill>
            </a:rPr>
            <a:t>1</a:t>
          </a:r>
          <a:r>
            <a:rPr lang="ru-RU" sz="2000" kern="1200" dirty="0" smtClean="0">
              <a:solidFill>
                <a:schemeClr val="tx1"/>
              </a:solidFill>
            </a:rPr>
            <a:t>, точка </a:t>
          </a:r>
          <a:r>
            <a:rPr lang="en-US" sz="2000" kern="1200" dirty="0" smtClean="0">
              <a:solidFill>
                <a:schemeClr val="tx1"/>
              </a:solidFill>
            </a:rPr>
            <a:t>R</a:t>
          </a:r>
          <a:r>
            <a:rPr lang="ru-RU" sz="2000" kern="1200" dirty="0" smtClean="0">
              <a:solidFill>
                <a:schemeClr val="tx1"/>
              </a:solidFill>
            </a:rPr>
            <a:t> переходит в точку </a:t>
          </a:r>
          <a:r>
            <a:rPr lang="en-US" sz="2000" kern="1200" dirty="0" smtClean="0">
              <a:solidFill>
                <a:schemeClr val="tx1"/>
              </a:solidFill>
            </a:rPr>
            <a:t>R</a:t>
          </a:r>
          <a:r>
            <a:rPr lang="ru-RU" sz="2000" kern="1200" baseline="-25000" dirty="0" smtClean="0">
              <a:solidFill>
                <a:schemeClr val="tx1"/>
              </a:solidFill>
            </a:rPr>
            <a:t>1</a:t>
          </a:r>
          <a:r>
            <a:rPr lang="ru-RU" sz="2000" kern="1200" dirty="0" smtClean="0">
              <a:solidFill>
                <a:schemeClr val="tx1"/>
              </a:solidFill>
            </a:rPr>
            <a:t>.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22771" y="3652851"/>
        <a:ext cx="4281131" cy="4209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7AA506-F6CE-4006-8917-F5CA5BD47A13}">
      <dsp:nvSpPr>
        <dsp:cNvPr id="0" name=""/>
        <dsp:cNvSpPr/>
      </dsp:nvSpPr>
      <dsp:spPr>
        <a:xfrm>
          <a:off x="0" y="1"/>
          <a:ext cx="8568952" cy="1107158"/>
        </a:xfrm>
        <a:prstGeom prst="roundRect">
          <a:avLst/>
        </a:prstGeom>
        <a:solidFill>
          <a:schemeClr val="bg1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II</a:t>
          </a:r>
          <a:r>
            <a:rPr lang="ru-RU" sz="2400" b="1" kern="12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Презентация творческого проекта. </a:t>
          </a:r>
          <a:r>
            <a:rPr lang="ru-RU" sz="2400" kern="1200" dirty="0" smtClean="0">
              <a:solidFill>
                <a:schemeClr val="tx1"/>
              </a:solidFill>
            </a:rPr>
            <a:t>Старшеклассник составляет презентацию по своей работе. Здесь работа проходит в три этапа: 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54047" y="54048"/>
        <a:ext cx="8460858" cy="999064"/>
      </dsp:txXfrm>
    </dsp:sp>
    <dsp:sp modelId="{3D3CB304-6F26-4589-AAF1-335D309B004A}">
      <dsp:nvSpPr>
        <dsp:cNvPr id="0" name=""/>
        <dsp:cNvSpPr/>
      </dsp:nvSpPr>
      <dsp:spPr>
        <a:xfrm>
          <a:off x="0" y="1119113"/>
          <a:ext cx="8568952" cy="1107158"/>
        </a:xfrm>
        <a:prstGeom prst="roundRect">
          <a:avLst/>
        </a:prstGeom>
        <a:solidFill>
          <a:schemeClr val="bg1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1)</a:t>
          </a:r>
          <a:r>
            <a:rPr lang="ru-RU" sz="2400" kern="1200" dirty="0" smtClean="0">
              <a:solidFill>
                <a:schemeClr val="tx1"/>
              </a:solidFill>
            </a:rPr>
            <a:t> выполнить презентацию на листе бумаги, предварительно оформив ее с использованием программы </a:t>
          </a:r>
          <a:r>
            <a:rPr lang="en-US" sz="2400" kern="1200" dirty="0" smtClean="0">
              <a:solidFill>
                <a:schemeClr val="tx1"/>
              </a:solidFill>
            </a:rPr>
            <a:t>Microsoft Word</a:t>
          </a:r>
          <a:r>
            <a:rPr lang="ru-RU" sz="2400" kern="1200" dirty="0" smtClean="0">
              <a:solidFill>
                <a:schemeClr val="tx1"/>
              </a:solidFill>
            </a:rPr>
            <a:t>; 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54047" y="1173160"/>
        <a:ext cx="8460858" cy="999064"/>
      </dsp:txXfrm>
    </dsp:sp>
    <dsp:sp modelId="{1DE1A0C8-4D57-48E6-811C-534852936918}">
      <dsp:nvSpPr>
        <dsp:cNvPr id="0" name=""/>
        <dsp:cNvSpPr/>
      </dsp:nvSpPr>
      <dsp:spPr>
        <a:xfrm>
          <a:off x="0" y="2238224"/>
          <a:ext cx="8568952" cy="1107158"/>
        </a:xfrm>
        <a:prstGeom prst="roundRect">
          <a:avLst/>
        </a:prstGeom>
        <a:solidFill>
          <a:schemeClr val="bg1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2)</a:t>
          </a:r>
          <a:r>
            <a:rPr lang="ru-RU" sz="2400" kern="1200" dirty="0" smtClean="0">
              <a:solidFill>
                <a:schemeClr val="tx1"/>
              </a:solidFill>
            </a:rPr>
            <a:t> при помощи программ </a:t>
          </a:r>
          <a:r>
            <a:rPr lang="en-US" sz="2400" kern="1200" dirty="0" smtClean="0">
              <a:solidFill>
                <a:schemeClr val="tx1"/>
              </a:solidFill>
            </a:rPr>
            <a:t>Microsoft PowerPoint</a:t>
          </a:r>
          <a:r>
            <a:rPr lang="ru-RU" sz="2400" kern="1200" dirty="0" smtClean="0">
              <a:solidFill>
                <a:schemeClr val="tx1"/>
              </a:solidFill>
            </a:rPr>
            <a:t> и </a:t>
          </a:r>
          <a:r>
            <a:rPr lang="en-US" sz="2400" kern="1200" dirty="0" smtClean="0">
              <a:solidFill>
                <a:schemeClr val="tx1"/>
              </a:solidFill>
            </a:rPr>
            <a:t>Smart notebook</a:t>
          </a:r>
          <a:r>
            <a:rPr lang="ru-RU" sz="2400" kern="1200" dirty="0" smtClean="0">
              <a:solidFill>
                <a:schemeClr val="tx1"/>
              </a:solidFill>
            </a:rPr>
            <a:t>; 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54047" y="2292271"/>
        <a:ext cx="8460858" cy="999064"/>
      </dsp:txXfrm>
    </dsp:sp>
    <dsp:sp modelId="{3686D549-64B7-470A-8EF1-CFDB21F74786}">
      <dsp:nvSpPr>
        <dsp:cNvPr id="0" name=""/>
        <dsp:cNvSpPr/>
      </dsp:nvSpPr>
      <dsp:spPr>
        <a:xfrm>
          <a:off x="0" y="3357335"/>
          <a:ext cx="8568952" cy="1107158"/>
        </a:xfrm>
        <a:prstGeom prst="roundRect">
          <a:avLst/>
        </a:prstGeom>
        <a:solidFill>
          <a:schemeClr val="bg1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3)</a:t>
          </a:r>
          <a:r>
            <a:rPr lang="ru-RU" sz="2400" kern="1200" dirty="0" smtClean="0">
              <a:solidFill>
                <a:schemeClr val="tx1"/>
              </a:solidFill>
            </a:rPr>
            <a:t> выступление с последующей демонстрацией творческого проекта перед аудиторией.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54047" y="3411382"/>
        <a:ext cx="8460858" cy="9990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183358-91A1-423F-8CB8-62896C58D6F9}">
      <dsp:nvSpPr>
        <dsp:cNvPr id="0" name=""/>
        <dsp:cNvSpPr/>
      </dsp:nvSpPr>
      <dsp:spPr>
        <a:xfrm>
          <a:off x="0" y="1168772"/>
          <a:ext cx="8197164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BFBD9B-12A9-460F-A02C-EB36FA80615F}">
      <dsp:nvSpPr>
        <dsp:cNvPr id="0" name=""/>
        <dsp:cNvSpPr/>
      </dsp:nvSpPr>
      <dsp:spPr>
        <a:xfrm>
          <a:off x="392254" y="45113"/>
          <a:ext cx="7804909" cy="14273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883" tIns="0" rIns="21688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Геометрический </a:t>
          </a:r>
          <a:r>
            <a:rPr lang="ru-RU" sz="2000" kern="1200" dirty="0" smtClean="0"/>
            <a:t>– когда требуемое утверждение</a:t>
          </a:r>
          <a:br>
            <a:rPr lang="ru-RU" sz="2000" kern="1200" dirty="0" smtClean="0"/>
          </a:br>
          <a:r>
            <a:rPr lang="ru-RU" sz="2000" kern="1200" dirty="0" smtClean="0"/>
            <a:t>выводится с помощью логических рассуждений из ряда</a:t>
          </a:r>
          <a:br>
            <a:rPr lang="ru-RU" sz="2000" kern="1200" dirty="0" smtClean="0"/>
          </a:br>
          <a:r>
            <a:rPr lang="ru-RU" sz="2000" kern="1200" dirty="0" smtClean="0"/>
            <a:t>известных теорем</a:t>
          </a:r>
          <a:endParaRPr lang="ru-RU" sz="2000" kern="1200" dirty="0"/>
        </a:p>
      </dsp:txBody>
      <dsp:txXfrm>
        <a:off x="461931" y="114790"/>
        <a:ext cx="7665555" cy="1287982"/>
      </dsp:txXfrm>
    </dsp:sp>
    <dsp:sp modelId="{31CBA351-6009-4D6F-B4BD-D65FB065C55F}">
      <dsp:nvSpPr>
        <dsp:cNvPr id="0" name=""/>
        <dsp:cNvSpPr/>
      </dsp:nvSpPr>
      <dsp:spPr>
        <a:xfrm>
          <a:off x="0" y="3366291"/>
          <a:ext cx="8197164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4C1766-1484-4687-8932-AFCA7C786C54}">
      <dsp:nvSpPr>
        <dsp:cNvPr id="0" name=""/>
        <dsp:cNvSpPr/>
      </dsp:nvSpPr>
      <dsp:spPr>
        <a:xfrm>
          <a:off x="390245" y="1872572"/>
          <a:ext cx="7804909" cy="18331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883" tIns="0" rIns="21688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Алгебраический </a:t>
          </a:r>
          <a:r>
            <a:rPr lang="ru-RU" sz="2000" kern="1200" dirty="0" smtClean="0"/>
            <a:t>– когда искомая геометрическая величина</a:t>
          </a:r>
          <a:br>
            <a:rPr lang="ru-RU" sz="2000" kern="1200" dirty="0" smtClean="0"/>
          </a:br>
          <a:r>
            <a:rPr lang="ru-RU" sz="2000" kern="1200" dirty="0" smtClean="0"/>
            <a:t>вычисляется на основании различных зависимостей между</a:t>
          </a:r>
          <a:br>
            <a:rPr lang="ru-RU" sz="2000" kern="1200" dirty="0" smtClean="0"/>
          </a:br>
          <a:r>
            <a:rPr lang="ru-RU" sz="2000" kern="1200" dirty="0" smtClean="0"/>
            <a:t>элементами геометрических фигур непосредственно или с</a:t>
          </a:r>
          <a:br>
            <a:rPr lang="ru-RU" sz="2000" kern="1200" dirty="0" smtClean="0"/>
          </a:br>
          <a:r>
            <a:rPr lang="ru-RU" sz="2000" kern="1200" dirty="0" smtClean="0"/>
            <a:t>помощью уравнений</a:t>
          </a:r>
          <a:endParaRPr lang="ru-RU" sz="2000" kern="1200" dirty="0"/>
        </a:p>
      </dsp:txBody>
      <dsp:txXfrm>
        <a:off x="479734" y="1962061"/>
        <a:ext cx="7625931" cy="1654220"/>
      </dsp:txXfrm>
    </dsp:sp>
    <dsp:sp modelId="{65A66781-DA04-46E7-91E5-A508D8E87368}">
      <dsp:nvSpPr>
        <dsp:cNvPr id="0" name=""/>
        <dsp:cNvSpPr/>
      </dsp:nvSpPr>
      <dsp:spPr>
        <a:xfrm>
          <a:off x="0" y="4812092"/>
          <a:ext cx="8197164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BA5165-3348-41FA-9B43-94C27AC8AB42}">
      <dsp:nvSpPr>
        <dsp:cNvPr id="0" name=""/>
        <dsp:cNvSpPr/>
      </dsp:nvSpPr>
      <dsp:spPr>
        <a:xfrm>
          <a:off x="390245" y="4070091"/>
          <a:ext cx="7804909" cy="10814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883" tIns="0" rIns="21688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Комбинированный </a:t>
          </a:r>
          <a:r>
            <a:rPr lang="ru-RU" sz="2000" kern="1200" dirty="0" smtClean="0"/>
            <a:t>– когда на одних этапах решение ведется</a:t>
          </a:r>
          <a:br>
            <a:rPr lang="ru-RU" sz="2000" kern="1200" dirty="0" smtClean="0"/>
          </a:br>
          <a:r>
            <a:rPr lang="ru-RU" sz="2000" kern="1200" dirty="0" smtClean="0"/>
            <a:t>геометрическим методом, а на других – алгебраическим</a:t>
          </a:r>
          <a:endParaRPr lang="ru-RU" sz="2000" kern="1200" dirty="0"/>
        </a:p>
      </dsp:txBody>
      <dsp:txXfrm>
        <a:off x="443039" y="4122885"/>
        <a:ext cx="7699321" cy="97589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38A933-92E0-4ADF-9E6A-62C294D914B4}">
      <dsp:nvSpPr>
        <dsp:cNvPr id="0" name=""/>
        <dsp:cNvSpPr/>
      </dsp:nvSpPr>
      <dsp:spPr>
        <a:xfrm rot="5400000">
          <a:off x="-129557" y="131769"/>
          <a:ext cx="863713" cy="6045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1</a:t>
          </a:r>
          <a:endParaRPr lang="ru-RU" sz="1700" kern="1200" dirty="0"/>
        </a:p>
      </dsp:txBody>
      <dsp:txXfrm rot="-5400000">
        <a:off x="1" y="304512"/>
        <a:ext cx="604599" cy="259114"/>
      </dsp:txXfrm>
    </dsp:sp>
    <dsp:sp modelId="{E0F41642-36E4-433C-8C0C-7DEAB056C3ED}">
      <dsp:nvSpPr>
        <dsp:cNvPr id="0" name=""/>
        <dsp:cNvSpPr/>
      </dsp:nvSpPr>
      <dsp:spPr>
        <a:xfrm rot="5400000">
          <a:off x="4233250" y="-3626439"/>
          <a:ext cx="561413" cy="78187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</a:rPr>
            <a:t>метод геометрических мест точек (ГМТ) или метод пересечений</a:t>
          </a:r>
          <a:endParaRPr lang="ru-RU" sz="2000" kern="1200" dirty="0">
            <a:solidFill>
              <a:schemeClr val="tx2">
                <a:lumMod val="75000"/>
              </a:schemeClr>
            </a:solidFill>
          </a:endParaRPr>
        </a:p>
      </dsp:txBody>
      <dsp:txXfrm rot="-5400000">
        <a:off x="604599" y="29618"/>
        <a:ext cx="7791310" cy="506601"/>
      </dsp:txXfrm>
    </dsp:sp>
    <dsp:sp modelId="{EFC7C9F3-C6F1-4102-82DD-B83DEC5D55DE}">
      <dsp:nvSpPr>
        <dsp:cNvPr id="0" name=""/>
        <dsp:cNvSpPr/>
      </dsp:nvSpPr>
      <dsp:spPr>
        <a:xfrm rot="5400000">
          <a:off x="-129557" y="814102"/>
          <a:ext cx="863713" cy="6045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2</a:t>
          </a:r>
          <a:endParaRPr lang="ru-RU" sz="1700" kern="1200" dirty="0"/>
        </a:p>
      </dsp:txBody>
      <dsp:txXfrm rot="-5400000">
        <a:off x="1" y="986845"/>
        <a:ext cx="604599" cy="259114"/>
      </dsp:txXfrm>
    </dsp:sp>
    <dsp:sp modelId="{7FC11C32-B721-4AE2-B466-ACB4AD2A0AA9}">
      <dsp:nvSpPr>
        <dsp:cNvPr id="0" name=""/>
        <dsp:cNvSpPr/>
      </dsp:nvSpPr>
      <dsp:spPr>
        <a:xfrm rot="5400000">
          <a:off x="4233250" y="-2944105"/>
          <a:ext cx="561413" cy="78187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</a:rPr>
            <a:t>метод геометрических преобразований</a:t>
          </a:r>
          <a:br>
            <a:rPr lang="ru-RU" sz="2000" b="1" kern="1200" dirty="0" smtClean="0">
              <a:solidFill>
                <a:schemeClr val="tx2">
                  <a:lumMod val="75000"/>
                </a:schemeClr>
              </a:solidFill>
            </a:rPr>
          </a:br>
          <a:endParaRPr lang="ru-RU" sz="2000" kern="1200" dirty="0">
            <a:solidFill>
              <a:schemeClr val="tx2">
                <a:lumMod val="75000"/>
              </a:schemeClr>
            </a:solidFill>
          </a:endParaRPr>
        </a:p>
      </dsp:txBody>
      <dsp:txXfrm rot="-5400000">
        <a:off x="604599" y="711952"/>
        <a:ext cx="7791310" cy="506601"/>
      </dsp:txXfrm>
    </dsp:sp>
    <dsp:sp modelId="{F6EB8B70-1FE9-4025-8CBD-02B25BA32669}">
      <dsp:nvSpPr>
        <dsp:cNvPr id="0" name=""/>
        <dsp:cNvSpPr/>
      </dsp:nvSpPr>
      <dsp:spPr>
        <a:xfrm rot="5400000">
          <a:off x="-129557" y="1496436"/>
          <a:ext cx="863713" cy="6045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3</a:t>
          </a:r>
          <a:endParaRPr lang="ru-RU" sz="1700" kern="1200" dirty="0"/>
        </a:p>
      </dsp:txBody>
      <dsp:txXfrm rot="-5400000">
        <a:off x="1" y="1669179"/>
        <a:ext cx="604599" cy="259114"/>
      </dsp:txXfrm>
    </dsp:sp>
    <dsp:sp modelId="{42F6C920-CADA-47B5-9242-88651EE93EE8}">
      <dsp:nvSpPr>
        <dsp:cNvPr id="0" name=""/>
        <dsp:cNvSpPr/>
      </dsp:nvSpPr>
      <dsp:spPr>
        <a:xfrm rot="5400000">
          <a:off x="4233371" y="-2261771"/>
          <a:ext cx="561172" cy="78187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300" b="1" kern="1200" dirty="0" smtClean="0">
              <a:solidFill>
                <a:srgbClr val="C00000"/>
              </a:solidFill>
            </a:rPr>
            <a:t>алгебраический метод</a:t>
          </a:r>
          <a:endParaRPr lang="ru-RU" sz="3300" kern="1200" dirty="0">
            <a:solidFill>
              <a:srgbClr val="C00000"/>
            </a:solidFill>
          </a:endParaRPr>
        </a:p>
      </dsp:txBody>
      <dsp:txXfrm rot="-5400000">
        <a:off x="604599" y="1394395"/>
        <a:ext cx="7791322" cy="50638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37CAFC-C003-43E9-940D-5AF17DC303E7}">
      <dsp:nvSpPr>
        <dsp:cNvPr id="0" name=""/>
        <dsp:cNvSpPr/>
      </dsp:nvSpPr>
      <dsp:spPr>
        <a:xfrm>
          <a:off x="723818" y="0"/>
          <a:ext cx="9743507" cy="648072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1" kern="120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1" kern="120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Использование </a:t>
          </a:r>
          <a:r>
            <a:rPr lang="ru-RU" sz="2000" b="1" kern="1200" dirty="0" err="1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фузионистского</a:t>
          </a: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подхода</a:t>
          </a:r>
          <a:endParaRPr lang="ru-RU" sz="2000" b="1" kern="120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Знакомство с элементами гуманитарного знания</a:t>
          </a:r>
          <a:endParaRPr lang="ru-RU" sz="2000" b="1" kern="120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Использование метода аналогии в геометрии</a:t>
          </a:r>
          <a:endParaRPr lang="ru-RU" sz="2000" b="1" kern="120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Работа по готовым чертежам</a:t>
          </a:r>
          <a:endParaRPr lang="ru-RU" sz="2000" b="1" kern="120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Использование провоцирующих задач</a:t>
          </a:r>
          <a:endParaRPr lang="ru-RU" sz="2000" kern="120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Использование метода конструктивных задач</a:t>
          </a:r>
          <a:endParaRPr lang="ru-RU" sz="2000" kern="120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i="0" kern="1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Метод пересечения окрестностей ключевых задач</a:t>
          </a:r>
          <a:endParaRPr lang="ru-RU" sz="2000" b="1" kern="120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i="0" kern="1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Конструктивная деятельность на уроках</a:t>
          </a:r>
          <a:endParaRPr lang="ru-RU" sz="2000" b="1" kern="120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i="0" kern="1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Использование выносных чертежей</a:t>
          </a:r>
          <a:endParaRPr lang="ru-RU" sz="2000" b="1" kern="120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Использование метода вспомогательных построений</a:t>
          </a:r>
          <a:endParaRPr lang="ru-RU" sz="2000" b="1" kern="120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i="0" kern="1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Использование метода площадей</a:t>
          </a:r>
          <a:endParaRPr lang="ru-RU" sz="2000" b="1" kern="120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i="0" kern="1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Использование задач дивергентного типа</a:t>
          </a:r>
          <a:endParaRPr lang="ru-RU" sz="2000" b="1" kern="120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23818" y="810090"/>
        <a:ext cx="7313237" cy="4860540"/>
      </dsp:txXfrm>
    </dsp:sp>
    <dsp:sp modelId="{0F836CF1-3705-4D3E-B189-D9DAD29B00FE}">
      <dsp:nvSpPr>
        <dsp:cNvPr id="0" name=""/>
        <dsp:cNvSpPr/>
      </dsp:nvSpPr>
      <dsp:spPr>
        <a:xfrm>
          <a:off x="1023" y="0"/>
          <a:ext cx="719724" cy="6480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8580" tIns="34290" rIns="6858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Calibri-Bold"/>
            </a:rPr>
            <a:t>ПУТИ </a:t>
          </a:r>
          <a:r>
            <a:rPr lang="ru-RU" sz="1800" b="1" kern="1200" dirty="0" smtClean="0">
              <a:solidFill>
                <a:schemeClr val="bg1"/>
              </a:solidFill>
              <a:latin typeface="Calibri-Bold"/>
            </a:rPr>
            <a:t> УСПШНОГО РЕШЕНИЯ ЗАДАЧ ПО ГЕОМЕТРИИ</a:t>
          </a:r>
          <a:endParaRPr lang="ru-RU" sz="1800" kern="1200" dirty="0"/>
        </a:p>
      </dsp:txBody>
      <dsp:txXfrm>
        <a:off x="36157" y="35134"/>
        <a:ext cx="649456" cy="64104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9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10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22C96-A28F-4CC8-9357-A79E3B3F6DE3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B5826-7941-4958-A3F1-050C1F34F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497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4D452-E755-440B-8191-DDB6DB555FA4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EC8FC-CDFA-4BFB-8A4E-A828DA152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D7E4E6-AE3C-4A94-8B42-876E78108A21}" type="slidenum">
              <a:rPr lang="en-US" altLang="ru-RU"/>
              <a:pPr/>
              <a:t>43</a:t>
            </a:fld>
            <a:endParaRPr lang="en-US" altLang="ru-RU"/>
          </a:p>
        </p:txBody>
      </p:sp>
      <p:sp>
        <p:nvSpPr>
          <p:cNvPr id="24678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4678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92025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AA232C9-0F3C-4503-9E68-CC51480C1729}" type="slidenum">
              <a:rPr lang="en-US" altLang="ru-RU"/>
              <a:pPr/>
              <a:t>57</a:t>
            </a:fld>
            <a:endParaRPr lang="en-US" altLang="ru-RU"/>
          </a:p>
        </p:txBody>
      </p:sp>
      <p:sp>
        <p:nvSpPr>
          <p:cNvPr id="34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54063"/>
            <a:ext cx="5029200" cy="3771900"/>
          </a:xfrm>
        </p:spPr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8375"/>
            <a:ext cx="6216650" cy="4525963"/>
          </a:xfrm>
        </p:spPr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53423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02A49E0-0426-4729-A950-71B720EA2581}" type="slidenum">
              <a:rPr lang="en-US" altLang="ru-RU"/>
              <a:pPr/>
              <a:t>58</a:t>
            </a:fld>
            <a:endParaRPr lang="en-US" altLang="ru-RU"/>
          </a:p>
        </p:txBody>
      </p:sp>
      <p:sp>
        <p:nvSpPr>
          <p:cNvPr id="9728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9728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06530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CF4E3E4-25DE-42C8-9779-7E15EFF2ECB8}" type="slidenum">
              <a:rPr lang="en-US" altLang="ru-RU"/>
              <a:pPr/>
              <a:t>59</a:t>
            </a:fld>
            <a:endParaRPr lang="en-US" altLang="ru-RU"/>
          </a:p>
        </p:txBody>
      </p:sp>
      <p:sp>
        <p:nvSpPr>
          <p:cNvPr id="9933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9933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69310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08A1618-8BE8-4EA9-A08E-B8430298363F}" type="slidenum">
              <a:rPr lang="en-US" altLang="ru-RU"/>
              <a:pPr/>
              <a:t>60</a:t>
            </a:fld>
            <a:endParaRPr lang="en-US" altLang="ru-RU"/>
          </a:p>
        </p:txBody>
      </p:sp>
      <p:sp>
        <p:nvSpPr>
          <p:cNvPr id="10137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0137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74794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AA3C19A-EFBE-403A-B682-FD9DF609B872}" type="slidenum">
              <a:rPr lang="en-US" altLang="ru-RU"/>
              <a:pPr/>
              <a:t>61</a:t>
            </a:fld>
            <a:endParaRPr lang="en-US" altLang="ru-RU"/>
          </a:p>
        </p:txBody>
      </p:sp>
      <p:sp>
        <p:nvSpPr>
          <p:cNvPr id="10342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0342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05194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0D9D47B-53B5-476E-9ED3-02B9D16859B7}" type="slidenum">
              <a:rPr lang="en-US" altLang="ru-RU"/>
              <a:pPr/>
              <a:t>62</a:t>
            </a:fld>
            <a:endParaRPr lang="en-US" altLang="ru-RU"/>
          </a:p>
        </p:txBody>
      </p:sp>
      <p:sp>
        <p:nvSpPr>
          <p:cNvPr id="10547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0547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59786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1147716-1181-4344-98CF-FBDC44C5BF4E}" type="slidenum">
              <a:rPr lang="en-US" altLang="ru-RU"/>
              <a:pPr/>
              <a:t>63</a:t>
            </a:fld>
            <a:endParaRPr lang="en-US" altLang="ru-RU"/>
          </a:p>
        </p:txBody>
      </p:sp>
      <p:sp>
        <p:nvSpPr>
          <p:cNvPr id="10957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0957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8123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669522C-8A0B-4315-B08C-0A6252B98F36}" type="slidenum">
              <a:rPr lang="en-US" altLang="ru-RU"/>
              <a:pPr/>
              <a:t>64</a:t>
            </a:fld>
            <a:endParaRPr lang="en-US" altLang="ru-RU"/>
          </a:p>
        </p:txBody>
      </p:sp>
      <p:sp>
        <p:nvSpPr>
          <p:cNvPr id="11161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1161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53666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E171D0-136A-47AF-A9D9-9B5D390FB285}" type="slidenum">
              <a:rPr lang="en-US" altLang="ru-RU"/>
              <a:pPr/>
              <a:t>65</a:t>
            </a:fld>
            <a:endParaRPr lang="en-US" altLang="ru-RU"/>
          </a:p>
        </p:txBody>
      </p:sp>
      <p:sp>
        <p:nvSpPr>
          <p:cNvPr id="11776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1776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27167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35D43E7-03C8-4496-85BD-459BC4F54A80}" type="slidenum">
              <a:rPr lang="en-US" altLang="ru-RU"/>
              <a:pPr/>
              <a:t>66</a:t>
            </a:fld>
            <a:endParaRPr lang="en-US" altLang="ru-RU"/>
          </a:p>
        </p:txBody>
      </p:sp>
      <p:sp>
        <p:nvSpPr>
          <p:cNvPr id="11571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1571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2314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0A16BA-8177-4338-8552-8A8A3B817A04}" type="slidenum">
              <a:rPr lang="en-US" altLang="ru-RU"/>
              <a:pPr/>
              <a:t>44</a:t>
            </a:fld>
            <a:endParaRPr lang="en-US" altLang="ru-RU"/>
          </a:p>
        </p:txBody>
      </p:sp>
      <p:sp>
        <p:nvSpPr>
          <p:cNvPr id="24883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4883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03130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E171D0-136A-47AF-A9D9-9B5D390FB285}" type="slidenum">
              <a:rPr lang="en-US" altLang="ru-RU"/>
              <a:pPr/>
              <a:t>67</a:t>
            </a:fld>
            <a:endParaRPr lang="en-US" altLang="ru-RU"/>
          </a:p>
        </p:txBody>
      </p:sp>
      <p:sp>
        <p:nvSpPr>
          <p:cNvPr id="11776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1776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89327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EDAA18A-EE57-4674-A07D-116EFFDD9F9B}" type="slidenum">
              <a:rPr lang="en-US" altLang="ru-RU"/>
              <a:pPr/>
              <a:t>68</a:t>
            </a:fld>
            <a:endParaRPr lang="en-US" altLang="ru-RU"/>
          </a:p>
        </p:txBody>
      </p:sp>
      <p:sp>
        <p:nvSpPr>
          <p:cNvPr id="11981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1981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55640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27E547-FE20-414A-A8E0-ED1DAD5050AC}" type="slidenum">
              <a:rPr lang="en-US" altLang="ru-RU"/>
              <a:pPr/>
              <a:t>69</a:t>
            </a:fld>
            <a:endParaRPr lang="en-US" altLang="ru-RU"/>
          </a:p>
        </p:txBody>
      </p:sp>
      <p:sp>
        <p:nvSpPr>
          <p:cNvPr id="12185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2185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45905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7EB1C74-6950-4C52-BBB9-D918CADF4B99}" type="slidenum">
              <a:rPr lang="en-US" altLang="ru-RU"/>
              <a:pPr/>
              <a:t>70</a:t>
            </a:fld>
            <a:endParaRPr lang="en-US" altLang="ru-RU"/>
          </a:p>
        </p:txBody>
      </p:sp>
      <p:sp>
        <p:nvSpPr>
          <p:cNvPr id="12800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2800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32018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A50E486-E811-430D-B7A0-D3E37532DC05}" type="slidenum">
              <a:rPr lang="en-US" altLang="ru-RU"/>
              <a:pPr/>
              <a:t>71</a:t>
            </a:fld>
            <a:endParaRPr lang="en-US" altLang="ru-RU"/>
          </a:p>
        </p:txBody>
      </p:sp>
      <p:sp>
        <p:nvSpPr>
          <p:cNvPr id="13005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3005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29394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3C1B1A7-3311-4C83-A7C1-E0D11B276C87}" type="slidenum">
              <a:rPr lang="en-US" altLang="ru-RU"/>
              <a:pPr/>
              <a:t>72</a:t>
            </a:fld>
            <a:endParaRPr lang="en-US" altLang="ru-RU"/>
          </a:p>
        </p:txBody>
      </p:sp>
      <p:sp>
        <p:nvSpPr>
          <p:cNvPr id="13209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3209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51879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CCBAB6C-EC80-4A32-995D-B08FC7974F7B}" type="slidenum">
              <a:rPr lang="en-US" altLang="ru-RU"/>
              <a:pPr/>
              <a:t>73</a:t>
            </a:fld>
            <a:endParaRPr lang="en-US" altLang="ru-RU"/>
          </a:p>
        </p:txBody>
      </p:sp>
      <p:sp>
        <p:nvSpPr>
          <p:cNvPr id="13414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3414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846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DF5A488-5382-4A6E-B686-9C4C45CDE798}" type="slidenum">
              <a:rPr lang="en-US" altLang="ru-RU"/>
              <a:pPr/>
              <a:t>74</a:t>
            </a:fld>
            <a:endParaRPr lang="en-US" altLang="ru-RU"/>
          </a:p>
        </p:txBody>
      </p:sp>
      <p:sp>
        <p:nvSpPr>
          <p:cNvPr id="13619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3619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86334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1E1C948-FFCD-4717-A510-4853808112BC}" type="slidenum">
              <a:rPr lang="en-US" altLang="ru-RU"/>
              <a:pPr/>
              <a:t>75</a:t>
            </a:fld>
            <a:endParaRPr lang="en-US" altLang="ru-RU"/>
          </a:p>
        </p:txBody>
      </p:sp>
      <p:sp>
        <p:nvSpPr>
          <p:cNvPr id="13824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3824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55341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BF5649D-D37C-44F1-98CB-F34A02A0B822}" type="slidenum">
              <a:rPr lang="en-US" altLang="ru-RU"/>
              <a:pPr/>
              <a:t>76</a:t>
            </a:fld>
            <a:endParaRPr lang="en-US" altLang="ru-RU"/>
          </a:p>
        </p:txBody>
      </p:sp>
      <p:sp>
        <p:nvSpPr>
          <p:cNvPr id="14029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4029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3486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D914758-5807-4C10-BE22-55F6E26CD40D}" type="slidenum">
              <a:rPr lang="en-US" altLang="ru-RU"/>
              <a:pPr/>
              <a:t>45</a:t>
            </a:fld>
            <a:endParaRPr lang="en-US" altLang="ru-RU"/>
          </a:p>
        </p:txBody>
      </p:sp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1295400" y="765175"/>
            <a:ext cx="5181600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011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777875" y="4778375"/>
            <a:ext cx="6215063" cy="4525963"/>
          </a:xfrm>
          <a:noFill/>
          <a:ln/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87102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CDB39C9-85B4-4BB2-B6B4-3F87F66DE8DE}" type="slidenum">
              <a:rPr lang="en-US" altLang="ru-RU"/>
              <a:pPr/>
              <a:t>77</a:t>
            </a:fld>
            <a:endParaRPr lang="en-US" altLang="ru-RU"/>
          </a:p>
        </p:txBody>
      </p:sp>
      <p:sp>
        <p:nvSpPr>
          <p:cNvPr id="14438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4438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38780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7BF3E8-2AAD-45CC-8343-7A54DF958CAB}" type="slidenum">
              <a:rPr lang="en-US" altLang="ru-RU"/>
              <a:pPr/>
              <a:t>78</a:t>
            </a:fld>
            <a:endParaRPr lang="en-US" altLang="ru-RU"/>
          </a:p>
        </p:txBody>
      </p:sp>
      <p:sp>
        <p:nvSpPr>
          <p:cNvPr id="14643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4643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10548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DF05AF5-F2AF-4A91-909F-100B42497322}" type="slidenum">
              <a:rPr lang="en-US" altLang="ru-RU"/>
              <a:pPr/>
              <a:t>79</a:t>
            </a:fld>
            <a:endParaRPr lang="en-US" altLang="ru-RU"/>
          </a:p>
        </p:txBody>
      </p:sp>
      <p:sp>
        <p:nvSpPr>
          <p:cNvPr id="14848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4848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86036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24A95CC-D6CA-48A0-8E02-A1FCE7624CC0}" type="slidenum">
              <a:rPr lang="en-US" altLang="ru-RU"/>
              <a:pPr/>
              <a:t>80</a:t>
            </a:fld>
            <a:endParaRPr lang="en-US" altLang="ru-RU"/>
          </a:p>
        </p:txBody>
      </p:sp>
      <p:sp>
        <p:nvSpPr>
          <p:cNvPr id="15053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5053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36391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1154F22-2E07-49C9-9FF5-25658FB97E60}" type="slidenum">
              <a:rPr lang="en-US" altLang="ru-RU"/>
              <a:pPr/>
              <a:t>82</a:t>
            </a:fld>
            <a:endParaRPr lang="en-US" altLang="ru-RU"/>
          </a:p>
        </p:txBody>
      </p:sp>
      <p:sp>
        <p:nvSpPr>
          <p:cNvPr id="15565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5565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51538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754F453-EB7C-49E4-A788-C9CCE5BE73F0}" type="slidenum">
              <a:rPr lang="en-US" altLang="ru-RU"/>
              <a:pPr/>
              <a:t>83</a:t>
            </a:fld>
            <a:endParaRPr lang="en-US" altLang="ru-RU"/>
          </a:p>
        </p:txBody>
      </p:sp>
      <p:sp>
        <p:nvSpPr>
          <p:cNvPr id="15769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5769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05788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A7308FB-7540-411D-97FD-D6D62690DACB}" type="slidenum">
              <a:rPr lang="en-US" altLang="ru-RU"/>
              <a:pPr/>
              <a:t>84</a:t>
            </a:fld>
            <a:endParaRPr lang="en-US" altLang="ru-RU"/>
          </a:p>
        </p:txBody>
      </p:sp>
      <p:sp>
        <p:nvSpPr>
          <p:cNvPr id="15974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5974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36227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A11C51-244A-40C4-B7F6-69905A6D6148}" type="slidenum">
              <a:rPr lang="en-US" altLang="ru-RU"/>
              <a:pPr/>
              <a:t>85</a:t>
            </a:fld>
            <a:endParaRPr lang="en-US" altLang="ru-RU"/>
          </a:p>
        </p:txBody>
      </p:sp>
      <p:sp>
        <p:nvSpPr>
          <p:cNvPr id="16179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6179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222626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D94A704-704C-4AC2-A66A-749DE37D5BC4}" type="slidenum">
              <a:rPr lang="en-US" altLang="ru-RU"/>
              <a:pPr/>
              <a:t>86</a:t>
            </a:fld>
            <a:endParaRPr lang="en-US" altLang="ru-RU"/>
          </a:p>
        </p:txBody>
      </p:sp>
      <p:sp>
        <p:nvSpPr>
          <p:cNvPr id="16384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6384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670776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01EB4DE-F14D-45BD-80B5-A9015DEE2DC3}" type="slidenum">
              <a:rPr lang="en-US" altLang="ru-RU"/>
              <a:pPr/>
              <a:t>87</a:t>
            </a:fld>
            <a:endParaRPr lang="en-US" altLang="ru-RU"/>
          </a:p>
        </p:txBody>
      </p:sp>
      <p:sp>
        <p:nvSpPr>
          <p:cNvPr id="16589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6589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6756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09917B4-0202-4921-A8AB-FD92011C616B}" type="slidenum">
              <a:rPr lang="en-US" altLang="ru-RU"/>
              <a:pPr/>
              <a:t>51</a:t>
            </a:fld>
            <a:endParaRPr lang="en-US" altLang="ru-RU"/>
          </a:p>
        </p:txBody>
      </p:sp>
      <p:sp>
        <p:nvSpPr>
          <p:cNvPr id="336898" name="Text Box 2"/>
          <p:cNvSpPr txBox="1">
            <a:spLocks noChangeArrowheads="1"/>
          </p:cNvSpPr>
          <p:nvPr/>
        </p:nvSpPr>
        <p:spPr bwMode="auto">
          <a:xfrm>
            <a:off x="1295400" y="765175"/>
            <a:ext cx="5181600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6899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777875" y="4778375"/>
            <a:ext cx="6215063" cy="4525963"/>
          </a:xfrm>
          <a:noFill/>
          <a:ln/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017377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6BD8175-A160-4D20-93B4-9E63B09CED79}" type="slidenum">
              <a:rPr lang="en-US" altLang="ru-RU"/>
              <a:pPr/>
              <a:t>88</a:t>
            </a:fld>
            <a:endParaRPr lang="en-US" altLang="ru-RU"/>
          </a:p>
        </p:txBody>
      </p:sp>
      <p:sp>
        <p:nvSpPr>
          <p:cNvPr id="16793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6793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019202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35ADF3E-D88A-430F-B988-987EFC742593}" type="slidenum">
              <a:rPr lang="en-US" altLang="ru-RU"/>
              <a:pPr/>
              <a:t>89</a:t>
            </a:fld>
            <a:endParaRPr lang="en-US" altLang="ru-RU"/>
          </a:p>
        </p:txBody>
      </p:sp>
      <p:sp>
        <p:nvSpPr>
          <p:cNvPr id="16998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6998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709932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8C97F31-7BE2-46BF-B3DD-D91DA98A1F08}" type="slidenum">
              <a:rPr lang="en-US" altLang="ru-RU"/>
              <a:pPr/>
              <a:t>90</a:t>
            </a:fld>
            <a:endParaRPr lang="en-US" altLang="ru-RU"/>
          </a:p>
        </p:txBody>
      </p:sp>
      <p:sp>
        <p:nvSpPr>
          <p:cNvPr id="17203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7203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1714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A6EB10B-B69E-4754-8048-D62D9BAF52D5}" type="slidenum">
              <a:rPr lang="en-US" altLang="ru-RU"/>
              <a:pPr/>
              <a:t>52</a:t>
            </a:fld>
            <a:endParaRPr lang="en-US" altLang="ru-RU"/>
          </a:p>
        </p:txBody>
      </p:sp>
      <p:sp>
        <p:nvSpPr>
          <p:cNvPr id="338946" name="Text Box 2"/>
          <p:cNvSpPr txBox="1">
            <a:spLocks noChangeArrowheads="1"/>
          </p:cNvSpPr>
          <p:nvPr/>
        </p:nvSpPr>
        <p:spPr bwMode="auto">
          <a:xfrm>
            <a:off x="1295400" y="765175"/>
            <a:ext cx="5181600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894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777875" y="4778375"/>
            <a:ext cx="6215063" cy="4525963"/>
          </a:xfrm>
          <a:noFill/>
          <a:ln/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079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D8E769E-32F7-497D-9D4B-0CBD600A0725}" type="slidenum">
              <a:rPr lang="en-US" altLang="ru-RU"/>
              <a:pPr/>
              <a:t>53</a:t>
            </a:fld>
            <a:endParaRPr lang="en-US" altLang="ru-RU"/>
          </a:p>
        </p:txBody>
      </p:sp>
      <p:sp>
        <p:nvSpPr>
          <p:cNvPr id="340994" name="Text Box 2"/>
          <p:cNvSpPr txBox="1">
            <a:spLocks noChangeArrowheads="1"/>
          </p:cNvSpPr>
          <p:nvPr/>
        </p:nvSpPr>
        <p:spPr bwMode="auto">
          <a:xfrm>
            <a:off x="1295400" y="765175"/>
            <a:ext cx="5181600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099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777875" y="4778375"/>
            <a:ext cx="6215063" cy="4525963"/>
          </a:xfrm>
          <a:noFill/>
          <a:ln/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5192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285EE84-6DA4-4A60-A3EF-AAA11863F5CE}" type="slidenum">
              <a:rPr lang="en-US" altLang="ru-RU"/>
              <a:pPr/>
              <a:t>54</a:t>
            </a:fld>
            <a:endParaRPr lang="en-US" altLang="ru-RU"/>
          </a:p>
        </p:txBody>
      </p:sp>
      <p:sp>
        <p:nvSpPr>
          <p:cNvPr id="34304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846425" y="-12976225"/>
            <a:ext cx="18321338" cy="13741400"/>
          </a:xfrm>
        </p:spPr>
      </p:sp>
      <p:sp>
        <p:nvSpPr>
          <p:cNvPr id="34304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8375"/>
            <a:ext cx="6215063" cy="4525963"/>
          </a:xfrm>
          <a:noFill/>
          <a:ln/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2588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DCC0602-032A-40D9-A4FC-8D2C3A78A6FA}" type="slidenum">
              <a:rPr lang="en-US" altLang="ru-RU"/>
              <a:pPr/>
              <a:t>55</a:t>
            </a:fld>
            <a:endParaRPr lang="en-US" altLang="ru-RU"/>
          </a:p>
        </p:txBody>
      </p:sp>
      <p:sp>
        <p:nvSpPr>
          <p:cNvPr id="34509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846425" y="-12976225"/>
            <a:ext cx="18321338" cy="13741400"/>
          </a:xfrm>
        </p:spPr>
      </p:sp>
      <p:sp>
        <p:nvSpPr>
          <p:cNvPr id="34509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8375"/>
            <a:ext cx="6215063" cy="4525963"/>
          </a:xfrm>
          <a:noFill/>
          <a:ln/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7903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79678E5-8108-45C2-98D7-BB3B582348BE}" type="slidenum">
              <a:rPr lang="en-US" altLang="ru-RU"/>
              <a:pPr/>
              <a:t>56</a:t>
            </a:fld>
            <a:endParaRPr lang="en-US" altLang="ru-RU"/>
          </a:p>
        </p:txBody>
      </p:sp>
      <p:sp>
        <p:nvSpPr>
          <p:cNvPr id="347138" name="Text Box 2"/>
          <p:cNvSpPr txBox="1">
            <a:spLocks noChangeArrowheads="1"/>
          </p:cNvSpPr>
          <p:nvPr/>
        </p:nvSpPr>
        <p:spPr bwMode="auto">
          <a:xfrm>
            <a:off x="1295400" y="765175"/>
            <a:ext cx="5181600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7139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777875" y="4778375"/>
            <a:ext cx="6215063" cy="4525963"/>
          </a:xfrm>
          <a:noFill/>
          <a:ln/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4675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8C8A6-D50A-459C-9F2B-872937676006}" type="datetime1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831AB-D4FC-4C0B-9D1A-1E6EDFE01A73}" type="datetime1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CFDB-F068-4922-B625-67D13A0E7270}" type="datetime1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3050"/>
            <a:ext cx="8228013" cy="5307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124200" y="6356350"/>
            <a:ext cx="2894013" cy="363538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6553200" y="6356350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fld id="{946BB87A-861F-4D23-9F90-A396700BAC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0372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8013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124200" y="6356350"/>
            <a:ext cx="2894013" cy="363538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6553200" y="6356350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fld id="{29898AE4-A7D1-4226-80F3-46F72D76A7D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9704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B3CCF-FDB4-444C-B124-C11938D7AE0F}" type="datetime1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0C77D-ED5D-4C2C-B17B-DBA1CB68AF85}" type="datetime1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22FCF-4AC0-4D83-9426-C9CC9E0850A4}" type="datetime1">
              <a:rPr lang="ru-RU" smtClean="0"/>
              <a:pPr/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CD19E-96EC-41E2-A905-95A0B7D57DB4}" type="datetime1">
              <a:rPr lang="ru-RU" smtClean="0"/>
              <a:pPr/>
              <a:t>06.04.2023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2B44-BB73-4960-8D50-65FD6DD80A06}" type="datetime1">
              <a:rPr lang="ru-RU" smtClean="0"/>
              <a:pPr/>
              <a:t>06.04.2023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26C16-BBE6-4392-AFBB-F6369D857F9B}" type="datetime1">
              <a:rPr lang="ru-RU" smtClean="0"/>
              <a:pPr/>
              <a:t>06.04.2023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F0590-533D-4838-9324-9EE9F70A7E57}" type="datetime1">
              <a:rPr lang="ru-RU" smtClean="0"/>
              <a:pPr/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6FE7-8E56-4B8F-A7AC-E5E946D6E406}" type="datetime1">
              <a:rPr lang="ru-RU" smtClean="0"/>
              <a:pPr/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BFF8E-C5E4-416C-B5F1-E1FC0EE93773}" type="datetime1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7.xml"/><Relationship Id="rId4" Type="http://schemas.openxmlformats.org/officeDocument/2006/relationships/slide" Target="slide3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control" Target="../activeX/activeX2.xml"/><Relationship Id="rId7" Type="http://schemas.openxmlformats.org/officeDocument/2006/relationships/image" Target="../media/image24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wmf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9.xml"/><Relationship Id="rId13" Type="http://schemas.openxmlformats.org/officeDocument/2006/relationships/image" Target="../media/image27.wmf"/><Relationship Id="rId18" Type="http://schemas.openxmlformats.org/officeDocument/2006/relationships/image" Target="../media/image32.wmf"/><Relationship Id="rId3" Type="http://schemas.openxmlformats.org/officeDocument/2006/relationships/control" Target="../activeX/activeX4.xml"/><Relationship Id="rId7" Type="http://schemas.openxmlformats.org/officeDocument/2006/relationships/control" Target="../activeX/activeX8.xml"/><Relationship Id="rId12" Type="http://schemas.openxmlformats.org/officeDocument/2006/relationships/notesSlide" Target="../notesSlides/notesSlide10.xml"/><Relationship Id="rId17" Type="http://schemas.openxmlformats.org/officeDocument/2006/relationships/image" Target="../media/image31.wmf"/><Relationship Id="rId2" Type="http://schemas.openxmlformats.org/officeDocument/2006/relationships/control" Target="../activeX/activeX3.xml"/><Relationship Id="rId16" Type="http://schemas.openxmlformats.org/officeDocument/2006/relationships/image" Target="../media/image30.wmf"/><Relationship Id="rId20" Type="http://schemas.openxmlformats.org/officeDocument/2006/relationships/image" Target="../media/image34.wmf"/><Relationship Id="rId1" Type="http://schemas.openxmlformats.org/officeDocument/2006/relationships/vmlDrawing" Target="../drawings/vmlDrawing2.vml"/><Relationship Id="rId6" Type="http://schemas.openxmlformats.org/officeDocument/2006/relationships/control" Target="../activeX/activeX7.xml"/><Relationship Id="rId11" Type="http://schemas.openxmlformats.org/officeDocument/2006/relationships/slideLayout" Target="../slideLayouts/slideLayout7.xml"/><Relationship Id="rId5" Type="http://schemas.openxmlformats.org/officeDocument/2006/relationships/control" Target="../activeX/activeX6.xml"/><Relationship Id="rId15" Type="http://schemas.openxmlformats.org/officeDocument/2006/relationships/image" Target="../media/image29.wmf"/><Relationship Id="rId10" Type="http://schemas.openxmlformats.org/officeDocument/2006/relationships/control" Target="../activeX/activeX11.xml"/><Relationship Id="rId19" Type="http://schemas.openxmlformats.org/officeDocument/2006/relationships/image" Target="../media/image33.wmf"/><Relationship Id="rId4" Type="http://schemas.openxmlformats.org/officeDocument/2006/relationships/control" Target="../activeX/activeX5.xml"/><Relationship Id="rId9" Type="http://schemas.openxmlformats.org/officeDocument/2006/relationships/control" Target="../activeX/activeX10.xml"/><Relationship Id="rId14" Type="http://schemas.openxmlformats.org/officeDocument/2006/relationships/image" Target="../media/image28.w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Relationship Id="rId9" Type="http://schemas.openxmlformats.org/officeDocument/2006/relationships/image" Target="../media/image41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4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4.png"/><Relationship Id="rId4" Type="http://schemas.openxmlformats.org/officeDocument/2006/relationships/oleObject" Target="../embeddings/oleObject1.bin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4.png"/><Relationship Id="rId4" Type="http://schemas.openxmlformats.org/officeDocument/2006/relationships/oleObject" Target="../embeddings/oleObject1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hyperlink" Target="https://fs.znanio.ru/methodology/images/c4/27/c427e500df104278e418d32be9d03ea328483d8b.jpg" TargetMode="Externa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hyperlink" Target="https://fs.znanio.ru/methodology/images/5c/0f/5c0f730a9d59bf33df557308083e63adbffec345.jpg" TargetMode="Externa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hyperlink" Target="https://fs.znanio.ru/methodology/images/fc/68/fc680eaeb902d9ed17f181678625b65ba93e8b1a.jpg" TargetMode="Externa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hyperlink" Target="https://fs.znanio.ru/methodology/images/fa/e4/fae436f3ba66b5b41ddd25f3e7982695946bde5e.jpg" TargetMode="Externa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hyperlink" Target="https://fs.znanio.ru/methodology/images/66/78/6678159712245a401385b09be3614101bda5a0d8.jpg" TargetMode="Externa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hyperlink" Target="https://fs.znanio.ru/methodology/images/a2/81/a28129444e365df381cdca4817b11622c7e48a7a.jpg" TargetMode="Externa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91680" y="1"/>
            <a:ext cx="7452320" cy="2564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Федеральное государственное бюджетное образовательное учреждение высшего образования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«Горно-Алтайский государственный университет»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Физико-математический 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и инженерно-технологический институт</a:t>
            </a:r>
          </a:p>
          <a:p>
            <a:pPr algn="ctr"/>
            <a:endParaRPr lang="ru-RU" sz="24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04864"/>
            <a:ext cx="4149812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132856"/>
            <a:ext cx="3162774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4149080"/>
            <a:ext cx="2078732" cy="21008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093118" y="6308508"/>
            <a:ext cx="7380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</a:rPr>
              <a:t>Горно-Алтайск, </a:t>
            </a:r>
            <a:r>
              <a:rPr lang="ru-RU" sz="2000" b="1" dirty="0" smtClean="0">
                <a:solidFill>
                  <a:srgbClr val="000099"/>
                </a:solidFill>
              </a:rPr>
              <a:t>2023</a:t>
            </a:r>
            <a:endParaRPr lang="ru-RU" sz="2000" b="1" dirty="0">
              <a:solidFill>
                <a:srgbClr val="000099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1912" y="180139"/>
            <a:ext cx="1547664" cy="141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4509120"/>
            <a:ext cx="3055895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896" y="3573016"/>
            <a:ext cx="2742431" cy="21239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124829342"/>
              </p:ext>
            </p:extLst>
          </p:nvPr>
        </p:nvGraphicFramePr>
        <p:xfrm>
          <a:off x="179512" y="1268760"/>
          <a:ext cx="871296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611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6" name="Rectangle 4"/>
          <p:cNvSpPr>
            <a:spLocks noChangeArrowheads="1"/>
          </p:cNvSpPr>
          <p:nvPr/>
        </p:nvSpPr>
        <p:spPr bwMode="auto">
          <a:xfrm>
            <a:off x="611188" y="3509963"/>
            <a:ext cx="8281987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 altLang="ru-RU" i="1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67544" y="305129"/>
            <a:ext cx="8425631" cy="59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GB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Геометрический</a:t>
            </a:r>
            <a:r>
              <a:rPr lang="en-GB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планшет</a:t>
            </a:r>
            <a:r>
              <a:rPr lang="en-GB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GB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построения</a:t>
            </a:r>
            <a:r>
              <a:rPr lang="en-GB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GB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плоскости</a:t>
            </a:r>
            <a:r>
              <a:rPr lang="en-GB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GB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Булычев</a:t>
            </a:r>
            <a:r>
              <a:rPr lang="en-GB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В., </a:t>
            </a:r>
            <a:r>
              <a:rPr lang="en-GB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Емельянов</a:t>
            </a:r>
            <a:r>
              <a:rPr lang="en-GB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Л. </a:t>
            </a:r>
            <a:r>
              <a:rPr lang="en-GB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Этот</a:t>
            </a:r>
            <a:r>
              <a:rPr lang="en-GB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</a:t>
            </a:r>
            <a:r>
              <a:rPr lang="en-GB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</a:t>
            </a:r>
            <a:r>
              <a:rPr lang="en-GB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GB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</a:t>
            </a:r>
            <a:r>
              <a:rPr lang="en-GB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GB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</a:t>
            </a:r>
            <a:r>
              <a:rPr lang="en-GB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курса</a:t>
            </a:r>
            <a:r>
              <a:rPr lang="en-GB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планиметрии</a:t>
            </a:r>
            <a:r>
              <a:rPr lang="en-GB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9-х </a:t>
            </a:r>
            <a:r>
              <a:rPr lang="en-GB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</a:t>
            </a:r>
            <a:r>
              <a:rPr lang="en-GB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</a:t>
            </a:r>
            <a:r>
              <a:rPr lang="en-GB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школы</a:t>
            </a:r>
            <a:r>
              <a:rPr lang="en-GB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10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11-х </a:t>
            </a:r>
            <a:r>
              <a:rPr lang="en-GB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</a:t>
            </a:r>
            <a:r>
              <a:rPr lang="en-GB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профильной</a:t>
            </a:r>
            <a:r>
              <a:rPr lang="en-GB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школы</a:t>
            </a:r>
            <a:r>
              <a:rPr lang="en-GB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en-GB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также</a:t>
            </a:r>
            <a:r>
              <a:rPr lang="en-GB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GB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</a:t>
            </a:r>
            <a:r>
              <a:rPr lang="en-GB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математических</a:t>
            </a:r>
            <a:r>
              <a:rPr lang="en-GB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кружков</a:t>
            </a:r>
            <a:r>
              <a:rPr lang="en-GB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GB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факультативов</a:t>
            </a:r>
            <a:r>
              <a:rPr lang="en-GB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Регулярное</a:t>
            </a:r>
            <a:r>
              <a:rPr lang="en-GB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</a:t>
            </a:r>
            <a:r>
              <a:rPr lang="en-GB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планшета</a:t>
            </a:r>
            <a:r>
              <a:rPr lang="en-GB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призвано</a:t>
            </a:r>
            <a:r>
              <a:rPr lang="en-GB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</a:t>
            </a:r>
            <a:r>
              <a:rPr lang="en-GB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</a:t>
            </a:r>
            <a:r>
              <a:rPr lang="en-GB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геометрии</a:t>
            </a:r>
            <a:r>
              <a:rPr lang="en-GB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r>
              <a:rPr lang="en-GB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осознанным</a:t>
            </a:r>
            <a:r>
              <a:rPr lang="en-GB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GB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интересным</a:t>
            </a:r>
            <a:r>
              <a:rPr lang="en-GB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раскрыть</a:t>
            </a:r>
            <a:r>
              <a:rPr lang="en-GB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</a:t>
            </a:r>
            <a:r>
              <a:rPr lang="en-GB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способности</a:t>
            </a:r>
            <a:r>
              <a:rPr lang="en-GB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</a:t>
            </a:r>
            <a:r>
              <a:rPr lang="en-GB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помочь</a:t>
            </a:r>
            <a:r>
              <a:rPr lang="en-GB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GB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нахождении</a:t>
            </a:r>
            <a:r>
              <a:rPr lang="en-GB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закономерности</a:t>
            </a:r>
            <a:r>
              <a:rPr lang="en-GB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GB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геометрических</a:t>
            </a:r>
            <a:r>
              <a:rPr lang="en-GB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конструкциях</a:t>
            </a:r>
            <a:r>
              <a:rPr lang="en-GB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дать</a:t>
            </a:r>
            <a:r>
              <a:rPr lang="en-GB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</a:t>
            </a:r>
            <a:r>
              <a:rPr lang="en-GB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GB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</a:t>
            </a:r>
            <a:r>
              <a:rPr lang="en-GB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экспериментально</a:t>
            </a:r>
            <a:r>
              <a:rPr lang="en-GB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проверять</a:t>
            </a:r>
            <a:r>
              <a:rPr lang="en-GB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геометрические</a:t>
            </a:r>
            <a:r>
              <a:rPr lang="en-GB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факты</a:t>
            </a:r>
            <a:r>
              <a:rPr lang="en-GB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GB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гипотезы</a:t>
            </a:r>
            <a:r>
              <a:rPr lang="en-GB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r>
              <a:rPr lang="en-GB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GB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выдвигать</a:t>
            </a:r>
            <a:r>
              <a:rPr lang="en-GB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собственные</a:t>
            </a:r>
            <a:r>
              <a:rPr lang="en-GB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гипотезы</a:t>
            </a:r>
            <a:r>
              <a:rPr lang="en-GB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GB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основании</a:t>
            </a:r>
            <a:r>
              <a:rPr lang="en-GB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</a:t>
            </a:r>
            <a:r>
              <a:rPr lang="en-GB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GB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Конструктивные</a:t>
            </a:r>
            <a:r>
              <a:rPr lang="en-GB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геометрические</a:t>
            </a:r>
            <a:r>
              <a:rPr lang="en-GB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</a:t>
            </a:r>
            <a:r>
              <a:rPr lang="en-GB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GB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Дубровский</a:t>
            </a:r>
            <a:r>
              <a:rPr lang="en-GB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В., </a:t>
            </a:r>
            <a:r>
              <a:rPr lang="en-GB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Егоров</a:t>
            </a:r>
            <a:r>
              <a:rPr lang="en-GB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Ю., </a:t>
            </a:r>
            <a:r>
              <a:rPr lang="en-GB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Ерганжиева</a:t>
            </a:r>
            <a:r>
              <a:rPr lang="en-GB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Л.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ЗАО </a:t>
            </a:r>
            <a:r>
              <a:rPr lang="en-GB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«1С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АО</a:t>
            </a:r>
            <a:r>
              <a:rPr lang="en-GB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GB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Этот</a:t>
            </a:r>
            <a:r>
              <a:rPr lang="en-GB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</a:t>
            </a:r>
            <a:r>
              <a:rPr lang="en-GB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</a:t>
            </a:r>
            <a:r>
              <a:rPr lang="en-GB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собой</a:t>
            </a:r>
            <a:r>
              <a:rPr lang="en-GB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подборку</a:t>
            </a:r>
            <a:r>
              <a:rPr lang="en-GB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 </a:t>
            </a:r>
            <a:r>
              <a:rPr lang="en-GB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задач</a:t>
            </a:r>
            <a:r>
              <a:rPr lang="en-GB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GB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проверкой</a:t>
            </a:r>
            <a:r>
              <a:rPr lang="en-GB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lang="en-GB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решений</a:t>
            </a:r>
            <a:r>
              <a:rPr lang="en-GB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GB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представлением</a:t>
            </a:r>
            <a:r>
              <a:rPr lang="en-GB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авторских</a:t>
            </a:r>
            <a:r>
              <a:rPr lang="en-GB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решений</a:t>
            </a:r>
            <a:r>
              <a:rPr lang="en-GB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GB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нескольких</a:t>
            </a:r>
            <a:r>
              <a:rPr lang="en-GB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вариантах</a:t>
            </a:r>
            <a:r>
              <a:rPr lang="en-GB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выполненных</a:t>
            </a:r>
            <a:r>
              <a:rPr lang="en-GB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GB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виде</a:t>
            </a:r>
            <a:r>
              <a:rPr lang="en-GB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интерактивных</a:t>
            </a:r>
            <a:r>
              <a:rPr lang="en-GB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моделей</a:t>
            </a:r>
            <a:r>
              <a:rPr lang="en-GB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</a:t>
            </a:r>
            <a:r>
              <a:rPr lang="en-GB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можно</a:t>
            </a:r>
            <a:r>
              <a:rPr lang="en-GB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</a:t>
            </a:r>
            <a:r>
              <a:rPr lang="en-GB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</a:t>
            </a:r>
            <a:r>
              <a:rPr lang="en-GB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GB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</a:t>
            </a:r>
            <a:r>
              <a:rPr lang="en-GB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</a:t>
            </a:r>
            <a:r>
              <a:rPr lang="en-GB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итоговой</a:t>
            </a:r>
            <a:r>
              <a:rPr lang="en-GB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аттестации</a:t>
            </a:r>
            <a:r>
              <a:rPr lang="en-GB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GB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геометрии</a:t>
            </a:r>
            <a:r>
              <a:rPr lang="en-GB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GB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ожно</a:t>
            </a:r>
            <a:r>
              <a:rPr lang="en-GB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скачать</a:t>
            </a:r>
            <a:r>
              <a:rPr lang="en-GB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http://school-collection.edu.ru/.</a:t>
            </a:r>
          </a:p>
        </p:txBody>
      </p:sp>
    </p:spTree>
    <p:extLst>
      <p:ext uri="{BB962C8B-B14F-4D97-AF65-F5344CB8AC3E}">
        <p14:creationId xmlns:p14="http://schemas.microsoft.com/office/powerpoint/2010/main" val="206252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210468036"/>
              </p:ext>
            </p:extLst>
          </p:nvPr>
        </p:nvGraphicFramePr>
        <p:xfrm>
          <a:off x="174832" y="672508"/>
          <a:ext cx="8784976" cy="5924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5724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790" y="676235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уровня сформированности графической культуры обучающихся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Республики Алтай</a:t>
            </a:r>
          </a:p>
          <a:p>
            <a:endParaRPr lang="ru-RU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348880"/>
            <a:ext cx="8257337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303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1946"/>
            <a:ext cx="9144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00" b="1" dirty="0" smtClean="0">
                <a:solidFill>
                  <a:srgbClr val="000099"/>
                </a:solidFill>
              </a:rPr>
              <a:t>Уровень </a:t>
            </a:r>
            <a:r>
              <a:rPr lang="ru-RU" sz="3800" b="1" dirty="0" smtClean="0">
                <a:solidFill>
                  <a:srgbClr val="000099"/>
                </a:solidFill>
              </a:rPr>
              <a:t>ГК студентов ФМФ </a:t>
            </a:r>
            <a:r>
              <a:rPr lang="ru-RU" sz="3800" b="1" dirty="0" smtClean="0">
                <a:solidFill>
                  <a:srgbClr val="000099"/>
                </a:solidFill>
              </a:rPr>
              <a:t>ГАГУ на начальном </a:t>
            </a:r>
            <a:r>
              <a:rPr lang="ru-RU" sz="3800" b="1" dirty="0" smtClean="0">
                <a:solidFill>
                  <a:srgbClr val="000099"/>
                </a:solidFill>
              </a:rPr>
              <a:t>и конечном этапах </a:t>
            </a:r>
            <a:r>
              <a:rPr lang="ru-RU" sz="3800" b="1" dirty="0" smtClean="0">
                <a:solidFill>
                  <a:srgbClr val="000099"/>
                </a:solidFill>
              </a:rPr>
              <a:t>обучения</a:t>
            </a:r>
            <a:endParaRPr lang="ru-RU" sz="3800" b="1" dirty="0">
              <a:solidFill>
                <a:srgbClr val="000099"/>
              </a:solidFill>
            </a:endParaRPr>
          </a:p>
        </p:txBody>
      </p:sp>
      <p:grpSp>
        <p:nvGrpSpPr>
          <p:cNvPr id="83970" name="Group 2"/>
          <p:cNvGrpSpPr>
            <a:grpSpLocks/>
          </p:cNvGrpSpPr>
          <p:nvPr/>
        </p:nvGrpSpPr>
        <p:grpSpPr bwMode="auto">
          <a:xfrm>
            <a:off x="647202" y="1372707"/>
            <a:ext cx="8208912" cy="2448272"/>
            <a:chOff x="-113" y="989"/>
            <a:chExt cx="7414" cy="1836"/>
          </a:xfrm>
        </p:grpSpPr>
        <p:sp>
          <p:nvSpPr>
            <p:cNvPr id="83971" name="Rectangle 3"/>
            <p:cNvSpPr>
              <a:spLocks noChangeArrowheads="1"/>
            </p:cNvSpPr>
            <p:nvPr/>
          </p:nvSpPr>
          <p:spPr bwMode="auto">
            <a:xfrm>
              <a:off x="-113" y="1017"/>
              <a:ext cx="7414" cy="18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972" name="Freeform 4"/>
            <p:cNvSpPr>
              <a:spLocks/>
            </p:cNvSpPr>
            <p:nvPr/>
          </p:nvSpPr>
          <p:spPr bwMode="auto">
            <a:xfrm>
              <a:off x="3298" y="1678"/>
              <a:ext cx="330" cy="645"/>
            </a:xfrm>
            <a:custGeom>
              <a:avLst/>
              <a:gdLst/>
              <a:ahLst/>
              <a:cxnLst>
                <a:cxn ang="0">
                  <a:pos x="330" y="300"/>
                </a:cxn>
                <a:cxn ang="0">
                  <a:pos x="0" y="0"/>
                </a:cxn>
                <a:cxn ang="0">
                  <a:pos x="0" y="345"/>
                </a:cxn>
                <a:cxn ang="0">
                  <a:pos x="330" y="645"/>
                </a:cxn>
                <a:cxn ang="0">
                  <a:pos x="330" y="300"/>
                </a:cxn>
              </a:cxnLst>
              <a:rect l="0" t="0" r="r" b="b"/>
              <a:pathLst>
                <a:path w="330" h="645">
                  <a:moveTo>
                    <a:pt x="330" y="300"/>
                  </a:moveTo>
                  <a:lnTo>
                    <a:pt x="0" y="0"/>
                  </a:lnTo>
                  <a:lnTo>
                    <a:pt x="0" y="345"/>
                  </a:lnTo>
                  <a:lnTo>
                    <a:pt x="330" y="645"/>
                  </a:lnTo>
                  <a:lnTo>
                    <a:pt x="330" y="300"/>
                  </a:lnTo>
                  <a:close/>
                </a:path>
              </a:pathLst>
            </a:custGeom>
            <a:solidFill>
              <a:srgbClr val="66808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973" name="Freeform 5"/>
            <p:cNvSpPr>
              <a:spLocks/>
            </p:cNvSpPr>
            <p:nvPr/>
          </p:nvSpPr>
          <p:spPr bwMode="auto">
            <a:xfrm>
              <a:off x="3298" y="1664"/>
              <a:ext cx="330" cy="314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60" y="0"/>
                </a:cxn>
                <a:cxn ang="0">
                  <a:pos x="105" y="0"/>
                </a:cxn>
                <a:cxn ang="0">
                  <a:pos x="165" y="0"/>
                </a:cxn>
                <a:cxn ang="0">
                  <a:pos x="225" y="0"/>
                </a:cxn>
                <a:cxn ang="0">
                  <a:pos x="270" y="0"/>
                </a:cxn>
                <a:cxn ang="0">
                  <a:pos x="330" y="0"/>
                </a:cxn>
                <a:cxn ang="0">
                  <a:pos x="330" y="314"/>
                </a:cxn>
                <a:cxn ang="0">
                  <a:pos x="0" y="14"/>
                </a:cxn>
              </a:cxnLst>
              <a:rect l="0" t="0" r="r" b="b"/>
              <a:pathLst>
                <a:path w="330" h="314">
                  <a:moveTo>
                    <a:pt x="0" y="14"/>
                  </a:moveTo>
                  <a:lnTo>
                    <a:pt x="60" y="0"/>
                  </a:lnTo>
                  <a:lnTo>
                    <a:pt x="105" y="0"/>
                  </a:lnTo>
                  <a:lnTo>
                    <a:pt x="165" y="0"/>
                  </a:lnTo>
                  <a:lnTo>
                    <a:pt x="225" y="0"/>
                  </a:lnTo>
                  <a:lnTo>
                    <a:pt x="270" y="0"/>
                  </a:lnTo>
                  <a:lnTo>
                    <a:pt x="330" y="0"/>
                  </a:lnTo>
                  <a:lnTo>
                    <a:pt x="330" y="3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974" name="Freeform 6"/>
            <p:cNvSpPr>
              <a:spLocks/>
            </p:cNvSpPr>
            <p:nvPr/>
          </p:nvSpPr>
          <p:spPr bwMode="auto">
            <a:xfrm>
              <a:off x="2219" y="1963"/>
              <a:ext cx="1214" cy="390"/>
            </a:xfrm>
            <a:custGeom>
              <a:avLst/>
              <a:gdLst/>
              <a:ahLst/>
              <a:cxnLst>
                <a:cxn ang="0">
                  <a:pos x="1214" y="45"/>
                </a:cxn>
                <a:cxn ang="0">
                  <a:pos x="0" y="0"/>
                </a:cxn>
                <a:cxn ang="0">
                  <a:pos x="0" y="345"/>
                </a:cxn>
                <a:cxn ang="0">
                  <a:pos x="1214" y="390"/>
                </a:cxn>
                <a:cxn ang="0">
                  <a:pos x="1214" y="45"/>
                </a:cxn>
              </a:cxnLst>
              <a:rect l="0" t="0" r="r" b="b"/>
              <a:pathLst>
                <a:path w="1214" h="390">
                  <a:moveTo>
                    <a:pt x="1214" y="45"/>
                  </a:moveTo>
                  <a:lnTo>
                    <a:pt x="0" y="0"/>
                  </a:lnTo>
                  <a:lnTo>
                    <a:pt x="0" y="345"/>
                  </a:lnTo>
                  <a:lnTo>
                    <a:pt x="1214" y="390"/>
                  </a:lnTo>
                  <a:lnTo>
                    <a:pt x="1214" y="45"/>
                  </a:lnTo>
                  <a:close/>
                </a:path>
              </a:pathLst>
            </a:custGeom>
            <a:solidFill>
              <a:srgbClr val="808066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975" name="Freeform 7"/>
            <p:cNvSpPr>
              <a:spLocks/>
            </p:cNvSpPr>
            <p:nvPr/>
          </p:nvSpPr>
          <p:spPr bwMode="auto">
            <a:xfrm>
              <a:off x="2219" y="1708"/>
              <a:ext cx="1214" cy="300"/>
            </a:xfrm>
            <a:custGeom>
              <a:avLst/>
              <a:gdLst/>
              <a:ahLst/>
              <a:cxnLst>
                <a:cxn ang="0">
                  <a:pos x="0" y="255"/>
                </a:cxn>
                <a:cxn ang="0">
                  <a:pos x="0" y="240"/>
                </a:cxn>
                <a:cxn ang="0">
                  <a:pos x="15" y="225"/>
                </a:cxn>
                <a:cxn ang="0">
                  <a:pos x="30" y="210"/>
                </a:cxn>
                <a:cxn ang="0">
                  <a:pos x="45" y="195"/>
                </a:cxn>
                <a:cxn ang="0">
                  <a:pos x="75" y="180"/>
                </a:cxn>
                <a:cxn ang="0">
                  <a:pos x="90" y="165"/>
                </a:cxn>
                <a:cxn ang="0">
                  <a:pos x="120" y="150"/>
                </a:cxn>
                <a:cxn ang="0">
                  <a:pos x="150" y="135"/>
                </a:cxn>
                <a:cxn ang="0">
                  <a:pos x="180" y="135"/>
                </a:cxn>
                <a:cxn ang="0">
                  <a:pos x="225" y="120"/>
                </a:cxn>
                <a:cxn ang="0">
                  <a:pos x="240" y="105"/>
                </a:cxn>
                <a:cxn ang="0">
                  <a:pos x="285" y="90"/>
                </a:cxn>
                <a:cxn ang="0">
                  <a:pos x="330" y="75"/>
                </a:cxn>
                <a:cxn ang="0">
                  <a:pos x="375" y="75"/>
                </a:cxn>
                <a:cxn ang="0">
                  <a:pos x="405" y="60"/>
                </a:cxn>
                <a:cxn ang="0">
                  <a:pos x="450" y="45"/>
                </a:cxn>
                <a:cxn ang="0">
                  <a:pos x="510" y="45"/>
                </a:cxn>
                <a:cxn ang="0">
                  <a:pos x="569" y="30"/>
                </a:cxn>
                <a:cxn ang="0">
                  <a:pos x="599" y="30"/>
                </a:cxn>
                <a:cxn ang="0">
                  <a:pos x="659" y="15"/>
                </a:cxn>
                <a:cxn ang="0">
                  <a:pos x="719" y="15"/>
                </a:cxn>
                <a:cxn ang="0">
                  <a:pos x="779" y="0"/>
                </a:cxn>
                <a:cxn ang="0">
                  <a:pos x="809" y="0"/>
                </a:cxn>
                <a:cxn ang="0">
                  <a:pos x="884" y="0"/>
                </a:cxn>
                <a:cxn ang="0">
                  <a:pos x="1214" y="300"/>
                </a:cxn>
                <a:cxn ang="0">
                  <a:pos x="0" y="255"/>
                </a:cxn>
              </a:cxnLst>
              <a:rect l="0" t="0" r="r" b="b"/>
              <a:pathLst>
                <a:path w="1214" h="300">
                  <a:moveTo>
                    <a:pt x="0" y="255"/>
                  </a:moveTo>
                  <a:lnTo>
                    <a:pt x="0" y="240"/>
                  </a:lnTo>
                  <a:lnTo>
                    <a:pt x="15" y="225"/>
                  </a:lnTo>
                  <a:lnTo>
                    <a:pt x="30" y="210"/>
                  </a:lnTo>
                  <a:lnTo>
                    <a:pt x="45" y="195"/>
                  </a:lnTo>
                  <a:lnTo>
                    <a:pt x="75" y="180"/>
                  </a:lnTo>
                  <a:lnTo>
                    <a:pt x="90" y="165"/>
                  </a:lnTo>
                  <a:lnTo>
                    <a:pt x="120" y="150"/>
                  </a:lnTo>
                  <a:lnTo>
                    <a:pt x="150" y="135"/>
                  </a:lnTo>
                  <a:lnTo>
                    <a:pt x="180" y="135"/>
                  </a:lnTo>
                  <a:lnTo>
                    <a:pt x="225" y="120"/>
                  </a:lnTo>
                  <a:lnTo>
                    <a:pt x="240" y="105"/>
                  </a:lnTo>
                  <a:lnTo>
                    <a:pt x="285" y="90"/>
                  </a:lnTo>
                  <a:lnTo>
                    <a:pt x="330" y="75"/>
                  </a:lnTo>
                  <a:lnTo>
                    <a:pt x="375" y="75"/>
                  </a:lnTo>
                  <a:lnTo>
                    <a:pt x="405" y="60"/>
                  </a:lnTo>
                  <a:lnTo>
                    <a:pt x="450" y="45"/>
                  </a:lnTo>
                  <a:lnTo>
                    <a:pt x="510" y="45"/>
                  </a:lnTo>
                  <a:lnTo>
                    <a:pt x="569" y="30"/>
                  </a:lnTo>
                  <a:lnTo>
                    <a:pt x="599" y="30"/>
                  </a:lnTo>
                  <a:lnTo>
                    <a:pt x="659" y="15"/>
                  </a:lnTo>
                  <a:lnTo>
                    <a:pt x="719" y="15"/>
                  </a:lnTo>
                  <a:lnTo>
                    <a:pt x="779" y="0"/>
                  </a:lnTo>
                  <a:lnTo>
                    <a:pt x="809" y="0"/>
                  </a:lnTo>
                  <a:lnTo>
                    <a:pt x="884" y="0"/>
                  </a:lnTo>
                  <a:lnTo>
                    <a:pt x="1214" y="300"/>
                  </a:lnTo>
                  <a:lnTo>
                    <a:pt x="0" y="255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976" name="Freeform 8"/>
            <p:cNvSpPr>
              <a:spLocks/>
            </p:cNvSpPr>
            <p:nvPr/>
          </p:nvSpPr>
          <p:spPr bwMode="auto">
            <a:xfrm>
              <a:off x="4333" y="2038"/>
              <a:ext cx="899" cy="660"/>
            </a:xfrm>
            <a:custGeom>
              <a:avLst/>
              <a:gdLst/>
              <a:ahLst/>
              <a:cxnLst>
                <a:cxn ang="0">
                  <a:pos x="899" y="0"/>
                </a:cxn>
                <a:cxn ang="0">
                  <a:pos x="899" y="15"/>
                </a:cxn>
                <a:cxn ang="0">
                  <a:pos x="884" y="30"/>
                </a:cxn>
                <a:cxn ang="0">
                  <a:pos x="884" y="45"/>
                </a:cxn>
                <a:cxn ang="0">
                  <a:pos x="869" y="60"/>
                </a:cxn>
                <a:cxn ang="0">
                  <a:pos x="854" y="75"/>
                </a:cxn>
                <a:cxn ang="0">
                  <a:pos x="854" y="90"/>
                </a:cxn>
                <a:cxn ang="0">
                  <a:pos x="824" y="105"/>
                </a:cxn>
                <a:cxn ang="0">
                  <a:pos x="809" y="120"/>
                </a:cxn>
                <a:cxn ang="0">
                  <a:pos x="779" y="135"/>
                </a:cxn>
                <a:cxn ang="0">
                  <a:pos x="764" y="150"/>
                </a:cxn>
                <a:cxn ang="0">
                  <a:pos x="734" y="165"/>
                </a:cxn>
                <a:cxn ang="0">
                  <a:pos x="689" y="180"/>
                </a:cxn>
                <a:cxn ang="0">
                  <a:pos x="659" y="195"/>
                </a:cxn>
                <a:cxn ang="0">
                  <a:pos x="629" y="195"/>
                </a:cxn>
                <a:cxn ang="0">
                  <a:pos x="599" y="210"/>
                </a:cxn>
                <a:cxn ang="0">
                  <a:pos x="554" y="225"/>
                </a:cxn>
                <a:cxn ang="0">
                  <a:pos x="509" y="240"/>
                </a:cxn>
                <a:cxn ang="0">
                  <a:pos x="464" y="240"/>
                </a:cxn>
                <a:cxn ang="0">
                  <a:pos x="419" y="255"/>
                </a:cxn>
                <a:cxn ang="0">
                  <a:pos x="374" y="270"/>
                </a:cxn>
                <a:cxn ang="0">
                  <a:pos x="314" y="270"/>
                </a:cxn>
                <a:cxn ang="0">
                  <a:pos x="284" y="285"/>
                </a:cxn>
                <a:cxn ang="0">
                  <a:pos x="225" y="285"/>
                </a:cxn>
                <a:cxn ang="0">
                  <a:pos x="165" y="300"/>
                </a:cxn>
                <a:cxn ang="0">
                  <a:pos x="105" y="300"/>
                </a:cxn>
                <a:cxn ang="0">
                  <a:pos x="60" y="315"/>
                </a:cxn>
                <a:cxn ang="0">
                  <a:pos x="0" y="315"/>
                </a:cxn>
                <a:cxn ang="0">
                  <a:pos x="0" y="660"/>
                </a:cxn>
                <a:cxn ang="0">
                  <a:pos x="60" y="660"/>
                </a:cxn>
                <a:cxn ang="0">
                  <a:pos x="105" y="645"/>
                </a:cxn>
                <a:cxn ang="0">
                  <a:pos x="165" y="645"/>
                </a:cxn>
                <a:cxn ang="0">
                  <a:pos x="225" y="630"/>
                </a:cxn>
                <a:cxn ang="0">
                  <a:pos x="284" y="630"/>
                </a:cxn>
                <a:cxn ang="0">
                  <a:pos x="314" y="615"/>
                </a:cxn>
                <a:cxn ang="0">
                  <a:pos x="374" y="615"/>
                </a:cxn>
                <a:cxn ang="0">
                  <a:pos x="419" y="600"/>
                </a:cxn>
                <a:cxn ang="0">
                  <a:pos x="464" y="585"/>
                </a:cxn>
                <a:cxn ang="0">
                  <a:pos x="509" y="585"/>
                </a:cxn>
                <a:cxn ang="0">
                  <a:pos x="554" y="570"/>
                </a:cxn>
                <a:cxn ang="0">
                  <a:pos x="599" y="555"/>
                </a:cxn>
                <a:cxn ang="0">
                  <a:pos x="629" y="540"/>
                </a:cxn>
                <a:cxn ang="0">
                  <a:pos x="659" y="540"/>
                </a:cxn>
                <a:cxn ang="0">
                  <a:pos x="689" y="525"/>
                </a:cxn>
                <a:cxn ang="0">
                  <a:pos x="734" y="510"/>
                </a:cxn>
                <a:cxn ang="0">
                  <a:pos x="764" y="495"/>
                </a:cxn>
                <a:cxn ang="0">
                  <a:pos x="779" y="480"/>
                </a:cxn>
                <a:cxn ang="0">
                  <a:pos x="809" y="465"/>
                </a:cxn>
                <a:cxn ang="0">
                  <a:pos x="824" y="450"/>
                </a:cxn>
                <a:cxn ang="0">
                  <a:pos x="854" y="435"/>
                </a:cxn>
                <a:cxn ang="0">
                  <a:pos x="854" y="420"/>
                </a:cxn>
                <a:cxn ang="0">
                  <a:pos x="869" y="405"/>
                </a:cxn>
                <a:cxn ang="0">
                  <a:pos x="884" y="390"/>
                </a:cxn>
                <a:cxn ang="0">
                  <a:pos x="884" y="375"/>
                </a:cxn>
                <a:cxn ang="0">
                  <a:pos x="899" y="360"/>
                </a:cxn>
                <a:cxn ang="0">
                  <a:pos x="899" y="345"/>
                </a:cxn>
                <a:cxn ang="0">
                  <a:pos x="899" y="0"/>
                </a:cxn>
              </a:cxnLst>
              <a:rect l="0" t="0" r="r" b="b"/>
              <a:pathLst>
                <a:path w="899" h="660">
                  <a:moveTo>
                    <a:pt x="899" y="0"/>
                  </a:moveTo>
                  <a:lnTo>
                    <a:pt x="899" y="15"/>
                  </a:lnTo>
                  <a:lnTo>
                    <a:pt x="884" y="30"/>
                  </a:lnTo>
                  <a:lnTo>
                    <a:pt x="884" y="45"/>
                  </a:lnTo>
                  <a:lnTo>
                    <a:pt x="869" y="60"/>
                  </a:lnTo>
                  <a:lnTo>
                    <a:pt x="854" y="75"/>
                  </a:lnTo>
                  <a:lnTo>
                    <a:pt x="854" y="90"/>
                  </a:lnTo>
                  <a:lnTo>
                    <a:pt x="824" y="105"/>
                  </a:lnTo>
                  <a:lnTo>
                    <a:pt x="809" y="120"/>
                  </a:lnTo>
                  <a:lnTo>
                    <a:pt x="779" y="135"/>
                  </a:lnTo>
                  <a:lnTo>
                    <a:pt x="764" y="150"/>
                  </a:lnTo>
                  <a:lnTo>
                    <a:pt x="734" y="165"/>
                  </a:lnTo>
                  <a:lnTo>
                    <a:pt x="689" y="180"/>
                  </a:lnTo>
                  <a:lnTo>
                    <a:pt x="659" y="195"/>
                  </a:lnTo>
                  <a:lnTo>
                    <a:pt x="629" y="195"/>
                  </a:lnTo>
                  <a:lnTo>
                    <a:pt x="599" y="210"/>
                  </a:lnTo>
                  <a:lnTo>
                    <a:pt x="554" y="225"/>
                  </a:lnTo>
                  <a:lnTo>
                    <a:pt x="509" y="240"/>
                  </a:lnTo>
                  <a:lnTo>
                    <a:pt x="464" y="240"/>
                  </a:lnTo>
                  <a:lnTo>
                    <a:pt x="419" y="255"/>
                  </a:lnTo>
                  <a:lnTo>
                    <a:pt x="374" y="270"/>
                  </a:lnTo>
                  <a:lnTo>
                    <a:pt x="314" y="270"/>
                  </a:lnTo>
                  <a:lnTo>
                    <a:pt x="284" y="285"/>
                  </a:lnTo>
                  <a:lnTo>
                    <a:pt x="225" y="285"/>
                  </a:lnTo>
                  <a:lnTo>
                    <a:pt x="165" y="300"/>
                  </a:lnTo>
                  <a:lnTo>
                    <a:pt x="105" y="300"/>
                  </a:lnTo>
                  <a:lnTo>
                    <a:pt x="60" y="315"/>
                  </a:lnTo>
                  <a:lnTo>
                    <a:pt x="0" y="315"/>
                  </a:lnTo>
                  <a:lnTo>
                    <a:pt x="0" y="660"/>
                  </a:lnTo>
                  <a:lnTo>
                    <a:pt x="60" y="660"/>
                  </a:lnTo>
                  <a:lnTo>
                    <a:pt x="105" y="645"/>
                  </a:lnTo>
                  <a:lnTo>
                    <a:pt x="165" y="645"/>
                  </a:lnTo>
                  <a:lnTo>
                    <a:pt x="225" y="630"/>
                  </a:lnTo>
                  <a:lnTo>
                    <a:pt x="284" y="630"/>
                  </a:lnTo>
                  <a:lnTo>
                    <a:pt x="314" y="615"/>
                  </a:lnTo>
                  <a:lnTo>
                    <a:pt x="374" y="615"/>
                  </a:lnTo>
                  <a:lnTo>
                    <a:pt x="419" y="600"/>
                  </a:lnTo>
                  <a:lnTo>
                    <a:pt x="464" y="585"/>
                  </a:lnTo>
                  <a:lnTo>
                    <a:pt x="509" y="585"/>
                  </a:lnTo>
                  <a:lnTo>
                    <a:pt x="554" y="570"/>
                  </a:lnTo>
                  <a:lnTo>
                    <a:pt x="599" y="555"/>
                  </a:lnTo>
                  <a:lnTo>
                    <a:pt x="629" y="540"/>
                  </a:lnTo>
                  <a:lnTo>
                    <a:pt x="659" y="540"/>
                  </a:lnTo>
                  <a:lnTo>
                    <a:pt x="689" y="525"/>
                  </a:lnTo>
                  <a:lnTo>
                    <a:pt x="734" y="510"/>
                  </a:lnTo>
                  <a:lnTo>
                    <a:pt x="764" y="495"/>
                  </a:lnTo>
                  <a:lnTo>
                    <a:pt x="779" y="480"/>
                  </a:lnTo>
                  <a:lnTo>
                    <a:pt x="809" y="465"/>
                  </a:lnTo>
                  <a:lnTo>
                    <a:pt x="824" y="450"/>
                  </a:lnTo>
                  <a:lnTo>
                    <a:pt x="854" y="435"/>
                  </a:lnTo>
                  <a:lnTo>
                    <a:pt x="854" y="420"/>
                  </a:lnTo>
                  <a:lnTo>
                    <a:pt x="869" y="405"/>
                  </a:lnTo>
                  <a:lnTo>
                    <a:pt x="884" y="390"/>
                  </a:lnTo>
                  <a:lnTo>
                    <a:pt x="884" y="375"/>
                  </a:lnTo>
                  <a:lnTo>
                    <a:pt x="899" y="360"/>
                  </a:lnTo>
                  <a:lnTo>
                    <a:pt x="899" y="345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4D4D8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977" name="Freeform 9"/>
            <p:cNvSpPr>
              <a:spLocks/>
            </p:cNvSpPr>
            <p:nvPr/>
          </p:nvSpPr>
          <p:spPr bwMode="auto">
            <a:xfrm>
              <a:off x="3988" y="2038"/>
              <a:ext cx="330" cy="6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0" y="300"/>
                </a:cxn>
                <a:cxn ang="0">
                  <a:pos x="330" y="645"/>
                </a:cxn>
                <a:cxn ang="0">
                  <a:pos x="0" y="345"/>
                </a:cxn>
                <a:cxn ang="0">
                  <a:pos x="0" y="0"/>
                </a:cxn>
              </a:cxnLst>
              <a:rect l="0" t="0" r="r" b="b"/>
              <a:pathLst>
                <a:path w="330" h="645">
                  <a:moveTo>
                    <a:pt x="0" y="0"/>
                  </a:moveTo>
                  <a:lnTo>
                    <a:pt x="330" y="300"/>
                  </a:lnTo>
                  <a:lnTo>
                    <a:pt x="330" y="645"/>
                  </a:lnTo>
                  <a:lnTo>
                    <a:pt x="0" y="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8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978" name="Freeform 10"/>
            <p:cNvSpPr>
              <a:spLocks/>
            </p:cNvSpPr>
            <p:nvPr/>
          </p:nvSpPr>
          <p:spPr bwMode="auto">
            <a:xfrm>
              <a:off x="3988" y="1723"/>
              <a:ext cx="1244" cy="6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5" y="0"/>
                </a:cxn>
                <a:cxn ang="0">
                  <a:pos x="135" y="0"/>
                </a:cxn>
                <a:cxn ang="0">
                  <a:pos x="195" y="0"/>
                </a:cxn>
                <a:cxn ang="0">
                  <a:pos x="255" y="0"/>
                </a:cxn>
                <a:cxn ang="0">
                  <a:pos x="300" y="0"/>
                </a:cxn>
                <a:cxn ang="0">
                  <a:pos x="360" y="15"/>
                </a:cxn>
                <a:cxn ang="0">
                  <a:pos x="420" y="15"/>
                </a:cxn>
                <a:cxn ang="0">
                  <a:pos x="480" y="15"/>
                </a:cxn>
                <a:cxn ang="0">
                  <a:pos x="540" y="30"/>
                </a:cxn>
                <a:cxn ang="0">
                  <a:pos x="599" y="30"/>
                </a:cxn>
                <a:cxn ang="0">
                  <a:pos x="659" y="45"/>
                </a:cxn>
                <a:cxn ang="0">
                  <a:pos x="719" y="60"/>
                </a:cxn>
                <a:cxn ang="0">
                  <a:pos x="749" y="60"/>
                </a:cxn>
                <a:cxn ang="0">
                  <a:pos x="794" y="75"/>
                </a:cxn>
                <a:cxn ang="0">
                  <a:pos x="854" y="90"/>
                </a:cxn>
                <a:cxn ang="0">
                  <a:pos x="899" y="90"/>
                </a:cxn>
                <a:cxn ang="0">
                  <a:pos x="944" y="105"/>
                </a:cxn>
                <a:cxn ang="0">
                  <a:pos x="974" y="120"/>
                </a:cxn>
                <a:cxn ang="0">
                  <a:pos x="1019" y="135"/>
                </a:cxn>
                <a:cxn ang="0">
                  <a:pos x="1049" y="150"/>
                </a:cxn>
                <a:cxn ang="0">
                  <a:pos x="1079" y="150"/>
                </a:cxn>
                <a:cxn ang="0">
                  <a:pos x="1109" y="165"/>
                </a:cxn>
                <a:cxn ang="0">
                  <a:pos x="1139" y="195"/>
                </a:cxn>
                <a:cxn ang="0">
                  <a:pos x="1154" y="210"/>
                </a:cxn>
                <a:cxn ang="0">
                  <a:pos x="1184" y="225"/>
                </a:cxn>
                <a:cxn ang="0">
                  <a:pos x="1199" y="240"/>
                </a:cxn>
                <a:cxn ang="0">
                  <a:pos x="1214" y="255"/>
                </a:cxn>
                <a:cxn ang="0">
                  <a:pos x="1229" y="270"/>
                </a:cxn>
                <a:cxn ang="0">
                  <a:pos x="1229" y="285"/>
                </a:cxn>
                <a:cxn ang="0">
                  <a:pos x="1244" y="300"/>
                </a:cxn>
                <a:cxn ang="0">
                  <a:pos x="1244" y="315"/>
                </a:cxn>
                <a:cxn ang="0">
                  <a:pos x="1244" y="330"/>
                </a:cxn>
                <a:cxn ang="0">
                  <a:pos x="1229" y="345"/>
                </a:cxn>
                <a:cxn ang="0">
                  <a:pos x="1229" y="360"/>
                </a:cxn>
                <a:cxn ang="0">
                  <a:pos x="1214" y="375"/>
                </a:cxn>
                <a:cxn ang="0">
                  <a:pos x="1199" y="390"/>
                </a:cxn>
                <a:cxn ang="0">
                  <a:pos x="1199" y="405"/>
                </a:cxn>
                <a:cxn ang="0">
                  <a:pos x="1169" y="420"/>
                </a:cxn>
                <a:cxn ang="0">
                  <a:pos x="1154" y="435"/>
                </a:cxn>
                <a:cxn ang="0">
                  <a:pos x="1124" y="450"/>
                </a:cxn>
                <a:cxn ang="0">
                  <a:pos x="1094" y="465"/>
                </a:cxn>
                <a:cxn ang="0">
                  <a:pos x="1064" y="480"/>
                </a:cxn>
                <a:cxn ang="0">
                  <a:pos x="1034" y="495"/>
                </a:cxn>
                <a:cxn ang="0">
                  <a:pos x="989" y="510"/>
                </a:cxn>
                <a:cxn ang="0">
                  <a:pos x="959" y="525"/>
                </a:cxn>
                <a:cxn ang="0">
                  <a:pos x="929" y="540"/>
                </a:cxn>
                <a:cxn ang="0">
                  <a:pos x="884" y="540"/>
                </a:cxn>
                <a:cxn ang="0">
                  <a:pos x="824" y="555"/>
                </a:cxn>
                <a:cxn ang="0">
                  <a:pos x="779" y="570"/>
                </a:cxn>
                <a:cxn ang="0">
                  <a:pos x="734" y="585"/>
                </a:cxn>
                <a:cxn ang="0">
                  <a:pos x="674" y="585"/>
                </a:cxn>
                <a:cxn ang="0">
                  <a:pos x="629" y="600"/>
                </a:cxn>
                <a:cxn ang="0">
                  <a:pos x="585" y="600"/>
                </a:cxn>
                <a:cxn ang="0">
                  <a:pos x="525" y="615"/>
                </a:cxn>
                <a:cxn ang="0">
                  <a:pos x="465" y="615"/>
                </a:cxn>
                <a:cxn ang="0">
                  <a:pos x="405" y="630"/>
                </a:cxn>
                <a:cxn ang="0">
                  <a:pos x="345" y="630"/>
                </a:cxn>
                <a:cxn ang="0">
                  <a:pos x="0" y="315"/>
                </a:cxn>
                <a:cxn ang="0">
                  <a:pos x="0" y="0"/>
                </a:cxn>
              </a:cxnLst>
              <a:rect l="0" t="0" r="r" b="b"/>
              <a:pathLst>
                <a:path w="1244" h="630">
                  <a:moveTo>
                    <a:pt x="0" y="0"/>
                  </a:moveTo>
                  <a:lnTo>
                    <a:pt x="75" y="0"/>
                  </a:lnTo>
                  <a:lnTo>
                    <a:pt x="135" y="0"/>
                  </a:lnTo>
                  <a:lnTo>
                    <a:pt x="195" y="0"/>
                  </a:lnTo>
                  <a:lnTo>
                    <a:pt x="255" y="0"/>
                  </a:lnTo>
                  <a:lnTo>
                    <a:pt x="300" y="0"/>
                  </a:lnTo>
                  <a:lnTo>
                    <a:pt x="360" y="15"/>
                  </a:lnTo>
                  <a:lnTo>
                    <a:pt x="420" y="15"/>
                  </a:lnTo>
                  <a:lnTo>
                    <a:pt x="480" y="15"/>
                  </a:lnTo>
                  <a:lnTo>
                    <a:pt x="540" y="30"/>
                  </a:lnTo>
                  <a:lnTo>
                    <a:pt x="599" y="30"/>
                  </a:lnTo>
                  <a:lnTo>
                    <a:pt x="659" y="45"/>
                  </a:lnTo>
                  <a:lnTo>
                    <a:pt x="719" y="60"/>
                  </a:lnTo>
                  <a:lnTo>
                    <a:pt x="749" y="60"/>
                  </a:lnTo>
                  <a:lnTo>
                    <a:pt x="794" y="75"/>
                  </a:lnTo>
                  <a:lnTo>
                    <a:pt x="854" y="90"/>
                  </a:lnTo>
                  <a:lnTo>
                    <a:pt x="899" y="90"/>
                  </a:lnTo>
                  <a:lnTo>
                    <a:pt x="944" y="105"/>
                  </a:lnTo>
                  <a:lnTo>
                    <a:pt x="974" y="120"/>
                  </a:lnTo>
                  <a:lnTo>
                    <a:pt x="1019" y="135"/>
                  </a:lnTo>
                  <a:lnTo>
                    <a:pt x="1049" y="150"/>
                  </a:lnTo>
                  <a:lnTo>
                    <a:pt x="1079" y="150"/>
                  </a:lnTo>
                  <a:lnTo>
                    <a:pt x="1109" y="165"/>
                  </a:lnTo>
                  <a:lnTo>
                    <a:pt x="1139" y="195"/>
                  </a:lnTo>
                  <a:lnTo>
                    <a:pt x="1154" y="210"/>
                  </a:lnTo>
                  <a:lnTo>
                    <a:pt x="1184" y="225"/>
                  </a:lnTo>
                  <a:lnTo>
                    <a:pt x="1199" y="240"/>
                  </a:lnTo>
                  <a:lnTo>
                    <a:pt x="1214" y="255"/>
                  </a:lnTo>
                  <a:lnTo>
                    <a:pt x="1229" y="270"/>
                  </a:lnTo>
                  <a:lnTo>
                    <a:pt x="1229" y="285"/>
                  </a:lnTo>
                  <a:lnTo>
                    <a:pt x="1244" y="300"/>
                  </a:lnTo>
                  <a:lnTo>
                    <a:pt x="1244" y="315"/>
                  </a:lnTo>
                  <a:lnTo>
                    <a:pt x="1244" y="330"/>
                  </a:lnTo>
                  <a:lnTo>
                    <a:pt x="1229" y="345"/>
                  </a:lnTo>
                  <a:lnTo>
                    <a:pt x="1229" y="360"/>
                  </a:lnTo>
                  <a:lnTo>
                    <a:pt x="1214" y="375"/>
                  </a:lnTo>
                  <a:lnTo>
                    <a:pt x="1199" y="390"/>
                  </a:lnTo>
                  <a:lnTo>
                    <a:pt x="1199" y="405"/>
                  </a:lnTo>
                  <a:lnTo>
                    <a:pt x="1169" y="420"/>
                  </a:lnTo>
                  <a:lnTo>
                    <a:pt x="1154" y="435"/>
                  </a:lnTo>
                  <a:lnTo>
                    <a:pt x="1124" y="450"/>
                  </a:lnTo>
                  <a:lnTo>
                    <a:pt x="1094" y="465"/>
                  </a:lnTo>
                  <a:lnTo>
                    <a:pt x="1064" y="480"/>
                  </a:lnTo>
                  <a:lnTo>
                    <a:pt x="1034" y="495"/>
                  </a:lnTo>
                  <a:lnTo>
                    <a:pt x="989" y="510"/>
                  </a:lnTo>
                  <a:lnTo>
                    <a:pt x="959" y="525"/>
                  </a:lnTo>
                  <a:lnTo>
                    <a:pt x="929" y="540"/>
                  </a:lnTo>
                  <a:lnTo>
                    <a:pt x="884" y="540"/>
                  </a:lnTo>
                  <a:lnTo>
                    <a:pt x="824" y="555"/>
                  </a:lnTo>
                  <a:lnTo>
                    <a:pt x="779" y="570"/>
                  </a:lnTo>
                  <a:lnTo>
                    <a:pt x="734" y="585"/>
                  </a:lnTo>
                  <a:lnTo>
                    <a:pt x="674" y="585"/>
                  </a:lnTo>
                  <a:lnTo>
                    <a:pt x="629" y="600"/>
                  </a:lnTo>
                  <a:lnTo>
                    <a:pt x="585" y="600"/>
                  </a:lnTo>
                  <a:lnTo>
                    <a:pt x="525" y="615"/>
                  </a:lnTo>
                  <a:lnTo>
                    <a:pt x="465" y="615"/>
                  </a:lnTo>
                  <a:lnTo>
                    <a:pt x="405" y="630"/>
                  </a:lnTo>
                  <a:lnTo>
                    <a:pt x="345" y="630"/>
                  </a:lnTo>
                  <a:lnTo>
                    <a:pt x="0" y="3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979" name="Freeform 11"/>
            <p:cNvSpPr>
              <a:spLocks/>
            </p:cNvSpPr>
            <p:nvPr/>
          </p:nvSpPr>
          <p:spPr bwMode="auto">
            <a:xfrm>
              <a:off x="2234" y="2113"/>
              <a:ext cx="1574" cy="674"/>
            </a:xfrm>
            <a:custGeom>
              <a:avLst/>
              <a:gdLst/>
              <a:ahLst/>
              <a:cxnLst>
                <a:cxn ang="0">
                  <a:pos x="1514" y="315"/>
                </a:cxn>
                <a:cxn ang="0">
                  <a:pos x="1379" y="330"/>
                </a:cxn>
                <a:cxn ang="0">
                  <a:pos x="1259" y="330"/>
                </a:cxn>
                <a:cxn ang="0">
                  <a:pos x="1124" y="330"/>
                </a:cxn>
                <a:cxn ang="0">
                  <a:pos x="1004" y="315"/>
                </a:cxn>
                <a:cxn ang="0">
                  <a:pos x="899" y="315"/>
                </a:cxn>
                <a:cxn ang="0">
                  <a:pos x="764" y="300"/>
                </a:cxn>
                <a:cxn ang="0">
                  <a:pos x="659" y="285"/>
                </a:cxn>
                <a:cxn ang="0">
                  <a:pos x="539" y="270"/>
                </a:cxn>
                <a:cxn ang="0">
                  <a:pos x="435" y="255"/>
                </a:cxn>
                <a:cxn ang="0">
                  <a:pos x="345" y="225"/>
                </a:cxn>
                <a:cxn ang="0">
                  <a:pos x="255" y="195"/>
                </a:cxn>
                <a:cxn ang="0">
                  <a:pos x="180" y="180"/>
                </a:cxn>
                <a:cxn ang="0">
                  <a:pos x="120" y="150"/>
                </a:cxn>
                <a:cxn ang="0">
                  <a:pos x="75" y="120"/>
                </a:cxn>
                <a:cxn ang="0">
                  <a:pos x="45" y="90"/>
                </a:cxn>
                <a:cxn ang="0">
                  <a:pos x="15" y="60"/>
                </a:cxn>
                <a:cxn ang="0">
                  <a:pos x="0" y="15"/>
                </a:cxn>
                <a:cxn ang="0">
                  <a:pos x="0" y="345"/>
                </a:cxn>
                <a:cxn ang="0">
                  <a:pos x="0" y="375"/>
                </a:cxn>
                <a:cxn ang="0">
                  <a:pos x="30" y="420"/>
                </a:cxn>
                <a:cxn ang="0">
                  <a:pos x="60" y="450"/>
                </a:cxn>
                <a:cxn ang="0">
                  <a:pos x="105" y="480"/>
                </a:cxn>
                <a:cxn ang="0">
                  <a:pos x="150" y="510"/>
                </a:cxn>
                <a:cxn ang="0">
                  <a:pos x="225" y="540"/>
                </a:cxn>
                <a:cxn ang="0">
                  <a:pos x="300" y="555"/>
                </a:cxn>
                <a:cxn ang="0">
                  <a:pos x="390" y="585"/>
                </a:cxn>
                <a:cxn ang="0">
                  <a:pos x="495" y="600"/>
                </a:cxn>
                <a:cxn ang="0">
                  <a:pos x="599" y="630"/>
                </a:cxn>
                <a:cxn ang="0">
                  <a:pos x="704" y="645"/>
                </a:cxn>
                <a:cxn ang="0">
                  <a:pos x="824" y="660"/>
                </a:cxn>
                <a:cxn ang="0">
                  <a:pos x="959" y="660"/>
                </a:cxn>
                <a:cxn ang="0">
                  <a:pos x="1064" y="674"/>
                </a:cxn>
                <a:cxn ang="0">
                  <a:pos x="1184" y="674"/>
                </a:cxn>
                <a:cxn ang="0">
                  <a:pos x="1319" y="674"/>
                </a:cxn>
                <a:cxn ang="0">
                  <a:pos x="1454" y="660"/>
                </a:cxn>
                <a:cxn ang="0">
                  <a:pos x="1574" y="660"/>
                </a:cxn>
              </a:cxnLst>
              <a:rect l="0" t="0" r="r" b="b"/>
              <a:pathLst>
                <a:path w="1574" h="674">
                  <a:moveTo>
                    <a:pt x="1574" y="315"/>
                  </a:moveTo>
                  <a:lnTo>
                    <a:pt x="1514" y="315"/>
                  </a:lnTo>
                  <a:lnTo>
                    <a:pt x="1454" y="315"/>
                  </a:lnTo>
                  <a:lnTo>
                    <a:pt x="1379" y="330"/>
                  </a:lnTo>
                  <a:lnTo>
                    <a:pt x="1319" y="330"/>
                  </a:lnTo>
                  <a:lnTo>
                    <a:pt x="1259" y="330"/>
                  </a:lnTo>
                  <a:lnTo>
                    <a:pt x="1184" y="330"/>
                  </a:lnTo>
                  <a:lnTo>
                    <a:pt x="1124" y="330"/>
                  </a:lnTo>
                  <a:lnTo>
                    <a:pt x="1064" y="330"/>
                  </a:lnTo>
                  <a:lnTo>
                    <a:pt x="1004" y="315"/>
                  </a:lnTo>
                  <a:lnTo>
                    <a:pt x="959" y="315"/>
                  </a:lnTo>
                  <a:lnTo>
                    <a:pt x="899" y="315"/>
                  </a:lnTo>
                  <a:lnTo>
                    <a:pt x="824" y="315"/>
                  </a:lnTo>
                  <a:lnTo>
                    <a:pt x="764" y="300"/>
                  </a:lnTo>
                  <a:lnTo>
                    <a:pt x="704" y="300"/>
                  </a:lnTo>
                  <a:lnTo>
                    <a:pt x="659" y="285"/>
                  </a:lnTo>
                  <a:lnTo>
                    <a:pt x="599" y="285"/>
                  </a:lnTo>
                  <a:lnTo>
                    <a:pt x="539" y="270"/>
                  </a:lnTo>
                  <a:lnTo>
                    <a:pt x="495" y="255"/>
                  </a:lnTo>
                  <a:lnTo>
                    <a:pt x="435" y="255"/>
                  </a:lnTo>
                  <a:lnTo>
                    <a:pt x="390" y="240"/>
                  </a:lnTo>
                  <a:lnTo>
                    <a:pt x="345" y="225"/>
                  </a:lnTo>
                  <a:lnTo>
                    <a:pt x="300" y="210"/>
                  </a:lnTo>
                  <a:lnTo>
                    <a:pt x="255" y="195"/>
                  </a:lnTo>
                  <a:lnTo>
                    <a:pt x="225" y="195"/>
                  </a:lnTo>
                  <a:lnTo>
                    <a:pt x="180" y="180"/>
                  </a:lnTo>
                  <a:lnTo>
                    <a:pt x="150" y="165"/>
                  </a:lnTo>
                  <a:lnTo>
                    <a:pt x="120" y="150"/>
                  </a:lnTo>
                  <a:lnTo>
                    <a:pt x="105" y="135"/>
                  </a:lnTo>
                  <a:lnTo>
                    <a:pt x="75" y="120"/>
                  </a:lnTo>
                  <a:lnTo>
                    <a:pt x="60" y="105"/>
                  </a:lnTo>
                  <a:lnTo>
                    <a:pt x="45" y="90"/>
                  </a:lnTo>
                  <a:lnTo>
                    <a:pt x="30" y="75"/>
                  </a:lnTo>
                  <a:lnTo>
                    <a:pt x="15" y="60"/>
                  </a:lnTo>
                  <a:lnTo>
                    <a:pt x="0" y="30"/>
                  </a:lnTo>
                  <a:lnTo>
                    <a:pt x="0" y="15"/>
                  </a:lnTo>
                  <a:lnTo>
                    <a:pt x="0" y="0"/>
                  </a:lnTo>
                  <a:lnTo>
                    <a:pt x="0" y="345"/>
                  </a:lnTo>
                  <a:lnTo>
                    <a:pt x="0" y="360"/>
                  </a:lnTo>
                  <a:lnTo>
                    <a:pt x="0" y="375"/>
                  </a:lnTo>
                  <a:lnTo>
                    <a:pt x="15" y="405"/>
                  </a:lnTo>
                  <a:lnTo>
                    <a:pt x="30" y="420"/>
                  </a:lnTo>
                  <a:lnTo>
                    <a:pt x="45" y="435"/>
                  </a:lnTo>
                  <a:lnTo>
                    <a:pt x="60" y="450"/>
                  </a:lnTo>
                  <a:lnTo>
                    <a:pt x="75" y="465"/>
                  </a:lnTo>
                  <a:lnTo>
                    <a:pt x="105" y="480"/>
                  </a:lnTo>
                  <a:lnTo>
                    <a:pt x="120" y="495"/>
                  </a:lnTo>
                  <a:lnTo>
                    <a:pt x="150" y="510"/>
                  </a:lnTo>
                  <a:lnTo>
                    <a:pt x="180" y="525"/>
                  </a:lnTo>
                  <a:lnTo>
                    <a:pt x="225" y="540"/>
                  </a:lnTo>
                  <a:lnTo>
                    <a:pt x="255" y="540"/>
                  </a:lnTo>
                  <a:lnTo>
                    <a:pt x="300" y="555"/>
                  </a:lnTo>
                  <a:lnTo>
                    <a:pt x="345" y="570"/>
                  </a:lnTo>
                  <a:lnTo>
                    <a:pt x="390" y="585"/>
                  </a:lnTo>
                  <a:lnTo>
                    <a:pt x="435" y="600"/>
                  </a:lnTo>
                  <a:lnTo>
                    <a:pt x="495" y="600"/>
                  </a:lnTo>
                  <a:lnTo>
                    <a:pt x="539" y="615"/>
                  </a:lnTo>
                  <a:lnTo>
                    <a:pt x="599" y="630"/>
                  </a:lnTo>
                  <a:lnTo>
                    <a:pt x="659" y="630"/>
                  </a:lnTo>
                  <a:lnTo>
                    <a:pt x="704" y="645"/>
                  </a:lnTo>
                  <a:lnTo>
                    <a:pt x="764" y="645"/>
                  </a:lnTo>
                  <a:lnTo>
                    <a:pt x="824" y="660"/>
                  </a:lnTo>
                  <a:lnTo>
                    <a:pt x="899" y="660"/>
                  </a:lnTo>
                  <a:lnTo>
                    <a:pt x="959" y="660"/>
                  </a:lnTo>
                  <a:lnTo>
                    <a:pt x="1004" y="660"/>
                  </a:lnTo>
                  <a:lnTo>
                    <a:pt x="1064" y="674"/>
                  </a:lnTo>
                  <a:lnTo>
                    <a:pt x="1124" y="674"/>
                  </a:lnTo>
                  <a:lnTo>
                    <a:pt x="1184" y="674"/>
                  </a:lnTo>
                  <a:lnTo>
                    <a:pt x="1259" y="674"/>
                  </a:lnTo>
                  <a:lnTo>
                    <a:pt x="1319" y="674"/>
                  </a:lnTo>
                  <a:lnTo>
                    <a:pt x="1379" y="674"/>
                  </a:lnTo>
                  <a:lnTo>
                    <a:pt x="1454" y="660"/>
                  </a:lnTo>
                  <a:lnTo>
                    <a:pt x="1514" y="660"/>
                  </a:lnTo>
                  <a:lnTo>
                    <a:pt x="1574" y="660"/>
                  </a:lnTo>
                  <a:lnTo>
                    <a:pt x="1574" y="315"/>
                  </a:lnTo>
                  <a:close/>
                </a:path>
              </a:pathLst>
            </a:custGeom>
            <a:solidFill>
              <a:srgbClr val="4D1A33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980" name="Freeform 12"/>
            <p:cNvSpPr>
              <a:spLocks/>
            </p:cNvSpPr>
            <p:nvPr/>
          </p:nvSpPr>
          <p:spPr bwMode="auto">
            <a:xfrm>
              <a:off x="2234" y="2068"/>
              <a:ext cx="1574" cy="375"/>
            </a:xfrm>
            <a:custGeom>
              <a:avLst/>
              <a:gdLst/>
              <a:ahLst/>
              <a:cxnLst>
                <a:cxn ang="0">
                  <a:pos x="1574" y="360"/>
                </a:cxn>
                <a:cxn ang="0">
                  <a:pos x="1514" y="360"/>
                </a:cxn>
                <a:cxn ang="0">
                  <a:pos x="1454" y="360"/>
                </a:cxn>
                <a:cxn ang="0">
                  <a:pos x="1379" y="375"/>
                </a:cxn>
                <a:cxn ang="0">
                  <a:pos x="1319" y="375"/>
                </a:cxn>
                <a:cxn ang="0">
                  <a:pos x="1259" y="375"/>
                </a:cxn>
                <a:cxn ang="0">
                  <a:pos x="1184" y="375"/>
                </a:cxn>
                <a:cxn ang="0">
                  <a:pos x="1139" y="375"/>
                </a:cxn>
                <a:cxn ang="0">
                  <a:pos x="1079" y="375"/>
                </a:cxn>
                <a:cxn ang="0">
                  <a:pos x="1019" y="360"/>
                </a:cxn>
                <a:cxn ang="0">
                  <a:pos x="959" y="360"/>
                </a:cxn>
                <a:cxn ang="0">
                  <a:pos x="899" y="360"/>
                </a:cxn>
                <a:cxn ang="0">
                  <a:pos x="824" y="360"/>
                </a:cxn>
                <a:cxn ang="0">
                  <a:pos x="764" y="345"/>
                </a:cxn>
                <a:cxn ang="0">
                  <a:pos x="704" y="345"/>
                </a:cxn>
                <a:cxn ang="0">
                  <a:pos x="659" y="330"/>
                </a:cxn>
                <a:cxn ang="0">
                  <a:pos x="599" y="330"/>
                </a:cxn>
                <a:cxn ang="0">
                  <a:pos x="539" y="315"/>
                </a:cxn>
                <a:cxn ang="0">
                  <a:pos x="495" y="300"/>
                </a:cxn>
                <a:cxn ang="0">
                  <a:pos x="435" y="300"/>
                </a:cxn>
                <a:cxn ang="0">
                  <a:pos x="405" y="285"/>
                </a:cxn>
                <a:cxn ang="0">
                  <a:pos x="360" y="270"/>
                </a:cxn>
                <a:cxn ang="0">
                  <a:pos x="315" y="270"/>
                </a:cxn>
                <a:cxn ang="0">
                  <a:pos x="270" y="255"/>
                </a:cxn>
                <a:cxn ang="0">
                  <a:pos x="240" y="240"/>
                </a:cxn>
                <a:cxn ang="0">
                  <a:pos x="195" y="225"/>
                </a:cxn>
                <a:cxn ang="0">
                  <a:pos x="165" y="210"/>
                </a:cxn>
                <a:cxn ang="0">
                  <a:pos x="135" y="195"/>
                </a:cxn>
                <a:cxn ang="0">
                  <a:pos x="105" y="180"/>
                </a:cxn>
                <a:cxn ang="0">
                  <a:pos x="75" y="165"/>
                </a:cxn>
                <a:cxn ang="0">
                  <a:pos x="60" y="150"/>
                </a:cxn>
                <a:cxn ang="0">
                  <a:pos x="45" y="135"/>
                </a:cxn>
                <a:cxn ang="0">
                  <a:pos x="30" y="120"/>
                </a:cxn>
                <a:cxn ang="0">
                  <a:pos x="15" y="105"/>
                </a:cxn>
                <a:cxn ang="0">
                  <a:pos x="0" y="90"/>
                </a:cxn>
                <a:cxn ang="0">
                  <a:pos x="0" y="75"/>
                </a:cxn>
                <a:cxn ang="0">
                  <a:pos x="0" y="60"/>
                </a:cxn>
                <a:cxn ang="0">
                  <a:pos x="0" y="30"/>
                </a:cxn>
                <a:cxn ang="0">
                  <a:pos x="0" y="15"/>
                </a:cxn>
                <a:cxn ang="0">
                  <a:pos x="15" y="0"/>
                </a:cxn>
                <a:cxn ang="0">
                  <a:pos x="1229" y="45"/>
                </a:cxn>
                <a:cxn ang="0">
                  <a:pos x="1574" y="360"/>
                </a:cxn>
              </a:cxnLst>
              <a:rect l="0" t="0" r="r" b="b"/>
              <a:pathLst>
                <a:path w="1574" h="375">
                  <a:moveTo>
                    <a:pt x="1574" y="360"/>
                  </a:moveTo>
                  <a:lnTo>
                    <a:pt x="1514" y="360"/>
                  </a:lnTo>
                  <a:lnTo>
                    <a:pt x="1454" y="360"/>
                  </a:lnTo>
                  <a:lnTo>
                    <a:pt x="1379" y="375"/>
                  </a:lnTo>
                  <a:lnTo>
                    <a:pt x="1319" y="375"/>
                  </a:lnTo>
                  <a:lnTo>
                    <a:pt x="1259" y="375"/>
                  </a:lnTo>
                  <a:lnTo>
                    <a:pt x="1184" y="375"/>
                  </a:lnTo>
                  <a:lnTo>
                    <a:pt x="1139" y="375"/>
                  </a:lnTo>
                  <a:lnTo>
                    <a:pt x="1079" y="375"/>
                  </a:lnTo>
                  <a:lnTo>
                    <a:pt x="1019" y="360"/>
                  </a:lnTo>
                  <a:lnTo>
                    <a:pt x="959" y="360"/>
                  </a:lnTo>
                  <a:lnTo>
                    <a:pt x="899" y="360"/>
                  </a:lnTo>
                  <a:lnTo>
                    <a:pt x="824" y="360"/>
                  </a:lnTo>
                  <a:lnTo>
                    <a:pt x="764" y="345"/>
                  </a:lnTo>
                  <a:lnTo>
                    <a:pt x="704" y="345"/>
                  </a:lnTo>
                  <a:lnTo>
                    <a:pt x="659" y="330"/>
                  </a:lnTo>
                  <a:lnTo>
                    <a:pt x="599" y="330"/>
                  </a:lnTo>
                  <a:lnTo>
                    <a:pt x="539" y="315"/>
                  </a:lnTo>
                  <a:lnTo>
                    <a:pt x="495" y="300"/>
                  </a:lnTo>
                  <a:lnTo>
                    <a:pt x="435" y="300"/>
                  </a:lnTo>
                  <a:lnTo>
                    <a:pt x="405" y="285"/>
                  </a:lnTo>
                  <a:lnTo>
                    <a:pt x="360" y="270"/>
                  </a:lnTo>
                  <a:lnTo>
                    <a:pt x="315" y="270"/>
                  </a:lnTo>
                  <a:lnTo>
                    <a:pt x="270" y="255"/>
                  </a:lnTo>
                  <a:lnTo>
                    <a:pt x="240" y="240"/>
                  </a:lnTo>
                  <a:lnTo>
                    <a:pt x="195" y="225"/>
                  </a:lnTo>
                  <a:lnTo>
                    <a:pt x="165" y="210"/>
                  </a:lnTo>
                  <a:lnTo>
                    <a:pt x="135" y="195"/>
                  </a:lnTo>
                  <a:lnTo>
                    <a:pt x="105" y="180"/>
                  </a:lnTo>
                  <a:lnTo>
                    <a:pt x="75" y="165"/>
                  </a:lnTo>
                  <a:lnTo>
                    <a:pt x="60" y="150"/>
                  </a:lnTo>
                  <a:lnTo>
                    <a:pt x="45" y="135"/>
                  </a:lnTo>
                  <a:lnTo>
                    <a:pt x="30" y="120"/>
                  </a:lnTo>
                  <a:lnTo>
                    <a:pt x="15" y="105"/>
                  </a:lnTo>
                  <a:lnTo>
                    <a:pt x="0" y="90"/>
                  </a:lnTo>
                  <a:lnTo>
                    <a:pt x="0" y="75"/>
                  </a:lnTo>
                  <a:lnTo>
                    <a:pt x="0" y="60"/>
                  </a:lnTo>
                  <a:lnTo>
                    <a:pt x="0" y="30"/>
                  </a:lnTo>
                  <a:lnTo>
                    <a:pt x="0" y="15"/>
                  </a:lnTo>
                  <a:lnTo>
                    <a:pt x="15" y="0"/>
                  </a:lnTo>
                  <a:lnTo>
                    <a:pt x="1229" y="45"/>
                  </a:lnTo>
                  <a:lnTo>
                    <a:pt x="1574" y="360"/>
                  </a:lnTo>
                  <a:close/>
                </a:path>
              </a:pathLst>
            </a:custGeom>
            <a:solidFill>
              <a:srgbClr val="993366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981" name="Rectangle 13"/>
            <p:cNvSpPr>
              <a:spLocks noChangeArrowheads="1"/>
            </p:cNvSpPr>
            <p:nvPr/>
          </p:nvSpPr>
          <p:spPr bwMode="auto">
            <a:xfrm>
              <a:off x="4859" y="1356"/>
              <a:ext cx="2373" cy="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неудовлетворительно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982" name="Rectangle 14"/>
            <p:cNvSpPr>
              <a:spLocks noChangeArrowheads="1"/>
            </p:cNvSpPr>
            <p:nvPr/>
          </p:nvSpPr>
          <p:spPr bwMode="auto">
            <a:xfrm>
              <a:off x="5427" y="1783"/>
              <a:ext cx="61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983" name="Rectangle 15"/>
            <p:cNvSpPr>
              <a:spLocks noChangeArrowheads="1"/>
            </p:cNvSpPr>
            <p:nvPr/>
          </p:nvSpPr>
          <p:spPr bwMode="auto">
            <a:xfrm>
              <a:off x="5773" y="1645"/>
              <a:ext cx="339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45%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984" name="Rectangle 16"/>
            <p:cNvSpPr>
              <a:spLocks noChangeArrowheads="1"/>
            </p:cNvSpPr>
            <p:nvPr/>
          </p:nvSpPr>
          <p:spPr bwMode="auto">
            <a:xfrm>
              <a:off x="376" y="2152"/>
              <a:ext cx="2373" cy="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удовлетворительно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985" name="Rectangle 17"/>
            <p:cNvSpPr>
              <a:spLocks noChangeArrowheads="1"/>
            </p:cNvSpPr>
            <p:nvPr/>
          </p:nvSpPr>
          <p:spPr bwMode="auto">
            <a:xfrm>
              <a:off x="1049" y="2458"/>
              <a:ext cx="339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32%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986" name="Rectangle 18"/>
            <p:cNvSpPr>
              <a:spLocks noChangeArrowheads="1"/>
            </p:cNvSpPr>
            <p:nvPr/>
          </p:nvSpPr>
          <p:spPr bwMode="auto">
            <a:xfrm>
              <a:off x="1694" y="1184"/>
              <a:ext cx="638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хорошо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987" name="Rectangle 19"/>
            <p:cNvSpPr>
              <a:spLocks noChangeArrowheads="1"/>
            </p:cNvSpPr>
            <p:nvPr/>
          </p:nvSpPr>
          <p:spPr bwMode="auto">
            <a:xfrm>
              <a:off x="1859" y="1499"/>
              <a:ext cx="339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18%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988" name="Rectangle 20"/>
            <p:cNvSpPr>
              <a:spLocks noChangeArrowheads="1"/>
            </p:cNvSpPr>
            <p:nvPr/>
          </p:nvSpPr>
          <p:spPr bwMode="auto">
            <a:xfrm>
              <a:off x="2833" y="989"/>
              <a:ext cx="678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отлично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989" name="Rectangle 21"/>
            <p:cNvSpPr>
              <a:spLocks noChangeArrowheads="1"/>
            </p:cNvSpPr>
            <p:nvPr/>
          </p:nvSpPr>
          <p:spPr bwMode="auto">
            <a:xfrm>
              <a:off x="3103" y="1304"/>
              <a:ext cx="240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5%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4" name="Group 2"/>
          <p:cNvGrpSpPr>
            <a:grpSpLocks/>
          </p:cNvGrpSpPr>
          <p:nvPr/>
        </p:nvGrpSpPr>
        <p:grpSpPr bwMode="auto">
          <a:xfrm>
            <a:off x="395536" y="4014126"/>
            <a:ext cx="8492554" cy="2439210"/>
            <a:chOff x="3622" y="11869"/>
            <a:chExt cx="5825" cy="2109"/>
          </a:xfrm>
        </p:grpSpPr>
        <p:sp>
          <p:nvSpPr>
            <p:cNvPr id="25" name="Freeform 3"/>
            <p:cNvSpPr>
              <a:spLocks/>
            </p:cNvSpPr>
            <p:nvPr/>
          </p:nvSpPr>
          <p:spPr bwMode="auto">
            <a:xfrm>
              <a:off x="6001" y="12855"/>
              <a:ext cx="1" cy="659"/>
            </a:xfrm>
            <a:custGeom>
              <a:avLst/>
              <a:gdLst/>
              <a:ahLst/>
              <a:cxnLst>
                <a:cxn ang="0">
                  <a:pos x="0" y="314"/>
                </a:cxn>
                <a:cxn ang="0">
                  <a:pos x="0" y="0"/>
                </a:cxn>
                <a:cxn ang="0">
                  <a:pos x="0" y="344"/>
                </a:cxn>
                <a:cxn ang="0">
                  <a:pos x="0" y="659"/>
                </a:cxn>
                <a:cxn ang="0">
                  <a:pos x="0" y="314"/>
                </a:cxn>
              </a:cxnLst>
              <a:rect l="0" t="0" r="r" b="b"/>
              <a:pathLst>
                <a:path h="659">
                  <a:moveTo>
                    <a:pt x="0" y="314"/>
                  </a:moveTo>
                  <a:lnTo>
                    <a:pt x="0" y="0"/>
                  </a:lnTo>
                  <a:lnTo>
                    <a:pt x="0" y="344"/>
                  </a:lnTo>
                  <a:lnTo>
                    <a:pt x="0" y="659"/>
                  </a:lnTo>
                  <a:lnTo>
                    <a:pt x="0" y="314"/>
                  </a:lnTo>
                  <a:close/>
                </a:path>
              </a:pathLst>
            </a:custGeom>
            <a:solidFill>
              <a:srgbClr val="4D4D8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4"/>
            <p:cNvSpPr>
              <a:spLocks/>
            </p:cNvSpPr>
            <p:nvPr/>
          </p:nvSpPr>
          <p:spPr bwMode="auto">
            <a:xfrm>
              <a:off x="4937" y="12959"/>
              <a:ext cx="929" cy="555"/>
            </a:xfrm>
            <a:custGeom>
              <a:avLst/>
              <a:gdLst/>
              <a:ahLst/>
              <a:cxnLst>
                <a:cxn ang="0">
                  <a:pos x="929" y="210"/>
                </a:cxn>
                <a:cxn ang="0">
                  <a:pos x="0" y="0"/>
                </a:cxn>
                <a:cxn ang="0">
                  <a:pos x="0" y="345"/>
                </a:cxn>
                <a:cxn ang="0">
                  <a:pos x="929" y="555"/>
                </a:cxn>
                <a:cxn ang="0">
                  <a:pos x="929" y="210"/>
                </a:cxn>
              </a:cxnLst>
              <a:rect l="0" t="0" r="r" b="b"/>
              <a:pathLst>
                <a:path w="929" h="555">
                  <a:moveTo>
                    <a:pt x="929" y="210"/>
                  </a:moveTo>
                  <a:lnTo>
                    <a:pt x="0" y="0"/>
                  </a:lnTo>
                  <a:lnTo>
                    <a:pt x="0" y="345"/>
                  </a:lnTo>
                  <a:lnTo>
                    <a:pt x="929" y="555"/>
                  </a:lnTo>
                  <a:lnTo>
                    <a:pt x="929" y="210"/>
                  </a:lnTo>
                  <a:close/>
                </a:path>
              </a:pathLst>
            </a:custGeom>
            <a:solidFill>
              <a:srgbClr val="66808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5"/>
            <p:cNvSpPr>
              <a:spLocks/>
            </p:cNvSpPr>
            <p:nvPr/>
          </p:nvSpPr>
          <p:spPr bwMode="auto">
            <a:xfrm>
              <a:off x="4937" y="12855"/>
              <a:ext cx="929" cy="314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45" y="89"/>
                </a:cxn>
                <a:cxn ang="0">
                  <a:pos x="75" y="89"/>
                </a:cxn>
                <a:cxn ang="0">
                  <a:pos x="120" y="74"/>
                </a:cxn>
                <a:cxn ang="0">
                  <a:pos x="164" y="59"/>
                </a:cxn>
                <a:cxn ang="0">
                  <a:pos x="224" y="59"/>
                </a:cxn>
                <a:cxn ang="0">
                  <a:pos x="254" y="44"/>
                </a:cxn>
                <a:cxn ang="0">
                  <a:pos x="314" y="44"/>
                </a:cxn>
                <a:cxn ang="0">
                  <a:pos x="374" y="29"/>
                </a:cxn>
                <a:cxn ang="0">
                  <a:pos x="434" y="29"/>
                </a:cxn>
                <a:cxn ang="0">
                  <a:pos x="464" y="14"/>
                </a:cxn>
                <a:cxn ang="0">
                  <a:pos x="524" y="14"/>
                </a:cxn>
                <a:cxn ang="0">
                  <a:pos x="599" y="14"/>
                </a:cxn>
                <a:cxn ang="0">
                  <a:pos x="629" y="0"/>
                </a:cxn>
                <a:cxn ang="0">
                  <a:pos x="704" y="0"/>
                </a:cxn>
                <a:cxn ang="0">
                  <a:pos x="764" y="0"/>
                </a:cxn>
                <a:cxn ang="0">
                  <a:pos x="824" y="0"/>
                </a:cxn>
                <a:cxn ang="0">
                  <a:pos x="869" y="0"/>
                </a:cxn>
                <a:cxn ang="0">
                  <a:pos x="929" y="0"/>
                </a:cxn>
                <a:cxn ang="0">
                  <a:pos x="929" y="314"/>
                </a:cxn>
                <a:cxn ang="0">
                  <a:pos x="0" y="104"/>
                </a:cxn>
              </a:cxnLst>
              <a:rect l="0" t="0" r="r" b="b"/>
              <a:pathLst>
                <a:path w="929" h="314">
                  <a:moveTo>
                    <a:pt x="0" y="104"/>
                  </a:moveTo>
                  <a:lnTo>
                    <a:pt x="45" y="89"/>
                  </a:lnTo>
                  <a:lnTo>
                    <a:pt x="75" y="89"/>
                  </a:lnTo>
                  <a:lnTo>
                    <a:pt x="120" y="74"/>
                  </a:lnTo>
                  <a:lnTo>
                    <a:pt x="164" y="59"/>
                  </a:lnTo>
                  <a:lnTo>
                    <a:pt x="224" y="59"/>
                  </a:lnTo>
                  <a:lnTo>
                    <a:pt x="254" y="44"/>
                  </a:lnTo>
                  <a:lnTo>
                    <a:pt x="314" y="44"/>
                  </a:lnTo>
                  <a:lnTo>
                    <a:pt x="374" y="29"/>
                  </a:lnTo>
                  <a:lnTo>
                    <a:pt x="434" y="29"/>
                  </a:lnTo>
                  <a:lnTo>
                    <a:pt x="464" y="14"/>
                  </a:lnTo>
                  <a:lnTo>
                    <a:pt x="524" y="14"/>
                  </a:lnTo>
                  <a:lnTo>
                    <a:pt x="599" y="14"/>
                  </a:lnTo>
                  <a:lnTo>
                    <a:pt x="629" y="0"/>
                  </a:lnTo>
                  <a:lnTo>
                    <a:pt x="704" y="0"/>
                  </a:lnTo>
                  <a:lnTo>
                    <a:pt x="764" y="0"/>
                  </a:lnTo>
                  <a:lnTo>
                    <a:pt x="824" y="0"/>
                  </a:lnTo>
                  <a:lnTo>
                    <a:pt x="869" y="0"/>
                  </a:lnTo>
                  <a:lnTo>
                    <a:pt x="929" y="0"/>
                  </a:lnTo>
                  <a:lnTo>
                    <a:pt x="929" y="31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6"/>
            <p:cNvSpPr>
              <a:spLocks/>
            </p:cNvSpPr>
            <p:nvPr/>
          </p:nvSpPr>
          <p:spPr bwMode="auto">
            <a:xfrm>
              <a:off x="7230" y="13214"/>
              <a:ext cx="300" cy="555"/>
            </a:xfrm>
            <a:custGeom>
              <a:avLst/>
              <a:gdLst/>
              <a:ahLst/>
              <a:cxnLst>
                <a:cxn ang="0">
                  <a:pos x="300" y="0"/>
                </a:cxn>
                <a:cxn ang="0">
                  <a:pos x="300" y="15"/>
                </a:cxn>
                <a:cxn ang="0">
                  <a:pos x="285" y="30"/>
                </a:cxn>
                <a:cxn ang="0">
                  <a:pos x="285" y="45"/>
                </a:cxn>
                <a:cxn ang="0">
                  <a:pos x="270" y="60"/>
                </a:cxn>
                <a:cxn ang="0">
                  <a:pos x="255" y="75"/>
                </a:cxn>
                <a:cxn ang="0">
                  <a:pos x="255" y="90"/>
                </a:cxn>
                <a:cxn ang="0">
                  <a:pos x="225" y="105"/>
                </a:cxn>
                <a:cxn ang="0">
                  <a:pos x="210" y="120"/>
                </a:cxn>
                <a:cxn ang="0">
                  <a:pos x="180" y="135"/>
                </a:cxn>
                <a:cxn ang="0">
                  <a:pos x="165" y="150"/>
                </a:cxn>
                <a:cxn ang="0">
                  <a:pos x="135" y="165"/>
                </a:cxn>
                <a:cxn ang="0">
                  <a:pos x="90" y="180"/>
                </a:cxn>
                <a:cxn ang="0">
                  <a:pos x="60" y="195"/>
                </a:cxn>
                <a:cxn ang="0">
                  <a:pos x="30" y="195"/>
                </a:cxn>
                <a:cxn ang="0">
                  <a:pos x="0" y="210"/>
                </a:cxn>
                <a:cxn ang="0">
                  <a:pos x="0" y="555"/>
                </a:cxn>
                <a:cxn ang="0">
                  <a:pos x="30" y="540"/>
                </a:cxn>
                <a:cxn ang="0">
                  <a:pos x="60" y="540"/>
                </a:cxn>
                <a:cxn ang="0">
                  <a:pos x="90" y="525"/>
                </a:cxn>
                <a:cxn ang="0">
                  <a:pos x="135" y="510"/>
                </a:cxn>
                <a:cxn ang="0">
                  <a:pos x="165" y="495"/>
                </a:cxn>
                <a:cxn ang="0">
                  <a:pos x="180" y="480"/>
                </a:cxn>
                <a:cxn ang="0">
                  <a:pos x="210" y="465"/>
                </a:cxn>
                <a:cxn ang="0">
                  <a:pos x="225" y="450"/>
                </a:cxn>
                <a:cxn ang="0">
                  <a:pos x="255" y="435"/>
                </a:cxn>
                <a:cxn ang="0">
                  <a:pos x="255" y="420"/>
                </a:cxn>
                <a:cxn ang="0">
                  <a:pos x="270" y="405"/>
                </a:cxn>
                <a:cxn ang="0">
                  <a:pos x="285" y="390"/>
                </a:cxn>
                <a:cxn ang="0">
                  <a:pos x="285" y="375"/>
                </a:cxn>
                <a:cxn ang="0">
                  <a:pos x="300" y="360"/>
                </a:cxn>
                <a:cxn ang="0">
                  <a:pos x="300" y="345"/>
                </a:cxn>
                <a:cxn ang="0">
                  <a:pos x="300" y="0"/>
                </a:cxn>
              </a:cxnLst>
              <a:rect l="0" t="0" r="r" b="b"/>
              <a:pathLst>
                <a:path w="300" h="555">
                  <a:moveTo>
                    <a:pt x="300" y="0"/>
                  </a:moveTo>
                  <a:lnTo>
                    <a:pt x="300" y="15"/>
                  </a:lnTo>
                  <a:lnTo>
                    <a:pt x="285" y="30"/>
                  </a:lnTo>
                  <a:lnTo>
                    <a:pt x="285" y="45"/>
                  </a:lnTo>
                  <a:lnTo>
                    <a:pt x="270" y="60"/>
                  </a:lnTo>
                  <a:lnTo>
                    <a:pt x="255" y="75"/>
                  </a:lnTo>
                  <a:lnTo>
                    <a:pt x="255" y="90"/>
                  </a:lnTo>
                  <a:lnTo>
                    <a:pt x="225" y="105"/>
                  </a:lnTo>
                  <a:lnTo>
                    <a:pt x="210" y="120"/>
                  </a:lnTo>
                  <a:lnTo>
                    <a:pt x="180" y="135"/>
                  </a:lnTo>
                  <a:lnTo>
                    <a:pt x="165" y="150"/>
                  </a:lnTo>
                  <a:lnTo>
                    <a:pt x="135" y="165"/>
                  </a:lnTo>
                  <a:lnTo>
                    <a:pt x="90" y="180"/>
                  </a:lnTo>
                  <a:lnTo>
                    <a:pt x="60" y="195"/>
                  </a:lnTo>
                  <a:lnTo>
                    <a:pt x="30" y="195"/>
                  </a:lnTo>
                  <a:lnTo>
                    <a:pt x="0" y="210"/>
                  </a:lnTo>
                  <a:lnTo>
                    <a:pt x="0" y="555"/>
                  </a:lnTo>
                  <a:lnTo>
                    <a:pt x="30" y="540"/>
                  </a:lnTo>
                  <a:lnTo>
                    <a:pt x="60" y="540"/>
                  </a:lnTo>
                  <a:lnTo>
                    <a:pt x="90" y="525"/>
                  </a:lnTo>
                  <a:lnTo>
                    <a:pt x="135" y="510"/>
                  </a:lnTo>
                  <a:lnTo>
                    <a:pt x="165" y="495"/>
                  </a:lnTo>
                  <a:lnTo>
                    <a:pt x="180" y="480"/>
                  </a:lnTo>
                  <a:lnTo>
                    <a:pt x="210" y="465"/>
                  </a:lnTo>
                  <a:lnTo>
                    <a:pt x="225" y="450"/>
                  </a:lnTo>
                  <a:lnTo>
                    <a:pt x="255" y="435"/>
                  </a:lnTo>
                  <a:lnTo>
                    <a:pt x="255" y="420"/>
                  </a:lnTo>
                  <a:lnTo>
                    <a:pt x="270" y="405"/>
                  </a:lnTo>
                  <a:lnTo>
                    <a:pt x="285" y="390"/>
                  </a:lnTo>
                  <a:lnTo>
                    <a:pt x="285" y="375"/>
                  </a:lnTo>
                  <a:lnTo>
                    <a:pt x="300" y="360"/>
                  </a:lnTo>
                  <a:lnTo>
                    <a:pt x="300" y="345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4D1A33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6286" y="13214"/>
              <a:ext cx="929" cy="5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29" y="210"/>
                </a:cxn>
                <a:cxn ang="0">
                  <a:pos x="929" y="555"/>
                </a:cxn>
                <a:cxn ang="0">
                  <a:pos x="0" y="345"/>
                </a:cxn>
                <a:cxn ang="0">
                  <a:pos x="0" y="0"/>
                </a:cxn>
              </a:cxnLst>
              <a:rect l="0" t="0" r="r" b="b"/>
              <a:pathLst>
                <a:path w="929" h="555">
                  <a:moveTo>
                    <a:pt x="0" y="0"/>
                  </a:moveTo>
                  <a:lnTo>
                    <a:pt x="929" y="210"/>
                  </a:lnTo>
                  <a:lnTo>
                    <a:pt x="929" y="555"/>
                  </a:lnTo>
                  <a:lnTo>
                    <a:pt x="0" y="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1A33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8"/>
            <p:cNvSpPr>
              <a:spLocks/>
            </p:cNvSpPr>
            <p:nvPr/>
          </p:nvSpPr>
          <p:spPr bwMode="auto">
            <a:xfrm>
              <a:off x="6286" y="12899"/>
              <a:ext cx="1244" cy="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5" y="0"/>
                </a:cxn>
                <a:cxn ang="0">
                  <a:pos x="135" y="0"/>
                </a:cxn>
                <a:cxn ang="0">
                  <a:pos x="195" y="0"/>
                </a:cxn>
                <a:cxn ang="0">
                  <a:pos x="255" y="0"/>
                </a:cxn>
                <a:cxn ang="0">
                  <a:pos x="330" y="0"/>
                </a:cxn>
                <a:cxn ang="0">
                  <a:pos x="360" y="15"/>
                </a:cxn>
                <a:cxn ang="0">
                  <a:pos x="420" y="15"/>
                </a:cxn>
                <a:cxn ang="0">
                  <a:pos x="480" y="15"/>
                </a:cxn>
                <a:cxn ang="0">
                  <a:pos x="540" y="30"/>
                </a:cxn>
                <a:cxn ang="0">
                  <a:pos x="600" y="30"/>
                </a:cxn>
                <a:cxn ang="0">
                  <a:pos x="659" y="45"/>
                </a:cxn>
                <a:cxn ang="0">
                  <a:pos x="719" y="60"/>
                </a:cxn>
                <a:cxn ang="0">
                  <a:pos x="764" y="60"/>
                </a:cxn>
                <a:cxn ang="0">
                  <a:pos x="809" y="75"/>
                </a:cxn>
                <a:cxn ang="0">
                  <a:pos x="869" y="90"/>
                </a:cxn>
                <a:cxn ang="0">
                  <a:pos x="914" y="105"/>
                </a:cxn>
                <a:cxn ang="0">
                  <a:pos x="944" y="105"/>
                </a:cxn>
                <a:cxn ang="0">
                  <a:pos x="974" y="120"/>
                </a:cxn>
                <a:cxn ang="0">
                  <a:pos x="1019" y="135"/>
                </a:cxn>
                <a:cxn ang="0">
                  <a:pos x="1049" y="150"/>
                </a:cxn>
                <a:cxn ang="0">
                  <a:pos x="1079" y="165"/>
                </a:cxn>
                <a:cxn ang="0">
                  <a:pos x="1109" y="180"/>
                </a:cxn>
                <a:cxn ang="0">
                  <a:pos x="1139" y="195"/>
                </a:cxn>
                <a:cxn ang="0">
                  <a:pos x="1169" y="210"/>
                </a:cxn>
                <a:cxn ang="0">
                  <a:pos x="1184" y="225"/>
                </a:cxn>
                <a:cxn ang="0">
                  <a:pos x="1199" y="240"/>
                </a:cxn>
                <a:cxn ang="0">
                  <a:pos x="1214" y="255"/>
                </a:cxn>
                <a:cxn ang="0">
                  <a:pos x="1229" y="270"/>
                </a:cxn>
                <a:cxn ang="0">
                  <a:pos x="1229" y="285"/>
                </a:cxn>
                <a:cxn ang="0">
                  <a:pos x="1244" y="300"/>
                </a:cxn>
                <a:cxn ang="0">
                  <a:pos x="1244" y="315"/>
                </a:cxn>
                <a:cxn ang="0">
                  <a:pos x="1244" y="330"/>
                </a:cxn>
                <a:cxn ang="0">
                  <a:pos x="1229" y="345"/>
                </a:cxn>
                <a:cxn ang="0">
                  <a:pos x="1229" y="375"/>
                </a:cxn>
                <a:cxn ang="0">
                  <a:pos x="1214" y="390"/>
                </a:cxn>
                <a:cxn ang="0">
                  <a:pos x="1199" y="405"/>
                </a:cxn>
                <a:cxn ang="0">
                  <a:pos x="1184" y="420"/>
                </a:cxn>
                <a:cxn ang="0">
                  <a:pos x="1154" y="435"/>
                </a:cxn>
                <a:cxn ang="0">
                  <a:pos x="1139" y="450"/>
                </a:cxn>
                <a:cxn ang="0">
                  <a:pos x="1109" y="465"/>
                </a:cxn>
                <a:cxn ang="0">
                  <a:pos x="1079" y="480"/>
                </a:cxn>
                <a:cxn ang="0">
                  <a:pos x="1049" y="495"/>
                </a:cxn>
                <a:cxn ang="0">
                  <a:pos x="1019" y="510"/>
                </a:cxn>
                <a:cxn ang="0">
                  <a:pos x="974" y="510"/>
                </a:cxn>
                <a:cxn ang="0">
                  <a:pos x="944" y="525"/>
                </a:cxn>
                <a:cxn ang="0">
                  <a:pos x="0" y="315"/>
                </a:cxn>
                <a:cxn ang="0">
                  <a:pos x="0" y="0"/>
                </a:cxn>
              </a:cxnLst>
              <a:rect l="0" t="0" r="r" b="b"/>
              <a:pathLst>
                <a:path w="1244" h="525">
                  <a:moveTo>
                    <a:pt x="0" y="0"/>
                  </a:moveTo>
                  <a:lnTo>
                    <a:pt x="75" y="0"/>
                  </a:lnTo>
                  <a:lnTo>
                    <a:pt x="135" y="0"/>
                  </a:lnTo>
                  <a:lnTo>
                    <a:pt x="195" y="0"/>
                  </a:lnTo>
                  <a:lnTo>
                    <a:pt x="255" y="0"/>
                  </a:lnTo>
                  <a:lnTo>
                    <a:pt x="330" y="0"/>
                  </a:lnTo>
                  <a:lnTo>
                    <a:pt x="360" y="15"/>
                  </a:lnTo>
                  <a:lnTo>
                    <a:pt x="420" y="15"/>
                  </a:lnTo>
                  <a:lnTo>
                    <a:pt x="480" y="15"/>
                  </a:lnTo>
                  <a:lnTo>
                    <a:pt x="540" y="30"/>
                  </a:lnTo>
                  <a:lnTo>
                    <a:pt x="600" y="30"/>
                  </a:lnTo>
                  <a:lnTo>
                    <a:pt x="659" y="45"/>
                  </a:lnTo>
                  <a:lnTo>
                    <a:pt x="719" y="60"/>
                  </a:lnTo>
                  <a:lnTo>
                    <a:pt x="764" y="60"/>
                  </a:lnTo>
                  <a:lnTo>
                    <a:pt x="809" y="75"/>
                  </a:lnTo>
                  <a:lnTo>
                    <a:pt x="869" y="90"/>
                  </a:lnTo>
                  <a:lnTo>
                    <a:pt x="914" y="105"/>
                  </a:lnTo>
                  <a:lnTo>
                    <a:pt x="944" y="105"/>
                  </a:lnTo>
                  <a:lnTo>
                    <a:pt x="974" y="120"/>
                  </a:lnTo>
                  <a:lnTo>
                    <a:pt x="1019" y="135"/>
                  </a:lnTo>
                  <a:lnTo>
                    <a:pt x="1049" y="150"/>
                  </a:lnTo>
                  <a:lnTo>
                    <a:pt x="1079" y="165"/>
                  </a:lnTo>
                  <a:lnTo>
                    <a:pt x="1109" y="180"/>
                  </a:lnTo>
                  <a:lnTo>
                    <a:pt x="1139" y="195"/>
                  </a:lnTo>
                  <a:lnTo>
                    <a:pt x="1169" y="210"/>
                  </a:lnTo>
                  <a:lnTo>
                    <a:pt x="1184" y="225"/>
                  </a:lnTo>
                  <a:lnTo>
                    <a:pt x="1199" y="240"/>
                  </a:lnTo>
                  <a:lnTo>
                    <a:pt x="1214" y="255"/>
                  </a:lnTo>
                  <a:lnTo>
                    <a:pt x="1229" y="270"/>
                  </a:lnTo>
                  <a:lnTo>
                    <a:pt x="1229" y="285"/>
                  </a:lnTo>
                  <a:lnTo>
                    <a:pt x="1244" y="300"/>
                  </a:lnTo>
                  <a:lnTo>
                    <a:pt x="1244" y="315"/>
                  </a:lnTo>
                  <a:lnTo>
                    <a:pt x="1244" y="330"/>
                  </a:lnTo>
                  <a:lnTo>
                    <a:pt x="1229" y="345"/>
                  </a:lnTo>
                  <a:lnTo>
                    <a:pt x="1229" y="375"/>
                  </a:lnTo>
                  <a:lnTo>
                    <a:pt x="1214" y="390"/>
                  </a:lnTo>
                  <a:lnTo>
                    <a:pt x="1199" y="405"/>
                  </a:lnTo>
                  <a:lnTo>
                    <a:pt x="1184" y="420"/>
                  </a:lnTo>
                  <a:lnTo>
                    <a:pt x="1154" y="435"/>
                  </a:lnTo>
                  <a:lnTo>
                    <a:pt x="1139" y="450"/>
                  </a:lnTo>
                  <a:lnTo>
                    <a:pt x="1109" y="465"/>
                  </a:lnTo>
                  <a:lnTo>
                    <a:pt x="1079" y="480"/>
                  </a:lnTo>
                  <a:lnTo>
                    <a:pt x="1049" y="495"/>
                  </a:lnTo>
                  <a:lnTo>
                    <a:pt x="1019" y="510"/>
                  </a:lnTo>
                  <a:lnTo>
                    <a:pt x="974" y="510"/>
                  </a:lnTo>
                  <a:lnTo>
                    <a:pt x="944" y="525"/>
                  </a:lnTo>
                  <a:lnTo>
                    <a:pt x="0" y="3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3366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9"/>
            <p:cNvSpPr>
              <a:spLocks/>
            </p:cNvSpPr>
            <p:nvPr/>
          </p:nvSpPr>
          <p:spPr bwMode="auto">
            <a:xfrm>
              <a:off x="4562" y="13304"/>
              <a:ext cx="2174" cy="674"/>
            </a:xfrm>
            <a:custGeom>
              <a:avLst/>
              <a:gdLst/>
              <a:ahLst/>
              <a:cxnLst>
                <a:cxn ang="0">
                  <a:pos x="2129" y="225"/>
                </a:cxn>
                <a:cxn ang="0">
                  <a:pos x="2024" y="255"/>
                </a:cxn>
                <a:cxn ang="0">
                  <a:pos x="1949" y="270"/>
                </a:cxn>
                <a:cxn ang="0">
                  <a:pos x="1829" y="285"/>
                </a:cxn>
                <a:cxn ang="0">
                  <a:pos x="1709" y="300"/>
                </a:cxn>
                <a:cxn ang="0">
                  <a:pos x="1589" y="315"/>
                </a:cxn>
                <a:cxn ang="0">
                  <a:pos x="1469" y="315"/>
                </a:cxn>
                <a:cxn ang="0">
                  <a:pos x="1364" y="330"/>
                </a:cxn>
                <a:cxn ang="0">
                  <a:pos x="1229" y="330"/>
                </a:cxn>
                <a:cxn ang="0">
                  <a:pos x="1109" y="330"/>
                </a:cxn>
                <a:cxn ang="0">
                  <a:pos x="974" y="315"/>
                </a:cxn>
                <a:cxn ang="0">
                  <a:pos x="854" y="315"/>
                </a:cxn>
                <a:cxn ang="0">
                  <a:pos x="749" y="300"/>
                </a:cxn>
                <a:cxn ang="0">
                  <a:pos x="629" y="285"/>
                </a:cxn>
                <a:cxn ang="0">
                  <a:pos x="524" y="270"/>
                </a:cxn>
                <a:cxn ang="0">
                  <a:pos x="420" y="240"/>
                </a:cxn>
                <a:cxn ang="0">
                  <a:pos x="330" y="225"/>
                </a:cxn>
                <a:cxn ang="0">
                  <a:pos x="255" y="195"/>
                </a:cxn>
                <a:cxn ang="0">
                  <a:pos x="180" y="180"/>
                </a:cxn>
                <a:cxn ang="0">
                  <a:pos x="120" y="150"/>
                </a:cxn>
                <a:cxn ang="0">
                  <a:pos x="75" y="120"/>
                </a:cxn>
                <a:cxn ang="0">
                  <a:pos x="30" y="75"/>
                </a:cxn>
                <a:cxn ang="0">
                  <a:pos x="15" y="60"/>
                </a:cxn>
                <a:cxn ang="0">
                  <a:pos x="0" y="15"/>
                </a:cxn>
                <a:cxn ang="0">
                  <a:pos x="0" y="345"/>
                </a:cxn>
                <a:cxn ang="0">
                  <a:pos x="0" y="375"/>
                </a:cxn>
                <a:cxn ang="0">
                  <a:pos x="30" y="420"/>
                </a:cxn>
                <a:cxn ang="0">
                  <a:pos x="45" y="450"/>
                </a:cxn>
                <a:cxn ang="0">
                  <a:pos x="90" y="480"/>
                </a:cxn>
                <a:cxn ang="0">
                  <a:pos x="150" y="510"/>
                </a:cxn>
                <a:cxn ang="0">
                  <a:pos x="225" y="540"/>
                </a:cxn>
                <a:cxn ang="0">
                  <a:pos x="300" y="555"/>
                </a:cxn>
                <a:cxn ang="0">
                  <a:pos x="375" y="585"/>
                </a:cxn>
                <a:cxn ang="0">
                  <a:pos x="465" y="600"/>
                </a:cxn>
                <a:cxn ang="0">
                  <a:pos x="584" y="615"/>
                </a:cxn>
                <a:cxn ang="0">
                  <a:pos x="689" y="645"/>
                </a:cxn>
                <a:cxn ang="0">
                  <a:pos x="794" y="645"/>
                </a:cxn>
                <a:cxn ang="0">
                  <a:pos x="914" y="660"/>
                </a:cxn>
                <a:cxn ang="0">
                  <a:pos x="1034" y="660"/>
                </a:cxn>
                <a:cxn ang="0">
                  <a:pos x="1169" y="674"/>
                </a:cxn>
                <a:cxn ang="0">
                  <a:pos x="1304" y="674"/>
                </a:cxn>
                <a:cxn ang="0">
                  <a:pos x="1409" y="674"/>
                </a:cxn>
                <a:cxn ang="0">
                  <a:pos x="1529" y="660"/>
                </a:cxn>
                <a:cxn ang="0">
                  <a:pos x="1649" y="645"/>
                </a:cxn>
                <a:cxn ang="0">
                  <a:pos x="1769" y="645"/>
                </a:cxn>
                <a:cxn ang="0">
                  <a:pos x="1889" y="615"/>
                </a:cxn>
                <a:cxn ang="0">
                  <a:pos x="1979" y="600"/>
                </a:cxn>
                <a:cxn ang="0">
                  <a:pos x="2084" y="585"/>
                </a:cxn>
                <a:cxn ang="0">
                  <a:pos x="2174" y="555"/>
                </a:cxn>
              </a:cxnLst>
              <a:rect l="0" t="0" r="r" b="b"/>
              <a:pathLst>
                <a:path w="2174" h="674">
                  <a:moveTo>
                    <a:pt x="2174" y="210"/>
                  </a:moveTo>
                  <a:lnTo>
                    <a:pt x="2129" y="225"/>
                  </a:lnTo>
                  <a:lnTo>
                    <a:pt x="2084" y="240"/>
                  </a:lnTo>
                  <a:lnTo>
                    <a:pt x="2024" y="255"/>
                  </a:lnTo>
                  <a:lnTo>
                    <a:pt x="1979" y="255"/>
                  </a:lnTo>
                  <a:lnTo>
                    <a:pt x="1949" y="270"/>
                  </a:lnTo>
                  <a:lnTo>
                    <a:pt x="1889" y="270"/>
                  </a:lnTo>
                  <a:lnTo>
                    <a:pt x="1829" y="285"/>
                  </a:lnTo>
                  <a:lnTo>
                    <a:pt x="1769" y="300"/>
                  </a:lnTo>
                  <a:lnTo>
                    <a:pt x="1709" y="300"/>
                  </a:lnTo>
                  <a:lnTo>
                    <a:pt x="1649" y="300"/>
                  </a:lnTo>
                  <a:lnTo>
                    <a:pt x="1589" y="315"/>
                  </a:lnTo>
                  <a:lnTo>
                    <a:pt x="1529" y="315"/>
                  </a:lnTo>
                  <a:lnTo>
                    <a:pt x="1469" y="315"/>
                  </a:lnTo>
                  <a:lnTo>
                    <a:pt x="1409" y="330"/>
                  </a:lnTo>
                  <a:lnTo>
                    <a:pt x="1364" y="330"/>
                  </a:lnTo>
                  <a:lnTo>
                    <a:pt x="1304" y="330"/>
                  </a:lnTo>
                  <a:lnTo>
                    <a:pt x="1229" y="330"/>
                  </a:lnTo>
                  <a:lnTo>
                    <a:pt x="1169" y="330"/>
                  </a:lnTo>
                  <a:lnTo>
                    <a:pt x="1109" y="330"/>
                  </a:lnTo>
                  <a:lnTo>
                    <a:pt x="1034" y="315"/>
                  </a:lnTo>
                  <a:lnTo>
                    <a:pt x="974" y="315"/>
                  </a:lnTo>
                  <a:lnTo>
                    <a:pt x="914" y="315"/>
                  </a:lnTo>
                  <a:lnTo>
                    <a:pt x="854" y="315"/>
                  </a:lnTo>
                  <a:lnTo>
                    <a:pt x="794" y="300"/>
                  </a:lnTo>
                  <a:lnTo>
                    <a:pt x="749" y="300"/>
                  </a:lnTo>
                  <a:lnTo>
                    <a:pt x="689" y="300"/>
                  </a:lnTo>
                  <a:lnTo>
                    <a:pt x="629" y="285"/>
                  </a:lnTo>
                  <a:lnTo>
                    <a:pt x="584" y="270"/>
                  </a:lnTo>
                  <a:lnTo>
                    <a:pt x="524" y="270"/>
                  </a:lnTo>
                  <a:lnTo>
                    <a:pt x="465" y="255"/>
                  </a:lnTo>
                  <a:lnTo>
                    <a:pt x="420" y="240"/>
                  </a:lnTo>
                  <a:lnTo>
                    <a:pt x="375" y="240"/>
                  </a:lnTo>
                  <a:lnTo>
                    <a:pt x="330" y="225"/>
                  </a:lnTo>
                  <a:lnTo>
                    <a:pt x="300" y="210"/>
                  </a:lnTo>
                  <a:lnTo>
                    <a:pt x="255" y="195"/>
                  </a:lnTo>
                  <a:lnTo>
                    <a:pt x="225" y="195"/>
                  </a:lnTo>
                  <a:lnTo>
                    <a:pt x="180" y="180"/>
                  </a:lnTo>
                  <a:lnTo>
                    <a:pt x="150" y="165"/>
                  </a:lnTo>
                  <a:lnTo>
                    <a:pt x="120" y="150"/>
                  </a:lnTo>
                  <a:lnTo>
                    <a:pt x="90" y="135"/>
                  </a:lnTo>
                  <a:lnTo>
                    <a:pt x="75" y="120"/>
                  </a:lnTo>
                  <a:lnTo>
                    <a:pt x="45" y="105"/>
                  </a:lnTo>
                  <a:lnTo>
                    <a:pt x="30" y="75"/>
                  </a:lnTo>
                  <a:lnTo>
                    <a:pt x="30" y="75"/>
                  </a:lnTo>
                  <a:lnTo>
                    <a:pt x="15" y="60"/>
                  </a:lnTo>
                  <a:lnTo>
                    <a:pt x="0" y="30"/>
                  </a:lnTo>
                  <a:lnTo>
                    <a:pt x="0" y="15"/>
                  </a:lnTo>
                  <a:lnTo>
                    <a:pt x="0" y="0"/>
                  </a:lnTo>
                  <a:lnTo>
                    <a:pt x="0" y="345"/>
                  </a:lnTo>
                  <a:lnTo>
                    <a:pt x="0" y="360"/>
                  </a:lnTo>
                  <a:lnTo>
                    <a:pt x="0" y="375"/>
                  </a:lnTo>
                  <a:lnTo>
                    <a:pt x="15" y="405"/>
                  </a:lnTo>
                  <a:lnTo>
                    <a:pt x="30" y="420"/>
                  </a:lnTo>
                  <a:lnTo>
                    <a:pt x="30" y="420"/>
                  </a:lnTo>
                  <a:lnTo>
                    <a:pt x="45" y="450"/>
                  </a:lnTo>
                  <a:lnTo>
                    <a:pt x="75" y="465"/>
                  </a:lnTo>
                  <a:lnTo>
                    <a:pt x="90" y="480"/>
                  </a:lnTo>
                  <a:lnTo>
                    <a:pt x="120" y="495"/>
                  </a:lnTo>
                  <a:lnTo>
                    <a:pt x="150" y="510"/>
                  </a:lnTo>
                  <a:lnTo>
                    <a:pt x="180" y="525"/>
                  </a:lnTo>
                  <a:lnTo>
                    <a:pt x="225" y="540"/>
                  </a:lnTo>
                  <a:lnTo>
                    <a:pt x="255" y="540"/>
                  </a:lnTo>
                  <a:lnTo>
                    <a:pt x="300" y="555"/>
                  </a:lnTo>
                  <a:lnTo>
                    <a:pt x="330" y="570"/>
                  </a:lnTo>
                  <a:lnTo>
                    <a:pt x="375" y="585"/>
                  </a:lnTo>
                  <a:lnTo>
                    <a:pt x="420" y="585"/>
                  </a:lnTo>
                  <a:lnTo>
                    <a:pt x="465" y="600"/>
                  </a:lnTo>
                  <a:lnTo>
                    <a:pt x="524" y="615"/>
                  </a:lnTo>
                  <a:lnTo>
                    <a:pt x="584" y="615"/>
                  </a:lnTo>
                  <a:lnTo>
                    <a:pt x="629" y="630"/>
                  </a:lnTo>
                  <a:lnTo>
                    <a:pt x="689" y="645"/>
                  </a:lnTo>
                  <a:lnTo>
                    <a:pt x="749" y="645"/>
                  </a:lnTo>
                  <a:lnTo>
                    <a:pt x="794" y="645"/>
                  </a:lnTo>
                  <a:lnTo>
                    <a:pt x="854" y="660"/>
                  </a:lnTo>
                  <a:lnTo>
                    <a:pt x="914" y="660"/>
                  </a:lnTo>
                  <a:lnTo>
                    <a:pt x="974" y="660"/>
                  </a:lnTo>
                  <a:lnTo>
                    <a:pt x="1034" y="660"/>
                  </a:lnTo>
                  <a:lnTo>
                    <a:pt x="1109" y="674"/>
                  </a:lnTo>
                  <a:lnTo>
                    <a:pt x="1169" y="674"/>
                  </a:lnTo>
                  <a:lnTo>
                    <a:pt x="1229" y="674"/>
                  </a:lnTo>
                  <a:lnTo>
                    <a:pt x="1304" y="674"/>
                  </a:lnTo>
                  <a:lnTo>
                    <a:pt x="1364" y="674"/>
                  </a:lnTo>
                  <a:lnTo>
                    <a:pt x="1409" y="674"/>
                  </a:lnTo>
                  <a:lnTo>
                    <a:pt x="1469" y="660"/>
                  </a:lnTo>
                  <a:lnTo>
                    <a:pt x="1529" y="660"/>
                  </a:lnTo>
                  <a:lnTo>
                    <a:pt x="1589" y="660"/>
                  </a:lnTo>
                  <a:lnTo>
                    <a:pt x="1649" y="645"/>
                  </a:lnTo>
                  <a:lnTo>
                    <a:pt x="1709" y="645"/>
                  </a:lnTo>
                  <a:lnTo>
                    <a:pt x="1769" y="645"/>
                  </a:lnTo>
                  <a:lnTo>
                    <a:pt x="1829" y="630"/>
                  </a:lnTo>
                  <a:lnTo>
                    <a:pt x="1889" y="615"/>
                  </a:lnTo>
                  <a:lnTo>
                    <a:pt x="1949" y="615"/>
                  </a:lnTo>
                  <a:lnTo>
                    <a:pt x="1979" y="600"/>
                  </a:lnTo>
                  <a:lnTo>
                    <a:pt x="2024" y="600"/>
                  </a:lnTo>
                  <a:lnTo>
                    <a:pt x="2084" y="585"/>
                  </a:lnTo>
                  <a:lnTo>
                    <a:pt x="2129" y="570"/>
                  </a:lnTo>
                  <a:lnTo>
                    <a:pt x="2174" y="555"/>
                  </a:lnTo>
                  <a:lnTo>
                    <a:pt x="2174" y="210"/>
                  </a:lnTo>
                  <a:close/>
                </a:path>
              </a:pathLst>
            </a:custGeom>
            <a:solidFill>
              <a:srgbClr val="808066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10"/>
            <p:cNvSpPr>
              <a:spLocks/>
            </p:cNvSpPr>
            <p:nvPr/>
          </p:nvSpPr>
          <p:spPr bwMode="auto">
            <a:xfrm>
              <a:off x="4562" y="13094"/>
              <a:ext cx="2174" cy="540"/>
            </a:xfrm>
            <a:custGeom>
              <a:avLst/>
              <a:gdLst/>
              <a:ahLst/>
              <a:cxnLst>
                <a:cxn ang="0">
                  <a:pos x="2174" y="420"/>
                </a:cxn>
                <a:cxn ang="0">
                  <a:pos x="2129" y="435"/>
                </a:cxn>
                <a:cxn ang="0">
                  <a:pos x="2084" y="450"/>
                </a:cxn>
                <a:cxn ang="0">
                  <a:pos x="2024" y="465"/>
                </a:cxn>
                <a:cxn ang="0">
                  <a:pos x="1979" y="465"/>
                </a:cxn>
                <a:cxn ang="0">
                  <a:pos x="1919" y="480"/>
                </a:cxn>
                <a:cxn ang="0">
                  <a:pos x="1874" y="495"/>
                </a:cxn>
                <a:cxn ang="0">
                  <a:pos x="1814" y="495"/>
                </a:cxn>
                <a:cxn ang="0">
                  <a:pos x="1754" y="510"/>
                </a:cxn>
                <a:cxn ang="0">
                  <a:pos x="1694" y="510"/>
                </a:cxn>
                <a:cxn ang="0">
                  <a:pos x="1634" y="525"/>
                </a:cxn>
                <a:cxn ang="0">
                  <a:pos x="1574" y="525"/>
                </a:cxn>
                <a:cxn ang="0">
                  <a:pos x="1514" y="525"/>
                </a:cxn>
                <a:cxn ang="0">
                  <a:pos x="1454" y="525"/>
                </a:cxn>
                <a:cxn ang="0">
                  <a:pos x="1379" y="540"/>
                </a:cxn>
                <a:cxn ang="0">
                  <a:pos x="1319" y="540"/>
                </a:cxn>
                <a:cxn ang="0">
                  <a:pos x="1259" y="540"/>
                </a:cxn>
                <a:cxn ang="0">
                  <a:pos x="1184" y="540"/>
                </a:cxn>
                <a:cxn ang="0">
                  <a:pos x="1124" y="540"/>
                </a:cxn>
                <a:cxn ang="0">
                  <a:pos x="1064" y="540"/>
                </a:cxn>
                <a:cxn ang="0">
                  <a:pos x="1004" y="525"/>
                </a:cxn>
                <a:cxn ang="0">
                  <a:pos x="929" y="525"/>
                </a:cxn>
                <a:cxn ang="0">
                  <a:pos x="869" y="525"/>
                </a:cxn>
                <a:cxn ang="0">
                  <a:pos x="809" y="510"/>
                </a:cxn>
                <a:cxn ang="0">
                  <a:pos x="749" y="510"/>
                </a:cxn>
                <a:cxn ang="0">
                  <a:pos x="689" y="510"/>
                </a:cxn>
                <a:cxn ang="0">
                  <a:pos x="629" y="495"/>
                </a:cxn>
                <a:cxn ang="0">
                  <a:pos x="584" y="480"/>
                </a:cxn>
                <a:cxn ang="0">
                  <a:pos x="524" y="480"/>
                </a:cxn>
                <a:cxn ang="0">
                  <a:pos x="465" y="465"/>
                </a:cxn>
                <a:cxn ang="0">
                  <a:pos x="420" y="450"/>
                </a:cxn>
                <a:cxn ang="0">
                  <a:pos x="375" y="450"/>
                </a:cxn>
                <a:cxn ang="0">
                  <a:pos x="330" y="435"/>
                </a:cxn>
                <a:cxn ang="0">
                  <a:pos x="285" y="420"/>
                </a:cxn>
                <a:cxn ang="0">
                  <a:pos x="240" y="405"/>
                </a:cxn>
                <a:cxn ang="0">
                  <a:pos x="210" y="390"/>
                </a:cxn>
                <a:cxn ang="0">
                  <a:pos x="180" y="375"/>
                </a:cxn>
                <a:cxn ang="0">
                  <a:pos x="135" y="360"/>
                </a:cxn>
                <a:cxn ang="0">
                  <a:pos x="105" y="345"/>
                </a:cxn>
                <a:cxn ang="0">
                  <a:pos x="90" y="330"/>
                </a:cxn>
                <a:cxn ang="0">
                  <a:pos x="60" y="315"/>
                </a:cxn>
                <a:cxn ang="0">
                  <a:pos x="45" y="300"/>
                </a:cxn>
                <a:cxn ang="0">
                  <a:pos x="30" y="285"/>
                </a:cxn>
                <a:cxn ang="0">
                  <a:pos x="15" y="270"/>
                </a:cxn>
                <a:cxn ang="0">
                  <a:pos x="0" y="255"/>
                </a:cxn>
                <a:cxn ang="0">
                  <a:pos x="0" y="240"/>
                </a:cxn>
                <a:cxn ang="0">
                  <a:pos x="0" y="225"/>
                </a:cxn>
                <a:cxn ang="0">
                  <a:pos x="0" y="195"/>
                </a:cxn>
                <a:cxn ang="0">
                  <a:pos x="0" y="180"/>
                </a:cxn>
                <a:cxn ang="0">
                  <a:pos x="15" y="165"/>
                </a:cxn>
                <a:cxn ang="0">
                  <a:pos x="15" y="150"/>
                </a:cxn>
                <a:cxn ang="0">
                  <a:pos x="30" y="135"/>
                </a:cxn>
                <a:cxn ang="0">
                  <a:pos x="45" y="120"/>
                </a:cxn>
                <a:cxn ang="0">
                  <a:pos x="75" y="105"/>
                </a:cxn>
                <a:cxn ang="0">
                  <a:pos x="90" y="90"/>
                </a:cxn>
                <a:cxn ang="0">
                  <a:pos x="120" y="75"/>
                </a:cxn>
                <a:cxn ang="0">
                  <a:pos x="150" y="60"/>
                </a:cxn>
                <a:cxn ang="0">
                  <a:pos x="180" y="45"/>
                </a:cxn>
                <a:cxn ang="0">
                  <a:pos x="225" y="30"/>
                </a:cxn>
                <a:cxn ang="0">
                  <a:pos x="255" y="15"/>
                </a:cxn>
                <a:cxn ang="0">
                  <a:pos x="300" y="0"/>
                </a:cxn>
                <a:cxn ang="0">
                  <a:pos x="1229" y="210"/>
                </a:cxn>
                <a:cxn ang="0">
                  <a:pos x="2174" y="420"/>
                </a:cxn>
              </a:cxnLst>
              <a:rect l="0" t="0" r="r" b="b"/>
              <a:pathLst>
                <a:path w="2174" h="540">
                  <a:moveTo>
                    <a:pt x="2174" y="420"/>
                  </a:moveTo>
                  <a:lnTo>
                    <a:pt x="2129" y="435"/>
                  </a:lnTo>
                  <a:lnTo>
                    <a:pt x="2084" y="450"/>
                  </a:lnTo>
                  <a:lnTo>
                    <a:pt x="2024" y="465"/>
                  </a:lnTo>
                  <a:lnTo>
                    <a:pt x="1979" y="465"/>
                  </a:lnTo>
                  <a:lnTo>
                    <a:pt x="1919" y="480"/>
                  </a:lnTo>
                  <a:lnTo>
                    <a:pt x="1874" y="495"/>
                  </a:lnTo>
                  <a:lnTo>
                    <a:pt x="1814" y="495"/>
                  </a:lnTo>
                  <a:lnTo>
                    <a:pt x="1754" y="510"/>
                  </a:lnTo>
                  <a:lnTo>
                    <a:pt x="1694" y="510"/>
                  </a:lnTo>
                  <a:lnTo>
                    <a:pt x="1634" y="525"/>
                  </a:lnTo>
                  <a:lnTo>
                    <a:pt x="1574" y="525"/>
                  </a:lnTo>
                  <a:lnTo>
                    <a:pt x="1514" y="525"/>
                  </a:lnTo>
                  <a:lnTo>
                    <a:pt x="1454" y="525"/>
                  </a:lnTo>
                  <a:lnTo>
                    <a:pt x="1379" y="540"/>
                  </a:lnTo>
                  <a:lnTo>
                    <a:pt x="1319" y="540"/>
                  </a:lnTo>
                  <a:lnTo>
                    <a:pt x="1259" y="540"/>
                  </a:lnTo>
                  <a:lnTo>
                    <a:pt x="1184" y="540"/>
                  </a:lnTo>
                  <a:lnTo>
                    <a:pt x="1124" y="540"/>
                  </a:lnTo>
                  <a:lnTo>
                    <a:pt x="1064" y="540"/>
                  </a:lnTo>
                  <a:lnTo>
                    <a:pt x="1004" y="525"/>
                  </a:lnTo>
                  <a:lnTo>
                    <a:pt x="929" y="525"/>
                  </a:lnTo>
                  <a:lnTo>
                    <a:pt x="869" y="525"/>
                  </a:lnTo>
                  <a:lnTo>
                    <a:pt x="809" y="510"/>
                  </a:lnTo>
                  <a:lnTo>
                    <a:pt x="749" y="510"/>
                  </a:lnTo>
                  <a:lnTo>
                    <a:pt x="689" y="510"/>
                  </a:lnTo>
                  <a:lnTo>
                    <a:pt x="629" y="495"/>
                  </a:lnTo>
                  <a:lnTo>
                    <a:pt x="584" y="480"/>
                  </a:lnTo>
                  <a:lnTo>
                    <a:pt x="524" y="480"/>
                  </a:lnTo>
                  <a:lnTo>
                    <a:pt x="465" y="465"/>
                  </a:lnTo>
                  <a:lnTo>
                    <a:pt x="420" y="450"/>
                  </a:lnTo>
                  <a:lnTo>
                    <a:pt x="375" y="450"/>
                  </a:lnTo>
                  <a:lnTo>
                    <a:pt x="330" y="435"/>
                  </a:lnTo>
                  <a:lnTo>
                    <a:pt x="285" y="420"/>
                  </a:lnTo>
                  <a:lnTo>
                    <a:pt x="240" y="405"/>
                  </a:lnTo>
                  <a:lnTo>
                    <a:pt x="210" y="390"/>
                  </a:lnTo>
                  <a:lnTo>
                    <a:pt x="180" y="375"/>
                  </a:lnTo>
                  <a:lnTo>
                    <a:pt x="135" y="360"/>
                  </a:lnTo>
                  <a:lnTo>
                    <a:pt x="105" y="345"/>
                  </a:lnTo>
                  <a:lnTo>
                    <a:pt x="90" y="330"/>
                  </a:lnTo>
                  <a:lnTo>
                    <a:pt x="60" y="315"/>
                  </a:lnTo>
                  <a:lnTo>
                    <a:pt x="45" y="300"/>
                  </a:lnTo>
                  <a:lnTo>
                    <a:pt x="30" y="285"/>
                  </a:lnTo>
                  <a:lnTo>
                    <a:pt x="15" y="270"/>
                  </a:lnTo>
                  <a:lnTo>
                    <a:pt x="0" y="255"/>
                  </a:lnTo>
                  <a:lnTo>
                    <a:pt x="0" y="240"/>
                  </a:lnTo>
                  <a:lnTo>
                    <a:pt x="0" y="225"/>
                  </a:lnTo>
                  <a:lnTo>
                    <a:pt x="0" y="195"/>
                  </a:lnTo>
                  <a:lnTo>
                    <a:pt x="0" y="180"/>
                  </a:lnTo>
                  <a:lnTo>
                    <a:pt x="15" y="165"/>
                  </a:lnTo>
                  <a:lnTo>
                    <a:pt x="15" y="150"/>
                  </a:lnTo>
                  <a:lnTo>
                    <a:pt x="30" y="135"/>
                  </a:lnTo>
                  <a:lnTo>
                    <a:pt x="45" y="120"/>
                  </a:lnTo>
                  <a:lnTo>
                    <a:pt x="75" y="105"/>
                  </a:lnTo>
                  <a:lnTo>
                    <a:pt x="90" y="90"/>
                  </a:lnTo>
                  <a:lnTo>
                    <a:pt x="120" y="75"/>
                  </a:lnTo>
                  <a:lnTo>
                    <a:pt x="150" y="60"/>
                  </a:lnTo>
                  <a:lnTo>
                    <a:pt x="180" y="45"/>
                  </a:lnTo>
                  <a:lnTo>
                    <a:pt x="225" y="30"/>
                  </a:lnTo>
                  <a:lnTo>
                    <a:pt x="255" y="15"/>
                  </a:lnTo>
                  <a:lnTo>
                    <a:pt x="300" y="0"/>
                  </a:lnTo>
                  <a:lnTo>
                    <a:pt x="1229" y="210"/>
                  </a:lnTo>
                  <a:lnTo>
                    <a:pt x="2174" y="420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Rectangle 11"/>
            <p:cNvSpPr>
              <a:spLocks noChangeArrowheads="1"/>
            </p:cNvSpPr>
            <p:nvPr/>
          </p:nvSpPr>
          <p:spPr bwMode="auto">
            <a:xfrm>
              <a:off x="4927" y="11869"/>
              <a:ext cx="2268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неудовлетво</a:t>
              </a: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рительно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Rectangle 12"/>
            <p:cNvSpPr>
              <a:spLocks noChangeArrowheads="1"/>
            </p:cNvSpPr>
            <p:nvPr/>
          </p:nvSpPr>
          <p:spPr bwMode="auto">
            <a:xfrm>
              <a:off x="5831" y="12208"/>
              <a:ext cx="320" cy="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0%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ectangle 13"/>
            <p:cNvSpPr>
              <a:spLocks noChangeArrowheads="1"/>
            </p:cNvSpPr>
            <p:nvPr/>
          </p:nvSpPr>
          <p:spPr bwMode="auto">
            <a:xfrm>
              <a:off x="7187" y="12390"/>
              <a:ext cx="2260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удовлетвори</a:t>
              </a: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тельно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Rectangle 14"/>
            <p:cNvSpPr>
              <a:spLocks noChangeArrowheads="1"/>
            </p:cNvSpPr>
            <p:nvPr/>
          </p:nvSpPr>
          <p:spPr bwMode="auto">
            <a:xfrm>
              <a:off x="7865" y="12773"/>
              <a:ext cx="440" cy="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36%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Rectangle 15"/>
            <p:cNvSpPr>
              <a:spLocks noChangeArrowheads="1"/>
            </p:cNvSpPr>
            <p:nvPr/>
          </p:nvSpPr>
          <p:spPr bwMode="auto">
            <a:xfrm>
              <a:off x="3622" y="13225"/>
              <a:ext cx="853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хорошо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Rectangle 16"/>
            <p:cNvSpPr>
              <a:spLocks noChangeArrowheads="1"/>
            </p:cNvSpPr>
            <p:nvPr/>
          </p:nvSpPr>
          <p:spPr bwMode="auto">
            <a:xfrm>
              <a:off x="3833" y="13544"/>
              <a:ext cx="440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50%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Rectangle 17"/>
            <p:cNvSpPr>
              <a:spLocks noChangeArrowheads="1"/>
            </p:cNvSpPr>
            <p:nvPr/>
          </p:nvSpPr>
          <p:spPr bwMode="auto">
            <a:xfrm>
              <a:off x="4337" y="12285"/>
              <a:ext cx="980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отлично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Rectangle 18"/>
            <p:cNvSpPr>
              <a:spLocks noChangeArrowheads="1"/>
            </p:cNvSpPr>
            <p:nvPr/>
          </p:nvSpPr>
          <p:spPr bwMode="auto">
            <a:xfrm>
              <a:off x="4591" y="12600"/>
              <a:ext cx="440" cy="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14%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244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3575114426"/>
              </p:ext>
            </p:extLst>
          </p:nvPr>
        </p:nvGraphicFramePr>
        <p:xfrm>
          <a:off x="191565" y="826877"/>
          <a:ext cx="4326673" cy="5315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4518237" y="1700808"/>
            <a:ext cx="4625761" cy="3672408"/>
            <a:chOff x="2061" y="1314"/>
            <a:chExt cx="9000" cy="6933"/>
          </a:xfrm>
        </p:grpSpPr>
        <p:sp>
          <p:nvSpPr>
            <p:cNvPr id="6" name="Line 3"/>
            <p:cNvSpPr>
              <a:spLocks noChangeShapeType="1"/>
            </p:cNvSpPr>
            <p:nvPr/>
          </p:nvSpPr>
          <p:spPr bwMode="auto">
            <a:xfrm flipV="1">
              <a:off x="2725" y="1832"/>
              <a:ext cx="3285" cy="92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7" name="Line 4"/>
            <p:cNvSpPr>
              <a:spLocks noChangeShapeType="1"/>
            </p:cNvSpPr>
            <p:nvPr/>
          </p:nvSpPr>
          <p:spPr bwMode="auto">
            <a:xfrm>
              <a:off x="2725" y="2757"/>
              <a:ext cx="1441" cy="107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6020" y="1832"/>
              <a:ext cx="247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8490" y="1832"/>
              <a:ext cx="1646" cy="92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4166" y="3836"/>
              <a:ext cx="30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 flipH="1">
              <a:off x="7254" y="2757"/>
              <a:ext cx="2882" cy="107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2725" y="2752"/>
              <a:ext cx="3" cy="368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10136" y="2752"/>
              <a:ext cx="1" cy="369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7254" y="3828"/>
              <a:ext cx="1" cy="368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4166" y="3828"/>
              <a:ext cx="3" cy="368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>
              <a:off x="8490" y="1830"/>
              <a:ext cx="1" cy="36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6020" y="1830"/>
              <a:ext cx="2" cy="36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 flipV="1">
              <a:off x="2725" y="5519"/>
              <a:ext cx="3295" cy="9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>
              <a:off x="6020" y="5519"/>
              <a:ext cx="247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8490" y="5519"/>
              <a:ext cx="1646" cy="9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2725" y="6441"/>
              <a:ext cx="1441" cy="107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3" name="Line 19"/>
            <p:cNvSpPr>
              <a:spLocks noChangeShapeType="1"/>
            </p:cNvSpPr>
            <p:nvPr/>
          </p:nvSpPr>
          <p:spPr bwMode="auto">
            <a:xfrm>
              <a:off x="4166" y="7517"/>
              <a:ext cx="30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4" name="Line 20"/>
            <p:cNvSpPr>
              <a:spLocks noChangeShapeType="1"/>
            </p:cNvSpPr>
            <p:nvPr/>
          </p:nvSpPr>
          <p:spPr bwMode="auto">
            <a:xfrm flipV="1">
              <a:off x="7254" y="6441"/>
              <a:ext cx="2882" cy="107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5" name="Text Box 21"/>
            <p:cNvSpPr txBox="1">
              <a:spLocks noChangeArrowheads="1"/>
            </p:cNvSpPr>
            <p:nvPr/>
          </p:nvSpPr>
          <p:spPr bwMode="auto">
            <a:xfrm>
              <a:off x="3767" y="7469"/>
              <a:ext cx="794" cy="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6" name="Text Box 22"/>
            <p:cNvSpPr txBox="1">
              <a:spLocks noChangeArrowheads="1"/>
            </p:cNvSpPr>
            <p:nvPr/>
          </p:nvSpPr>
          <p:spPr bwMode="auto">
            <a:xfrm>
              <a:off x="3518" y="3603"/>
              <a:ext cx="899" cy="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А</a:t>
              </a:r>
              <a:r>
                <a:rPr kumimoji="0" lang="ru-RU" b="1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1</a:t>
              </a: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 Box 23"/>
            <p:cNvSpPr txBox="1">
              <a:spLocks noChangeArrowheads="1"/>
            </p:cNvSpPr>
            <p:nvPr/>
          </p:nvSpPr>
          <p:spPr bwMode="auto">
            <a:xfrm>
              <a:off x="2204" y="6324"/>
              <a:ext cx="714" cy="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В</a:t>
              </a: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 Box 24"/>
            <p:cNvSpPr txBox="1">
              <a:spLocks noChangeArrowheads="1"/>
            </p:cNvSpPr>
            <p:nvPr/>
          </p:nvSpPr>
          <p:spPr bwMode="auto">
            <a:xfrm>
              <a:off x="2061" y="2506"/>
              <a:ext cx="929" cy="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В</a:t>
              </a:r>
              <a:r>
                <a:rPr kumimoji="0" lang="ru-RU" b="1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1</a:t>
              </a: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 Box 25"/>
            <p:cNvSpPr txBox="1">
              <a:spLocks noChangeArrowheads="1"/>
            </p:cNvSpPr>
            <p:nvPr/>
          </p:nvSpPr>
          <p:spPr bwMode="auto">
            <a:xfrm>
              <a:off x="5610" y="5085"/>
              <a:ext cx="1000" cy="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С</a:t>
              </a: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 Box 26"/>
            <p:cNvSpPr txBox="1">
              <a:spLocks noChangeArrowheads="1"/>
            </p:cNvSpPr>
            <p:nvPr/>
          </p:nvSpPr>
          <p:spPr bwMode="auto">
            <a:xfrm>
              <a:off x="5347" y="1314"/>
              <a:ext cx="1031" cy="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С</a:t>
              </a:r>
              <a:r>
                <a:rPr kumimoji="0" lang="ru-RU" b="1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1</a:t>
              </a: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 Box 27"/>
            <p:cNvSpPr txBox="1">
              <a:spLocks noChangeArrowheads="1"/>
            </p:cNvSpPr>
            <p:nvPr/>
          </p:nvSpPr>
          <p:spPr bwMode="auto">
            <a:xfrm>
              <a:off x="8490" y="5074"/>
              <a:ext cx="760" cy="7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</a:t>
              </a: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 Box 28"/>
            <p:cNvSpPr txBox="1">
              <a:spLocks noChangeArrowheads="1"/>
            </p:cNvSpPr>
            <p:nvPr/>
          </p:nvSpPr>
          <p:spPr bwMode="auto">
            <a:xfrm>
              <a:off x="8486" y="1405"/>
              <a:ext cx="960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</a:t>
              </a:r>
              <a:r>
                <a:rPr kumimoji="0" lang="en-US" b="1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1</a:t>
              </a: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 Box 29"/>
            <p:cNvSpPr txBox="1">
              <a:spLocks noChangeArrowheads="1"/>
            </p:cNvSpPr>
            <p:nvPr/>
          </p:nvSpPr>
          <p:spPr bwMode="auto">
            <a:xfrm>
              <a:off x="10151" y="6198"/>
              <a:ext cx="696" cy="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E</a:t>
              </a: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 Box 30"/>
            <p:cNvSpPr txBox="1">
              <a:spLocks noChangeArrowheads="1"/>
            </p:cNvSpPr>
            <p:nvPr/>
          </p:nvSpPr>
          <p:spPr bwMode="auto">
            <a:xfrm>
              <a:off x="10151" y="2508"/>
              <a:ext cx="910" cy="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E</a:t>
              </a:r>
              <a:r>
                <a:rPr kumimoji="0" lang="en-US" b="1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1</a:t>
              </a: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 Box 31"/>
            <p:cNvSpPr txBox="1">
              <a:spLocks noChangeArrowheads="1"/>
            </p:cNvSpPr>
            <p:nvPr/>
          </p:nvSpPr>
          <p:spPr bwMode="auto">
            <a:xfrm>
              <a:off x="7010" y="7511"/>
              <a:ext cx="837" cy="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F</a:t>
              </a: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Text Box 32"/>
            <p:cNvSpPr txBox="1">
              <a:spLocks noChangeArrowheads="1"/>
            </p:cNvSpPr>
            <p:nvPr/>
          </p:nvSpPr>
          <p:spPr bwMode="auto">
            <a:xfrm>
              <a:off x="7204" y="3714"/>
              <a:ext cx="926" cy="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F</a:t>
              </a:r>
              <a:r>
                <a:rPr kumimoji="0" lang="en-US" b="1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1</a:t>
              </a: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 Box 33"/>
            <p:cNvSpPr txBox="1">
              <a:spLocks noChangeArrowheads="1"/>
            </p:cNvSpPr>
            <p:nvPr/>
          </p:nvSpPr>
          <p:spPr bwMode="auto">
            <a:xfrm>
              <a:off x="7993" y="1885"/>
              <a:ext cx="974" cy="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</a:t>
              </a: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 Box 34"/>
            <p:cNvSpPr txBox="1">
              <a:spLocks noChangeArrowheads="1"/>
            </p:cNvSpPr>
            <p:nvPr/>
          </p:nvSpPr>
          <p:spPr bwMode="auto">
            <a:xfrm>
              <a:off x="2783" y="6790"/>
              <a:ext cx="921" cy="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Q</a:t>
              </a: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Text Box 35"/>
            <p:cNvSpPr txBox="1">
              <a:spLocks noChangeArrowheads="1"/>
            </p:cNvSpPr>
            <p:nvPr/>
          </p:nvSpPr>
          <p:spPr bwMode="auto">
            <a:xfrm>
              <a:off x="4577" y="7511"/>
              <a:ext cx="913" cy="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R</a:t>
              </a: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Line 36"/>
            <p:cNvSpPr>
              <a:spLocks noChangeShapeType="1"/>
            </p:cNvSpPr>
            <p:nvPr/>
          </p:nvSpPr>
          <p:spPr bwMode="auto">
            <a:xfrm flipV="1">
              <a:off x="3246" y="3144"/>
              <a:ext cx="0" cy="36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1" name="Line 37"/>
            <p:cNvSpPr>
              <a:spLocks noChangeShapeType="1"/>
            </p:cNvSpPr>
            <p:nvPr/>
          </p:nvSpPr>
          <p:spPr bwMode="auto">
            <a:xfrm>
              <a:off x="4868" y="3823"/>
              <a:ext cx="0" cy="3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2" name="Text Box 38"/>
            <p:cNvSpPr txBox="1">
              <a:spLocks noChangeArrowheads="1"/>
            </p:cNvSpPr>
            <p:nvPr/>
          </p:nvSpPr>
          <p:spPr bwMode="auto">
            <a:xfrm>
              <a:off x="4325" y="3751"/>
              <a:ext cx="843" cy="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R</a:t>
              </a:r>
              <a:r>
                <a:rPr kumimoji="0" lang="en-US" b="1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1</a:t>
              </a: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 Box 39"/>
            <p:cNvSpPr txBox="1">
              <a:spLocks noChangeArrowheads="1"/>
            </p:cNvSpPr>
            <p:nvPr/>
          </p:nvSpPr>
          <p:spPr bwMode="auto">
            <a:xfrm>
              <a:off x="2632" y="2883"/>
              <a:ext cx="953" cy="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Q</a:t>
              </a:r>
              <a:r>
                <a:rPr kumimoji="0" lang="en-US" b="1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1</a:t>
              </a: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Line 40"/>
            <p:cNvSpPr>
              <a:spLocks noChangeShapeType="1"/>
            </p:cNvSpPr>
            <p:nvPr/>
          </p:nvSpPr>
          <p:spPr bwMode="auto">
            <a:xfrm flipV="1">
              <a:off x="3246" y="1827"/>
              <a:ext cx="5240" cy="13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5" name="Line 41"/>
            <p:cNvSpPr>
              <a:spLocks noChangeShapeType="1"/>
            </p:cNvSpPr>
            <p:nvPr/>
          </p:nvSpPr>
          <p:spPr bwMode="auto">
            <a:xfrm flipV="1">
              <a:off x="4868" y="1830"/>
              <a:ext cx="1158" cy="19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6" name="Line 42"/>
            <p:cNvSpPr>
              <a:spLocks noChangeShapeType="1"/>
            </p:cNvSpPr>
            <p:nvPr/>
          </p:nvSpPr>
          <p:spPr bwMode="auto">
            <a:xfrm flipV="1">
              <a:off x="3246" y="5518"/>
              <a:ext cx="5240" cy="13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7" name="Line 43"/>
            <p:cNvSpPr>
              <a:spLocks noChangeShapeType="1"/>
            </p:cNvSpPr>
            <p:nvPr/>
          </p:nvSpPr>
          <p:spPr bwMode="auto">
            <a:xfrm flipV="1">
              <a:off x="4868" y="5518"/>
              <a:ext cx="1152" cy="19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8" name="Line 44"/>
            <p:cNvSpPr>
              <a:spLocks noChangeShapeType="1"/>
            </p:cNvSpPr>
            <p:nvPr/>
          </p:nvSpPr>
          <p:spPr bwMode="auto">
            <a:xfrm>
              <a:off x="5620" y="2549"/>
              <a:ext cx="0" cy="36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9" name="Line 45"/>
            <p:cNvSpPr>
              <a:spLocks noChangeShapeType="1"/>
            </p:cNvSpPr>
            <p:nvPr/>
          </p:nvSpPr>
          <p:spPr bwMode="auto">
            <a:xfrm flipV="1">
              <a:off x="3246" y="2381"/>
              <a:ext cx="5210" cy="44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50" name="Line 46"/>
            <p:cNvSpPr>
              <a:spLocks noChangeShapeType="1"/>
            </p:cNvSpPr>
            <p:nvPr/>
          </p:nvSpPr>
          <p:spPr bwMode="auto">
            <a:xfrm flipV="1">
              <a:off x="4868" y="3278"/>
              <a:ext cx="1162" cy="42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51" name="Line 47"/>
            <p:cNvSpPr>
              <a:spLocks noChangeShapeType="1"/>
            </p:cNvSpPr>
            <p:nvPr/>
          </p:nvSpPr>
          <p:spPr bwMode="auto">
            <a:xfrm flipH="1">
              <a:off x="6026" y="2381"/>
              <a:ext cx="2430" cy="93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52" name="Text Box 48"/>
            <p:cNvSpPr txBox="1">
              <a:spLocks noChangeArrowheads="1"/>
            </p:cNvSpPr>
            <p:nvPr/>
          </p:nvSpPr>
          <p:spPr bwMode="auto">
            <a:xfrm>
              <a:off x="5062" y="4431"/>
              <a:ext cx="891" cy="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K</a:t>
              </a: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Text Box 49"/>
            <p:cNvSpPr txBox="1">
              <a:spLocks noChangeArrowheads="1"/>
            </p:cNvSpPr>
            <p:nvPr/>
          </p:nvSpPr>
          <p:spPr bwMode="auto">
            <a:xfrm>
              <a:off x="5151" y="5800"/>
              <a:ext cx="922" cy="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K</a:t>
              </a:r>
              <a:r>
                <a:rPr kumimoji="0" lang="en-US" b="1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1</a:t>
              </a: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Text Box 50"/>
            <p:cNvSpPr txBox="1">
              <a:spLocks noChangeArrowheads="1"/>
            </p:cNvSpPr>
            <p:nvPr/>
          </p:nvSpPr>
          <p:spPr bwMode="auto">
            <a:xfrm>
              <a:off x="4918" y="2052"/>
              <a:ext cx="949" cy="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K</a:t>
              </a:r>
              <a:r>
                <a:rPr kumimoji="0" lang="en-US" b="1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2</a:t>
              </a: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Text Box 51"/>
            <p:cNvSpPr txBox="1">
              <a:spLocks noChangeArrowheads="1"/>
            </p:cNvSpPr>
            <p:nvPr/>
          </p:nvSpPr>
          <p:spPr bwMode="auto">
            <a:xfrm>
              <a:off x="5967" y="3229"/>
              <a:ext cx="867" cy="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G</a:t>
              </a: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Line 52"/>
            <p:cNvSpPr>
              <a:spLocks noChangeShapeType="1"/>
            </p:cNvSpPr>
            <p:nvPr/>
          </p:nvSpPr>
          <p:spPr bwMode="auto">
            <a:xfrm flipV="1">
              <a:off x="3246" y="6434"/>
              <a:ext cx="6885" cy="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57" name="Line 53"/>
            <p:cNvSpPr>
              <a:spLocks noChangeShapeType="1"/>
            </p:cNvSpPr>
            <p:nvPr/>
          </p:nvSpPr>
          <p:spPr bwMode="auto">
            <a:xfrm flipV="1">
              <a:off x="3246" y="2757"/>
              <a:ext cx="6876" cy="3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58" name="Line 54"/>
            <p:cNvSpPr>
              <a:spLocks noChangeShapeType="1"/>
            </p:cNvSpPr>
            <p:nvPr/>
          </p:nvSpPr>
          <p:spPr bwMode="auto">
            <a:xfrm flipV="1">
              <a:off x="4868" y="5510"/>
              <a:ext cx="3630" cy="20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59" name="Line 55"/>
            <p:cNvSpPr>
              <a:spLocks noChangeShapeType="1"/>
            </p:cNvSpPr>
            <p:nvPr/>
          </p:nvSpPr>
          <p:spPr bwMode="auto">
            <a:xfrm flipV="1">
              <a:off x="4868" y="1827"/>
              <a:ext cx="3618" cy="19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0" name="Line 56"/>
            <p:cNvSpPr>
              <a:spLocks noChangeShapeType="1"/>
            </p:cNvSpPr>
            <p:nvPr/>
          </p:nvSpPr>
          <p:spPr bwMode="auto">
            <a:xfrm>
              <a:off x="6431" y="2948"/>
              <a:ext cx="5" cy="36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1" name="Line 57"/>
            <p:cNvSpPr>
              <a:spLocks noChangeShapeType="1"/>
            </p:cNvSpPr>
            <p:nvPr/>
          </p:nvSpPr>
          <p:spPr bwMode="auto">
            <a:xfrm flipV="1">
              <a:off x="4868" y="2381"/>
              <a:ext cx="3588" cy="51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2" name="Line 58"/>
            <p:cNvSpPr>
              <a:spLocks noChangeShapeType="1"/>
            </p:cNvSpPr>
            <p:nvPr/>
          </p:nvSpPr>
          <p:spPr bwMode="auto">
            <a:xfrm flipV="1">
              <a:off x="3246" y="3441"/>
              <a:ext cx="6890" cy="33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3" name="Line 59"/>
            <p:cNvSpPr>
              <a:spLocks noChangeShapeType="1"/>
            </p:cNvSpPr>
            <p:nvPr/>
          </p:nvSpPr>
          <p:spPr bwMode="auto">
            <a:xfrm>
              <a:off x="8456" y="2381"/>
              <a:ext cx="1680" cy="106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4" name="Line 60"/>
            <p:cNvSpPr>
              <a:spLocks noChangeShapeType="1"/>
            </p:cNvSpPr>
            <p:nvPr/>
          </p:nvSpPr>
          <p:spPr bwMode="auto">
            <a:xfrm>
              <a:off x="6026" y="5519"/>
              <a:ext cx="709" cy="19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5" name="Line 61"/>
            <p:cNvSpPr>
              <a:spLocks noChangeShapeType="1"/>
            </p:cNvSpPr>
            <p:nvPr/>
          </p:nvSpPr>
          <p:spPr bwMode="auto">
            <a:xfrm flipV="1">
              <a:off x="6720" y="3823"/>
              <a:ext cx="0" cy="3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6" name="Line 62"/>
            <p:cNvSpPr>
              <a:spLocks noChangeShapeType="1"/>
            </p:cNvSpPr>
            <p:nvPr/>
          </p:nvSpPr>
          <p:spPr bwMode="auto">
            <a:xfrm>
              <a:off x="6026" y="1830"/>
              <a:ext cx="694" cy="19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7" name="Line 63"/>
            <p:cNvSpPr>
              <a:spLocks noChangeShapeType="1"/>
            </p:cNvSpPr>
            <p:nvPr/>
          </p:nvSpPr>
          <p:spPr bwMode="auto">
            <a:xfrm>
              <a:off x="6026" y="3314"/>
              <a:ext cx="704" cy="33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8" name="Line 64"/>
            <p:cNvSpPr>
              <a:spLocks noChangeShapeType="1"/>
            </p:cNvSpPr>
            <p:nvPr/>
          </p:nvSpPr>
          <p:spPr bwMode="auto">
            <a:xfrm flipV="1">
              <a:off x="4868" y="6425"/>
              <a:ext cx="2375" cy="108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9" name="Line 65"/>
            <p:cNvSpPr>
              <a:spLocks noChangeShapeType="1"/>
            </p:cNvSpPr>
            <p:nvPr/>
          </p:nvSpPr>
          <p:spPr bwMode="auto">
            <a:xfrm flipH="1">
              <a:off x="7253" y="3441"/>
              <a:ext cx="2883" cy="298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70" name="Line 66"/>
            <p:cNvSpPr>
              <a:spLocks noChangeShapeType="1"/>
            </p:cNvSpPr>
            <p:nvPr/>
          </p:nvSpPr>
          <p:spPr bwMode="auto">
            <a:xfrm>
              <a:off x="3246" y="6834"/>
              <a:ext cx="1622" cy="67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71" name="Line 67"/>
            <p:cNvSpPr>
              <a:spLocks noChangeShapeType="1"/>
            </p:cNvSpPr>
            <p:nvPr/>
          </p:nvSpPr>
          <p:spPr bwMode="auto">
            <a:xfrm flipV="1">
              <a:off x="2725" y="6441"/>
              <a:ext cx="7409" cy="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72" name="Line 68"/>
            <p:cNvSpPr>
              <a:spLocks noChangeShapeType="1"/>
            </p:cNvSpPr>
            <p:nvPr/>
          </p:nvSpPr>
          <p:spPr bwMode="auto">
            <a:xfrm flipV="1">
              <a:off x="2725" y="2751"/>
              <a:ext cx="740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73" name="Line 69"/>
            <p:cNvSpPr>
              <a:spLocks noChangeShapeType="1"/>
            </p:cNvSpPr>
            <p:nvPr/>
          </p:nvSpPr>
          <p:spPr bwMode="auto">
            <a:xfrm>
              <a:off x="4751" y="2763"/>
              <a:ext cx="0" cy="3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74" name="Line 70"/>
            <p:cNvSpPr>
              <a:spLocks noChangeShapeType="1"/>
            </p:cNvSpPr>
            <p:nvPr/>
          </p:nvSpPr>
          <p:spPr bwMode="auto">
            <a:xfrm flipH="1">
              <a:off x="2711" y="3441"/>
              <a:ext cx="7425" cy="29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75" name="Line 71"/>
            <p:cNvSpPr>
              <a:spLocks noChangeShapeType="1"/>
            </p:cNvSpPr>
            <p:nvPr/>
          </p:nvSpPr>
          <p:spPr bwMode="auto">
            <a:xfrm>
              <a:off x="2725" y="6324"/>
              <a:ext cx="524" cy="51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76" name="Line 72"/>
            <p:cNvSpPr>
              <a:spLocks noChangeShapeType="1"/>
            </p:cNvSpPr>
            <p:nvPr/>
          </p:nvSpPr>
          <p:spPr bwMode="auto">
            <a:xfrm flipH="1">
              <a:off x="2721" y="3314"/>
              <a:ext cx="3305" cy="30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77" name="Oval 73"/>
            <p:cNvSpPr>
              <a:spLocks noChangeArrowheads="1"/>
            </p:cNvSpPr>
            <p:nvPr/>
          </p:nvSpPr>
          <p:spPr bwMode="auto">
            <a:xfrm>
              <a:off x="4807" y="3795"/>
              <a:ext cx="116" cy="8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78" name="Oval 74"/>
            <p:cNvSpPr>
              <a:spLocks noChangeArrowheads="1"/>
            </p:cNvSpPr>
            <p:nvPr/>
          </p:nvSpPr>
          <p:spPr bwMode="auto">
            <a:xfrm>
              <a:off x="8413" y="2365"/>
              <a:ext cx="115" cy="8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79" name="Oval 75"/>
            <p:cNvSpPr>
              <a:spLocks noChangeArrowheads="1"/>
            </p:cNvSpPr>
            <p:nvPr/>
          </p:nvSpPr>
          <p:spPr bwMode="auto">
            <a:xfrm>
              <a:off x="10079" y="3400"/>
              <a:ext cx="116" cy="8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80" name="Oval 76"/>
            <p:cNvSpPr>
              <a:spLocks noChangeArrowheads="1"/>
            </p:cNvSpPr>
            <p:nvPr/>
          </p:nvSpPr>
          <p:spPr bwMode="auto">
            <a:xfrm>
              <a:off x="2668" y="6283"/>
              <a:ext cx="114" cy="8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81" name="Oval 77"/>
            <p:cNvSpPr>
              <a:spLocks noChangeArrowheads="1"/>
            </p:cNvSpPr>
            <p:nvPr/>
          </p:nvSpPr>
          <p:spPr bwMode="auto">
            <a:xfrm>
              <a:off x="4810" y="7469"/>
              <a:ext cx="114" cy="8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82" name="Oval 78"/>
            <p:cNvSpPr>
              <a:spLocks noChangeArrowheads="1"/>
            </p:cNvSpPr>
            <p:nvPr/>
          </p:nvSpPr>
          <p:spPr bwMode="auto">
            <a:xfrm>
              <a:off x="3189" y="6790"/>
              <a:ext cx="115" cy="8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83" name="Oval 79"/>
            <p:cNvSpPr>
              <a:spLocks noChangeArrowheads="1"/>
            </p:cNvSpPr>
            <p:nvPr/>
          </p:nvSpPr>
          <p:spPr bwMode="auto">
            <a:xfrm>
              <a:off x="7184" y="6368"/>
              <a:ext cx="115" cy="8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84" name="Oval 80"/>
            <p:cNvSpPr>
              <a:spLocks noChangeArrowheads="1"/>
            </p:cNvSpPr>
            <p:nvPr/>
          </p:nvSpPr>
          <p:spPr bwMode="auto">
            <a:xfrm>
              <a:off x="5572" y="6199"/>
              <a:ext cx="114" cy="8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85" name="Oval 81"/>
            <p:cNvSpPr>
              <a:spLocks noChangeArrowheads="1"/>
            </p:cNvSpPr>
            <p:nvPr/>
          </p:nvSpPr>
          <p:spPr bwMode="auto">
            <a:xfrm>
              <a:off x="5552" y="2516"/>
              <a:ext cx="116" cy="8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86" name="Oval 82"/>
            <p:cNvSpPr>
              <a:spLocks noChangeArrowheads="1"/>
            </p:cNvSpPr>
            <p:nvPr/>
          </p:nvSpPr>
          <p:spPr bwMode="auto">
            <a:xfrm>
              <a:off x="6373" y="5234"/>
              <a:ext cx="115" cy="8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87" name="Oval 83"/>
            <p:cNvSpPr>
              <a:spLocks noChangeArrowheads="1"/>
            </p:cNvSpPr>
            <p:nvPr/>
          </p:nvSpPr>
          <p:spPr bwMode="auto">
            <a:xfrm>
              <a:off x="5550" y="4790"/>
              <a:ext cx="115" cy="8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88" name="Oval 84"/>
            <p:cNvSpPr>
              <a:spLocks noChangeArrowheads="1"/>
            </p:cNvSpPr>
            <p:nvPr/>
          </p:nvSpPr>
          <p:spPr bwMode="auto">
            <a:xfrm>
              <a:off x="3189" y="3101"/>
              <a:ext cx="115" cy="8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89" name="Oval 85"/>
            <p:cNvSpPr>
              <a:spLocks noChangeArrowheads="1"/>
            </p:cNvSpPr>
            <p:nvPr/>
          </p:nvSpPr>
          <p:spPr bwMode="auto">
            <a:xfrm>
              <a:off x="5971" y="3286"/>
              <a:ext cx="115" cy="8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90" name="Oval 86"/>
            <p:cNvSpPr>
              <a:spLocks noChangeArrowheads="1"/>
            </p:cNvSpPr>
            <p:nvPr/>
          </p:nvSpPr>
          <p:spPr bwMode="auto">
            <a:xfrm>
              <a:off x="6383" y="6619"/>
              <a:ext cx="115" cy="8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91" name="Oval 87"/>
            <p:cNvSpPr>
              <a:spLocks noChangeArrowheads="1"/>
            </p:cNvSpPr>
            <p:nvPr/>
          </p:nvSpPr>
          <p:spPr bwMode="auto">
            <a:xfrm>
              <a:off x="6364" y="2936"/>
              <a:ext cx="116" cy="8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92" name="Oval 88"/>
            <p:cNvSpPr>
              <a:spLocks noChangeArrowheads="1"/>
            </p:cNvSpPr>
            <p:nvPr/>
          </p:nvSpPr>
          <p:spPr bwMode="auto">
            <a:xfrm>
              <a:off x="6652" y="7465"/>
              <a:ext cx="117" cy="8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93" name="Oval 89"/>
            <p:cNvSpPr>
              <a:spLocks noChangeArrowheads="1"/>
            </p:cNvSpPr>
            <p:nvPr/>
          </p:nvSpPr>
          <p:spPr bwMode="auto">
            <a:xfrm>
              <a:off x="6657" y="6621"/>
              <a:ext cx="115" cy="8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94" name="Oval 90"/>
            <p:cNvSpPr>
              <a:spLocks noChangeArrowheads="1"/>
            </p:cNvSpPr>
            <p:nvPr/>
          </p:nvSpPr>
          <p:spPr bwMode="auto">
            <a:xfrm>
              <a:off x="6661" y="3779"/>
              <a:ext cx="117" cy="8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95" name="Text Box 91"/>
            <p:cNvSpPr txBox="1">
              <a:spLocks noChangeArrowheads="1"/>
            </p:cNvSpPr>
            <p:nvPr/>
          </p:nvSpPr>
          <p:spPr bwMode="auto">
            <a:xfrm>
              <a:off x="5977" y="4905"/>
              <a:ext cx="879" cy="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H</a:t>
              </a: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Text Box 92"/>
            <p:cNvSpPr txBox="1">
              <a:spLocks noChangeArrowheads="1"/>
            </p:cNvSpPr>
            <p:nvPr/>
          </p:nvSpPr>
          <p:spPr bwMode="auto">
            <a:xfrm>
              <a:off x="6132" y="6736"/>
              <a:ext cx="928" cy="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H</a:t>
              </a:r>
              <a:r>
                <a:rPr kumimoji="0" lang="en-US" b="1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1</a:t>
              </a: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Text Box 93"/>
            <p:cNvSpPr txBox="1">
              <a:spLocks noChangeArrowheads="1"/>
            </p:cNvSpPr>
            <p:nvPr/>
          </p:nvSpPr>
          <p:spPr bwMode="auto">
            <a:xfrm>
              <a:off x="6204" y="2430"/>
              <a:ext cx="794" cy="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H</a:t>
              </a:r>
              <a:r>
                <a:rPr kumimoji="0" lang="en-US" b="1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2</a:t>
              </a: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Text Box 94"/>
            <p:cNvSpPr txBox="1">
              <a:spLocks noChangeArrowheads="1"/>
            </p:cNvSpPr>
            <p:nvPr/>
          </p:nvSpPr>
          <p:spPr bwMode="auto">
            <a:xfrm>
              <a:off x="10136" y="3270"/>
              <a:ext cx="782" cy="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L</a:t>
              </a: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" name="Oval 95"/>
            <p:cNvSpPr>
              <a:spLocks noChangeArrowheads="1"/>
            </p:cNvSpPr>
            <p:nvPr/>
          </p:nvSpPr>
          <p:spPr bwMode="auto">
            <a:xfrm>
              <a:off x="4685" y="6406"/>
              <a:ext cx="115" cy="8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00" name="Oval 96"/>
            <p:cNvSpPr>
              <a:spLocks noChangeArrowheads="1"/>
            </p:cNvSpPr>
            <p:nvPr/>
          </p:nvSpPr>
          <p:spPr bwMode="auto">
            <a:xfrm>
              <a:off x="4699" y="5500"/>
              <a:ext cx="115" cy="8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01" name="Oval 97"/>
            <p:cNvSpPr>
              <a:spLocks noChangeArrowheads="1"/>
            </p:cNvSpPr>
            <p:nvPr/>
          </p:nvSpPr>
          <p:spPr bwMode="auto">
            <a:xfrm>
              <a:off x="4693" y="2731"/>
              <a:ext cx="117" cy="8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02" name="Oval 98"/>
            <p:cNvSpPr>
              <a:spLocks noChangeArrowheads="1"/>
            </p:cNvSpPr>
            <p:nvPr/>
          </p:nvSpPr>
          <p:spPr bwMode="auto">
            <a:xfrm>
              <a:off x="8443" y="5488"/>
              <a:ext cx="115" cy="8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03" name="Oval 99"/>
            <p:cNvSpPr>
              <a:spLocks noChangeArrowheads="1"/>
            </p:cNvSpPr>
            <p:nvPr/>
          </p:nvSpPr>
          <p:spPr bwMode="auto">
            <a:xfrm>
              <a:off x="5946" y="5469"/>
              <a:ext cx="115" cy="8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04" name="Text Box 100"/>
            <p:cNvSpPr txBox="1">
              <a:spLocks noChangeArrowheads="1"/>
            </p:cNvSpPr>
            <p:nvPr/>
          </p:nvSpPr>
          <p:spPr bwMode="auto">
            <a:xfrm>
              <a:off x="6612" y="6582"/>
              <a:ext cx="757" cy="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M</a:t>
              </a: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" name="Text Box 101"/>
            <p:cNvSpPr txBox="1">
              <a:spLocks noChangeArrowheads="1"/>
            </p:cNvSpPr>
            <p:nvPr/>
          </p:nvSpPr>
          <p:spPr bwMode="auto">
            <a:xfrm>
              <a:off x="6431" y="7511"/>
              <a:ext cx="916" cy="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M</a:t>
              </a:r>
              <a:r>
                <a:rPr kumimoji="0" lang="en-US" b="1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1</a:t>
              </a: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" name="Text Box 102"/>
            <p:cNvSpPr txBox="1">
              <a:spLocks noChangeArrowheads="1"/>
            </p:cNvSpPr>
            <p:nvPr/>
          </p:nvSpPr>
          <p:spPr bwMode="auto">
            <a:xfrm>
              <a:off x="6660" y="3753"/>
              <a:ext cx="1043" cy="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M</a:t>
              </a:r>
              <a:r>
                <a:rPr kumimoji="0" lang="en-US" b="1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2</a:t>
              </a: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" name="Text Box 103"/>
            <p:cNvSpPr txBox="1">
              <a:spLocks noChangeArrowheads="1"/>
            </p:cNvSpPr>
            <p:nvPr/>
          </p:nvSpPr>
          <p:spPr bwMode="auto">
            <a:xfrm>
              <a:off x="7241" y="6324"/>
              <a:ext cx="820" cy="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N</a:t>
              </a: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" name="Text Box 104"/>
            <p:cNvSpPr txBox="1">
              <a:spLocks noChangeArrowheads="1"/>
            </p:cNvSpPr>
            <p:nvPr/>
          </p:nvSpPr>
          <p:spPr bwMode="auto">
            <a:xfrm>
              <a:off x="4201" y="5061"/>
              <a:ext cx="774" cy="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O</a:t>
              </a: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" name="Text Box 105"/>
            <p:cNvSpPr txBox="1">
              <a:spLocks noChangeArrowheads="1"/>
            </p:cNvSpPr>
            <p:nvPr/>
          </p:nvSpPr>
          <p:spPr bwMode="auto">
            <a:xfrm>
              <a:off x="4288" y="6451"/>
              <a:ext cx="844" cy="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O</a:t>
              </a:r>
              <a:r>
                <a:rPr kumimoji="0" lang="en-US" b="1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1</a:t>
              </a: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Text Box 106"/>
            <p:cNvSpPr txBox="1">
              <a:spLocks noChangeArrowheads="1"/>
            </p:cNvSpPr>
            <p:nvPr/>
          </p:nvSpPr>
          <p:spPr bwMode="auto">
            <a:xfrm>
              <a:off x="4275" y="2203"/>
              <a:ext cx="1000" cy="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O</a:t>
              </a:r>
              <a:r>
                <a:rPr kumimoji="0" lang="en-US" b="1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2</a:t>
              </a: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Text Box 107"/>
            <p:cNvSpPr txBox="1">
              <a:spLocks noChangeArrowheads="1"/>
            </p:cNvSpPr>
            <p:nvPr/>
          </p:nvSpPr>
          <p:spPr bwMode="auto">
            <a:xfrm>
              <a:off x="2204" y="5905"/>
              <a:ext cx="941" cy="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</a:t>
              </a: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486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1520" y="2132856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251520" y="1772816"/>
          <a:ext cx="8568952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1988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ФРАГМЕНТ ПРЕЗЕНТАЦИИ ТВОРЧЕСКОГО ПРОЕКТА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приложение 5"/>
          <p:cNvPicPr/>
          <p:nvPr/>
        </p:nvPicPr>
        <p:blipFill>
          <a:blip r:embed="rId2" cstate="print"/>
          <a:srcRect l="2052" t="5373" r="1678" b="3650"/>
          <a:stretch>
            <a:fillRect/>
          </a:stretch>
        </p:blipFill>
        <p:spPr bwMode="auto">
          <a:xfrm>
            <a:off x="395536" y="764704"/>
            <a:ext cx="8468648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739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"/>
          <p:cNvPicPr/>
          <p:nvPr/>
        </p:nvPicPr>
        <p:blipFill>
          <a:blip r:embed="rId2" cstate="print"/>
          <a:srcRect l="2655" t="2222" r="850" b="4155"/>
          <a:stretch>
            <a:fillRect/>
          </a:stretch>
        </p:blipFill>
        <p:spPr bwMode="auto">
          <a:xfrm>
            <a:off x="-1" y="0"/>
            <a:ext cx="9055265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034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1"/>
          <p:cNvPicPr/>
          <p:nvPr/>
        </p:nvPicPr>
        <p:blipFill>
          <a:blip r:embed="rId2" cstate="print"/>
          <a:srcRect l="2570" t="1465" r="2011" b="3467"/>
          <a:stretch>
            <a:fillRect/>
          </a:stretch>
        </p:blipFill>
        <p:spPr bwMode="auto">
          <a:xfrm>
            <a:off x="0" y="0"/>
            <a:ext cx="90890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340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33235" y="0"/>
            <a:ext cx="9144000" cy="102158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1F497D"/>
                </a:solidFill>
                <a:latin typeface="Calibri-Bold"/>
              </a:rPr>
              <a:t>ДИАГРАММА ВЫПОЛНЕНИЯ ЗАДАНИЙ ОГЭ</a:t>
            </a:r>
            <a:br>
              <a:rPr lang="ru-RU" sz="2400" b="1" dirty="0" smtClean="0">
                <a:solidFill>
                  <a:srgbClr val="1F497D"/>
                </a:solidFill>
                <a:latin typeface="Calibri-Bold"/>
              </a:rPr>
            </a:br>
            <a:r>
              <a:rPr lang="ru-RU" sz="2400" b="1" dirty="0" smtClean="0">
                <a:solidFill>
                  <a:srgbClr val="1F497D"/>
                </a:solidFill>
                <a:latin typeface="Calibri-Bold"/>
              </a:rPr>
              <a:t>МОДУЛЬ «ГЕОМЕРИЯ» В 2022 Г.</a:t>
            </a:r>
            <a:endParaRPr lang="ru-RU" sz="2400" b="1" dirty="0">
              <a:solidFill>
                <a:srgbClr val="3366FF"/>
              </a:solidFill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0967589"/>
              </p:ext>
            </p:extLst>
          </p:nvPr>
        </p:nvGraphicFramePr>
        <p:xfrm>
          <a:off x="3924740" y="1700808"/>
          <a:ext cx="4818158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51360" y="1276767"/>
            <a:ext cx="327988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122A62"/>
                </a:solidFill>
                <a:latin typeface="TimesNewRomanPSMT"/>
              </a:rPr>
              <a:t>По данным </a:t>
            </a:r>
            <a:r>
              <a:rPr lang="ru-RU" sz="2000" dirty="0" smtClean="0">
                <a:solidFill>
                  <a:srgbClr val="122A62"/>
                </a:solidFill>
                <a:latin typeface="TimesNewRomanPSMT"/>
              </a:rPr>
              <a:t>аналитических материалов </a:t>
            </a:r>
            <a:r>
              <a:rPr lang="ru-RU" sz="2000" dirty="0">
                <a:solidFill>
                  <a:srgbClr val="122A62"/>
                </a:solidFill>
                <a:latin typeface="TimesNewRomanPSMT"/>
              </a:rPr>
              <a:t>по результатам </a:t>
            </a:r>
            <a:r>
              <a:rPr lang="ru-RU" sz="2000" dirty="0" smtClean="0">
                <a:solidFill>
                  <a:srgbClr val="122A62"/>
                </a:solidFill>
                <a:latin typeface="TimesNewRomanPSMT"/>
              </a:rPr>
              <a:t>проведения ГИА по образовательным </a:t>
            </a:r>
            <a:r>
              <a:rPr lang="ru-RU" sz="2000" dirty="0">
                <a:solidFill>
                  <a:srgbClr val="122A62"/>
                </a:solidFill>
                <a:latin typeface="TimesNewRomanPSMT"/>
              </a:rPr>
              <a:t>программам </a:t>
            </a:r>
            <a:r>
              <a:rPr lang="ru-RU" sz="2000" dirty="0" smtClean="0">
                <a:solidFill>
                  <a:srgbClr val="122A62"/>
                </a:solidFill>
                <a:latin typeface="TimesNewRomanPSMT"/>
              </a:rPr>
              <a:t>основного общего </a:t>
            </a:r>
            <a:r>
              <a:rPr lang="ru-RU" sz="2000" dirty="0">
                <a:solidFill>
                  <a:srgbClr val="122A62"/>
                </a:solidFill>
                <a:latin typeface="TimesNewRomanPSMT"/>
              </a:rPr>
              <a:t>образования наибольшие затруднения </a:t>
            </a:r>
            <a:r>
              <a:rPr lang="ru-RU" sz="2000" dirty="0" smtClean="0">
                <a:solidFill>
                  <a:srgbClr val="122A62"/>
                </a:solidFill>
                <a:latin typeface="TimesNewRomanPSMT"/>
              </a:rPr>
              <a:t>у учащихся </a:t>
            </a:r>
            <a:r>
              <a:rPr lang="ru-RU" sz="2000" dirty="0">
                <a:solidFill>
                  <a:srgbClr val="122A62"/>
                </a:solidFill>
                <a:latin typeface="TimesNewRomanPSMT"/>
              </a:rPr>
              <a:t>вызвало выполнений заданий </a:t>
            </a:r>
            <a:r>
              <a:rPr lang="ru-RU" sz="2000" dirty="0" smtClean="0">
                <a:solidFill>
                  <a:srgbClr val="122A62"/>
                </a:solidFill>
                <a:latin typeface="TimesNewRomanPSMT"/>
              </a:rPr>
              <a:t>на умение </a:t>
            </a:r>
            <a:r>
              <a:rPr lang="ru-RU" sz="2000" dirty="0">
                <a:solidFill>
                  <a:srgbClr val="122A62"/>
                </a:solidFill>
                <a:latin typeface="TimesNewRomanPSMT"/>
              </a:rPr>
              <a:t>выполнять действия с геометрическими</a:t>
            </a:r>
            <a:br>
              <a:rPr lang="ru-RU" sz="2000" dirty="0">
                <a:solidFill>
                  <a:srgbClr val="122A62"/>
                </a:solidFill>
                <a:latin typeface="TimesNewRomanPSMT"/>
              </a:rPr>
            </a:br>
            <a:r>
              <a:rPr lang="ru-RU" sz="2000" dirty="0">
                <a:solidFill>
                  <a:srgbClr val="122A62"/>
                </a:solidFill>
                <a:latin typeface="TimesNewRomanPSMT"/>
              </a:rPr>
              <a:t>фигурами</a:t>
            </a:r>
            <a:br>
              <a:rPr lang="ru-RU" sz="2000" dirty="0">
                <a:solidFill>
                  <a:srgbClr val="122A62"/>
                </a:solidFill>
                <a:latin typeface="TimesNewRomanPSMT"/>
              </a:rPr>
            </a:br>
            <a:endParaRPr lang="ru-RU" sz="2000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3" cstate="print"/>
          <a:srcRect r="1165" b="75928"/>
          <a:stretch/>
        </p:blipFill>
        <p:spPr bwMode="auto">
          <a:xfrm rot="16200000">
            <a:off x="-3169506" y="3220950"/>
            <a:ext cx="6813376" cy="46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2"/>
          <p:cNvSpPr txBox="1">
            <a:spLocks/>
          </p:cNvSpPr>
          <p:nvPr/>
        </p:nvSpPr>
        <p:spPr>
          <a:xfrm>
            <a:off x="-30021" y="0"/>
            <a:ext cx="9144000" cy="10215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1F497D"/>
                </a:solidFill>
                <a:latin typeface="Calibri-Bold"/>
              </a:rPr>
              <a:t>ДИАГРАММА ВЫПОЛНЕНИЯ ЗАДАНИЙ ОГЭ</a:t>
            </a:r>
            <a:br>
              <a:rPr lang="ru-RU" sz="2400" b="1" dirty="0" smtClean="0">
                <a:solidFill>
                  <a:srgbClr val="1F497D"/>
                </a:solidFill>
                <a:latin typeface="Calibri-Bold"/>
              </a:rPr>
            </a:br>
            <a:r>
              <a:rPr lang="ru-RU" sz="2400" b="1" dirty="0" smtClean="0">
                <a:solidFill>
                  <a:srgbClr val="1F497D"/>
                </a:solidFill>
                <a:latin typeface="Calibri-Bold"/>
              </a:rPr>
              <a:t>МОДУЛЬ «ГЕОМЕРИЯ» В 2022 Г.</a:t>
            </a:r>
            <a:endParaRPr lang="ru-RU" sz="2400" b="1" dirty="0">
              <a:solidFill>
                <a:srgbClr val="3366FF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52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408"/>
            <a:ext cx="32758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97361" y="60069"/>
            <a:ext cx="73751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0099"/>
                </a:solidFill>
              </a:rPr>
              <a:t>ФГБОУ ВО «Горно-Алтайский государственный университет»</a:t>
            </a:r>
          </a:p>
          <a:p>
            <a:pPr algn="ctr"/>
            <a:r>
              <a:rPr lang="ru-RU" sz="2000" dirty="0" smtClean="0">
                <a:solidFill>
                  <a:srgbClr val="000099"/>
                </a:solidFill>
              </a:rPr>
              <a:t>Физико-математический </a:t>
            </a:r>
          </a:p>
          <a:p>
            <a:pPr algn="ctr"/>
            <a:r>
              <a:rPr lang="ru-RU" sz="2000" dirty="0" smtClean="0">
                <a:solidFill>
                  <a:srgbClr val="000099"/>
                </a:solidFill>
              </a:rPr>
              <a:t>и инженерно-технологический институт</a:t>
            </a:r>
          </a:p>
          <a:p>
            <a:pPr algn="ctr"/>
            <a:endParaRPr lang="ru-RU" sz="2000" b="1" dirty="0" smtClean="0">
              <a:solidFill>
                <a:srgbClr val="000099"/>
              </a:solidFill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97361" y="1939219"/>
            <a:ext cx="7974632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0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800" b="1" dirty="0" smtClean="0">
              <a:solidFill>
                <a:srgbClr val="000099"/>
              </a:solidFill>
            </a:endParaRPr>
          </a:p>
          <a:p>
            <a:r>
              <a:rPr lang="ru-RU" sz="4000" b="1" dirty="0" smtClean="0">
                <a:solidFill>
                  <a:srgbClr val="000099"/>
                </a:solidFill>
              </a:rPr>
              <a:t>СОВРЕМЕННЫЕ </a:t>
            </a:r>
            <a:r>
              <a:rPr lang="ru-RU" sz="4000" b="1" dirty="0">
                <a:solidFill>
                  <a:srgbClr val="000099"/>
                </a:solidFill>
              </a:rPr>
              <a:t>ПОДХОДЫ </a:t>
            </a:r>
            <a:endParaRPr lang="ru-RU" sz="4000" b="1" dirty="0" smtClean="0">
              <a:solidFill>
                <a:srgbClr val="000099"/>
              </a:solidFill>
            </a:endParaRPr>
          </a:p>
          <a:p>
            <a:r>
              <a:rPr lang="ru-RU" sz="4000" b="1" dirty="0" smtClean="0">
                <a:solidFill>
                  <a:srgbClr val="000099"/>
                </a:solidFill>
              </a:rPr>
              <a:t>К </a:t>
            </a:r>
            <a:r>
              <a:rPr lang="ru-RU" sz="4000" b="1" dirty="0">
                <a:solidFill>
                  <a:srgbClr val="000099"/>
                </a:solidFill>
              </a:rPr>
              <a:t>РАЗВИТИЮ </a:t>
            </a:r>
            <a:r>
              <a:rPr lang="ru-RU" sz="4000" b="1" dirty="0" smtClean="0">
                <a:solidFill>
                  <a:srgbClr val="000099"/>
                </a:solidFill>
              </a:rPr>
              <a:t>ГЕОМЕТРИЧЕСКОГО </a:t>
            </a:r>
            <a:r>
              <a:rPr lang="ru-RU" sz="4000" b="1" dirty="0">
                <a:solidFill>
                  <a:srgbClr val="000099"/>
                </a:solidFill>
              </a:rPr>
              <a:t>ОБРАЗОВАНИЯ ШКОЛЬНИКОВ</a:t>
            </a:r>
          </a:p>
          <a:p>
            <a:r>
              <a:rPr lang="ru-RU" b="1" dirty="0">
                <a:solidFill>
                  <a:srgbClr val="000099"/>
                </a:solidFill>
              </a:rPr>
              <a:t> </a:t>
            </a:r>
            <a:endParaRPr lang="ru-RU" dirty="0">
              <a:solidFill>
                <a:srgbClr val="000099"/>
              </a:solidFill>
            </a:endParaRPr>
          </a:p>
          <a:p>
            <a:pPr algn="ctr"/>
            <a:r>
              <a:rPr lang="ru-RU" b="1" dirty="0" err="1" smtClean="0">
                <a:solidFill>
                  <a:srgbClr val="000099"/>
                </a:solidFill>
              </a:rPr>
              <a:t>Темербекова</a:t>
            </a:r>
            <a:r>
              <a:rPr lang="ru-RU" b="1" dirty="0" smtClean="0">
                <a:solidFill>
                  <a:srgbClr val="000099"/>
                </a:solidFill>
              </a:rPr>
              <a:t> </a:t>
            </a:r>
            <a:r>
              <a:rPr lang="ru-RU" b="1" dirty="0">
                <a:solidFill>
                  <a:srgbClr val="000099"/>
                </a:solidFill>
              </a:rPr>
              <a:t>А.А., </a:t>
            </a:r>
            <a:r>
              <a:rPr lang="ru-RU" b="1" dirty="0" err="1">
                <a:solidFill>
                  <a:srgbClr val="000099"/>
                </a:solidFill>
              </a:rPr>
              <a:t>д.п.н</a:t>
            </a:r>
            <a:r>
              <a:rPr lang="ru-RU" b="1" dirty="0">
                <a:solidFill>
                  <a:srgbClr val="000099"/>
                </a:solidFill>
              </a:rPr>
              <a:t>., </a:t>
            </a:r>
            <a:r>
              <a:rPr lang="ru-RU" b="1" dirty="0" smtClean="0">
                <a:solidFill>
                  <a:srgbClr val="000099"/>
                </a:solidFill>
              </a:rPr>
              <a:t>профессор </a:t>
            </a:r>
          </a:p>
          <a:p>
            <a:pPr algn="ctr"/>
            <a:r>
              <a:rPr lang="ru-RU" b="1" dirty="0" smtClean="0">
                <a:solidFill>
                  <a:srgbClr val="000099"/>
                </a:solidFill>
              </a:rPr>
              <a:t>кафедры математики, физики и информатики </a:t>
            </a:r>
            <a:endParaRPr lang="ru-RU" b="1" dirty="0">
              <a:solidFill>
                <a:srgbClr val="000099"/>
              </a:solidFill>
            </a:endParaRPr>
          </a:p>
          <a:p>
            <a:pPr algn="ctr"/>
            <a:endParaRPr lang="ru-RU" sz="100" b="1" dirty="0" smtClean="0">
              <a:solidFill>
                <a:srgbClr val="0000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7361" y="6170955"/>
            <a:ext cx="745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0099"/>
                </a:solidFill>
              </a:rPr>
              <a:t>Горно-Алтайск, </a:t>
            </a:r>
            <a:r>
              <a:rPr lang="ru-RU" dirty="0" smtClean="0">
                <a:solidFill>
                  <a:srgbClr val="000099"/>
                </a:solidFill>
              </a:rPr>
              <a:t>2023</a:t>
            </a:r>
            <a:endParaRPr lang="ru-RU" dirty="0" smtClean="0">
              <a:solidFill>
                <a:srgbClr val="000099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771800" y="6237312"/>
            <a:ext cx="3456384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4228831"/>
              </p:ext>
            </p:extLst>
          </p:nvPr>
        </p:nvGraphicFramePr>
        <p:xfrm>
          <a:off x="611560" y="257531"/>
          <a:ext cx="8064895" cy="59046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1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0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578339558"/>
                    </a:ext>
                  </a:extLst>
                </a:gridCol>
                <a:gridCol w="19442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376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задания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Темы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Выполнили задание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выполнения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выполнения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167"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endParaRPr lang="ru-RU" sz="1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во сдававших 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850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798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7813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№15</a:t>
                      </a:r>
                      <a:endParaRPr lang="ru-RU" sz="1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Углы, треугольники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344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40%</a:t>
                      </a:r>
                      <a:endParaRPr lang="ru-RU" sz="18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67%</a:t>
                      </a:r>
                      <a:endParaRPr lang="ru-RU" sz="18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1126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№16</a:t>
                      </a:r>
                      <a:endParaRPr lang="ru-RU" sz="1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Окружность, круг и их элементы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59%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46%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167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№17</a:t>
                      </a:r>
                      <a:endParaRPr lang="ru-RU" sz="1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Четырехугольники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489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58%</a:t>
                      </a:r>
                      <a:endParaRPr lang="ru-RU" sz="18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63%</a:t>
                      </a:r>
                      <a:endParaRPr lang="ru-RU" sz="18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7668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№18</a:t>
                      </a:r>
                      <a:endParaRPr lang="ru-RU" sz="1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Фигуры на квадратной решетке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629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74%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70%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23879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№19</a:t>
                      </a:r>
                      <a:endParaRPr lang="ru-RU" sz="1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Анализ геометрических высказываний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459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54%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47%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2167"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57%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59%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/>
          <p:nvPr/>
        </p:nvPicPr>
        <p:blipFill rotWithShape="1">
          <a:blip r:embed="rId2" cstate="print"/>
          <a:srcRect r="1165" b="75928"/>
          <a:stretch/>
        </p:blipFill>
        <p:spPr bwMode="auto">
          <a:xfrm rot="16200000">
            <a:off x="-3169506" y="3220950"/>
            <a:ext cx="6813376" cy="46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18449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58757" y="404664"/>
            <a:ext cx="8496944" cy="809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1F497D"/>
                </a:solidFill>
                <a:latin typeface="Calibri-Bold"/>
              </a:rPr>
              <a:t>ПРОБЛЕМНОЕ ПОЛЕ: </a:t>
            </a:r>
          </a:p>
          <a:p>
            <a:pPr algn="ctr"/>
            <a:r>
              <a:rPr lang="ru-RU" sz="2400" b="1" dirty="0">
                <a:solidFill>
                  <a:srgbClr val="1F497D"/>
                </a:solidFill>
                <a:latin typeface="Calibri-Bold"/>
              </a:rPr>
              <a:t>ТРУДНОСТИ В РЕШЕНИИ ГЕОМЕТРИЧЕСКИХ ЗАДАЧ</a:t>
            </a:r>
          </a:p>
          <a:p>
            <a:endParaRPr lang="ru-RU" sz="2400" b="1" dirty="0">
              <a:solidFill>
                <a:srgbClr val="1F497D"/>
              </a:solidFill>
              <a:latin typeface="Calibri-Bold"/>
            </a:endParaRPr>
          </a:p>
          <a:p>
            <a:endParaRPr lang="ru-RU" sz="2400" b="1" dirty="0" smtClean="0">
              <a:solidFill>
                <a:srgbClr val="1F497D"/>
              </a:solidFill>
              <a:latin typeface="Calibri-Bold"/>
            </a:endParaRPr>
          </a:p>
          <a:p>
            <a:pPr>
              <a:spcBef>
                <a:spcPts val="1200"/>
              </a:spcBef>
            </a:pPr>
            <a:r>
              <a:rPr lang="ru-RU" sz="2400" dirty="0" smtClean="0">
                <a:solidFill>
                  <a:srgbClr val="1F497D"/>
                </a:solidFill>
                <a:latin typeface="Calibri" panose="020F0502020204030204" pitchFamily="34" charset="0"/>
              </a:rPr>
              <a:t>•  </a:t>
            </a:r>
            <a:r>
              <a:rPr lang="ru-RU" sz="2400" b="1" dirty="0" err="1" smtClean="0">
                <a:solidFill>
                  <a:srgbClr val="1F497D"/>
                </a:solidFill>
                <a:latin typeface="Calibri-Bold"/>
              </a:rPr>
              <a:t>Неалгоритмичность</a:t>
            </a:r>
            <a:r>
              <a:rPr lang="ru-RU" sz="2400" b="1" dirty="0" smtClean="0">
                <a:solidFill>
                  <a:srgbClr val="1F497D"/>
                </a:solidFill>
                <a:latin typeface="Calibri-Bold"/>
              </a:rPr>
              <a:t> геометрических задач</a:t>
            </a:r>
          </a:p>
          <a:p>
            <a:pPr>
              <a:spcBef>
                <a:spcPts val="1200"/>
              </a:spcBef>
            </a:pPr>
            <a:endParaRPr lang="ru-RU" sz="2400" dirty="0" smtClean="0">
              <a:solidFill>
                <a:srgbClr val="1F497D"/>
              </a:solidFill>
              <a:latin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ru-RU" sz="2400" dirty="0" smtClean="0">
                <a:solidFill>
                  <a:srgbClr val="1F497D"/>
                </a:solidFill>
                <a:latin typeface="Calibri" panose="020F0502020204030204" pitchFamily="34" charset="0"/>
              </a:rPr>
              <a:t>• </a:t>
            </a:r>
            <a:r>
              <a:rPr lang="ru-RU" sz="2400" b="1" dirty="0" smtClean="0">
                <a:solidFill>
                  <a:srgbClr val="1F497D"/>
                </a:solidFill>
                <a:latin typeface="Calibri-Bold"/>
              </a:rPr>
              <a:t>Необходимость </a:t>
            </a:r>
            <a:r>
              <a:rPr lang="ru-RU" sz="2400" b="1" dirty="0">
                <a:solidFill>
                  <a:srgbClr val="1F497D"/>
                </a:solidFill>
                <a:latin typeface="Calibri-Bold"/>
              </a:rPr>
              <a:t>выбора метода решения задачи и</a:t>
            </a:r>
            <a:r>
              <a:rPr lang="ru-RU" sz="2400" dirty="0">
                <a:solidFill>
                  <a:srgbClr val="1F497D"/>
                </a:solidFill>
                <a:latin typeface="Calibri-Bold"/>
              </a:rPr>
              <a:t/>
            </a:r>
            <a:br>
              <a:rPr lang="ru-RU" sz="2400" dirty="0">
                <a:solidFill>
                  <a:srgbClr val="1F497D"/>
                </a:solidFill>
                <a:latin typeface="Calibri-Bold"/>
              </a:rPr>
            </a:br>
            <a:r>
              <a:rPr lang="ru-RU" sz="2400" b="1" dirty="0">
                <a:solidFill>
                  <a:srgbClr val="1F497D"/>
                </a:solidFill>
                <a:latin typeface="Calibri-Bold"/>
              </a:rPr>
              <a:t>теоремы для решения конкретной задачи</a:t>
            </a:r>
            <a:r>
              <a:rPr lang="ru-RU" sz="2400" dirty="0">
                <a:solidFill>
                  <a:srgbClr val="1F497D"/>
                </a:solidFill>
                <a:latin typeface="Calibri-Bold"/>
              </a:rPr>
              <a:t/>
            </a:r>
            <a:br>
              <a:rPr lang="ru-RU" sz="2400" dirty="0">
                <a:solidFill>
                  <a:srgbClr val="1F497D"/>
                </a:solidFill>
                <a:latin typeface="Calibri-Bold"/>
              </a:rPr>
            </a:br>
            <a:r>
              <a:rPr lang="ru-RU" sz="2400" b="1" dirty="0">
                <a:solidFill>
                  <a:srgbClr val="1F497D"/>
                </a:solidFill>
                <a:latin typeface="Calibri-Bold"/>
              </a:rPr>
              <a:t>(нескольких теорем) из большого набора известных</a:t>
            </a:r>
            <a:r>
              <a:rPr lang="ru-RU" sz="2400" dirty="0">
                <a:solidFill>
                  <a:srgbClr val="1F497D"/>
                </a:solidFill>
                <a:latin typeface="Calibri-Bold"/>
              </a:rPr>
              <a:t/>
            </a:r>
            <a:br>
              <a:rPr lang="ru-RU" sz="2400" dirty="0">
                <a:solidFill>
                  <a:srgbClr val="1F497D"/>
                </a:solidFill>
                <a:latin typeface="Calibri-Bold"/>
              </a:rPr>
            </a:br>
            <a:r>
              <a:rPr lang="ru-RU" sz="2400" b="1" dirty="0" smtClean="0">
                <a:solidFill>
                  <a:srgbClr val="1F497D"/>
                </a:solidFill>
                <a:latin typeface="Calibri-Bold"/>
              </a:rPr>
              <a:t>математических фактов</a:t>
            </a:r>
          </a:p>
          <a:p>
            <a:pPr>
              <a:spcBef>
                <a:spcPts val="1200"/>
              </a:spcBef>
            </a:pPr>
            <a:r>
              <a:rPr lang="ru-RU" sz="2400" dirty="0">
                <a:solidFill>
                  <a:srgbClr val="1F497D"/>
                </a:solidFill>
                <a:latin typeface="Calibri-Bold"/>
              </a:rPr>
              <a:t/>
            </a:r>
            <a:br>
              <a:rPr lang="ru-RU" sz="2400" dirty="0">
                <a:solidFill>
                  <a:srgbClr val="1F497D"/>
                </a:solidFill>
                <a:latin typeface="Calibri-Bold"/>
              </a:rPr>
            </a:br>
            <a:r>
              <a:rPr lang="ru-RU" sz="24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24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Необходимость длительной практики: нужно </a:t>
            </a:r>
            <a:r>
              <a:rPr lang="ru-RU" sz="2400" b="1" dirty="0">
                <a:solidFill>
                  <a:srgbClr val="1F497D"/>
                </a:solidFill>
                <a:latin typeface="Calibri-Bold"/>
              </a:rPr>
              <a:t>решить довольно много задач, чтобы</a:t>
            </a:r>
            <a:r>
              <a:rPr lang="ru-RU" sz="2400" dirty="0">
                <a:solidFill>
                  <a:srgbClr val="1F497D"/>
                </a:solidFill>
                <a:latin typeface="Calibri-Bold"/>
              </a:rPr>
              <a:t/>
            </a:r>
            <a:br>
              <a:rPr lang="ru-RU" sz="2400" dirty="0">
                <a:solidFill>
                  <a:srgbClr val="1F497D"/>
                </a:solidFill>
                <a:latin typeface="Calibri-Bold"/>
              </a:rPr>
            </a:br>
            <a:r>
              <a:rPr lang="ru-RU" sz="2400" b="1" dirty="0">
                <a:solidFill>
                  <a:srgbClr val="1F497D"/>
                </a:solidFill>
                <a:latin typeface="Calibri-Bold"/>
              </a:rPr>
              <a:t>научиться их решать</a:t>
            </a:r>
            <a:r>
              <a:rPr lang="ru-RU" sz="2400" b="1" dirty="0" smtClean="0">
                <a:solidFill>
                  <a:srgbClr val="1F497D"/>
                </a:solidFill>
                <a:latin typeface="Calibri-Bold"/>
              </a:rPr>
              <a:t>.</a:t>
            </a:r>
          </a:p>
          <a:p>
            <a:pPr>
              <a:spcBef>
                <a:spcPts val="1200"/>
              </a:spcBef>
            </a:pPr>
            <a:endParaRPr lang="ru-RU" sz="2400" b="1" dirty="0">
              <a:solidFill>
                <a:srgbClr val="1F497D"/>
              </a:solidFill>
              <a:latin typeface="Calibri-Bold"/>
            </a:endParaRPr>
          </a:p>
          <a:p>
            <a:pPr>
              <a:spcBef>
                <a:spcPts val="1200"/>
              </a:spcBef>
            </a:pPr>
            <a:r>
              <a:rPr lang="en-US" dirty="0"/>
              <a:t/>
            </a:r>
            <a:br>
              <a:rPr lang="en-US" dirty="0"/>
            </a:br>
            <a:endParaRPr lang="ru-RU" sz="2400" b="1" dirty="0" smtClean="0">
              <a:solidFill>
                <a:srgbClr val="1F497D"/>
              </a:solidFill>
              <a:latin typeface="Calibri-Bold"/>
            </a:endParaRPr>
          </a:p>
          <a:p>
            <a:pPr>
              <a:spcBef>
                <a:spcPts val="1200"/>
              </a:spcBef>
            </a:pPr>
            <a:r>
              <a:rPr lang="ru-RU" sz="2400" dirty="0">
                <a:solidFill>
                  <a:srgbClr val="1F497D"/>
                </a:solidFill>
                <a:latin typeface="Calibri-Bold"/>
              </a:rPr>
              <a:t/>
            </a:r>
            <a:br>
              <a:rPr lang="ru-RU" sz="2400" dirty="0">
                <a:solidFill>
                  <a:srgbClr val="1F497D"/>
                </a:solidFill>
                <a:latin typeface="Calibri-Bold"/>
              </a:rPr>
            </a:br>
            <a:endParaRPr lang="ru-RU" sz="2400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2" cstate="print"/>
          <a:srcRect r="1165" b="75928"/>
          <a:stretch/>
        </p:blipFill>
        <p:spPr bwMode="auto">
          <a:xfrm rot="16200000">
            <a:off x="-3169506" y="3220950"/>
            <a:ext cx="6813376" cy="46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 cstate="print"/>
          <a:srcRect r="1165" b="75928"/>
          <a:stretch/>
        </p:blipFill>
        <p:spPr bwMode="auto">
          <a:xfrm rot="16200000">
            <a:off x="-3169506" y="3220950"/>
            <a:ext cx="6813376" cy="46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804177" y="1366619"/>
            <a:ext cx="83529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99"/>
                </a:solidFill>
                <a:latin typeface="Calibri" panose="020F0502020204030204" pitchFamily="34" charset="0"/>
              </a:rPr>
              <a:t>• </a:t>
            </a:r>
            <a:r>
              <a:rPr lang="ru-RU" sz="2400" b="1" dirty="0" smtClean="0">
                <a:solidFill>
                  <a:srgbClr val="000099"/>
                </a:solidFill>
                <a:latin typeface="Calibri-Bold"/>
              </a:rPr>
              <a:t>Незнание </a:t>
            </a:r>
            <a:r>
              <a:rPr lang="ru-RU" sz="2400" b="1" dirty="0">
                <a:solidFill>
                  <a:srgbClr val="000099"/>
                </a:solidFill>
                <a:latin typeface="Calibri-Bold"/>
              </a:rPr>
              <a:t>и/или непонимание </a:t>
            </a:r>
            <a:r>
              <a:rPr lang="ru-RU" sz="2400" b="1" dirty="0" smtClean="0">
                <a:solidFill>
                  <a:srgbClr val="000099"/>
                </a:solidFill>
                <a:latin typeface="Calibri-Bold"/>
              </a:rPr>
              <a:t>определений</a:t>
            </a:r>
            <a:r>
              <a:rPr lang="ru-RU" sz="2400" b="1" dirty="0">
                <a:solidFill>
                  <a:srgbClr val="000099"/>
                </a:solidFill>
                <a:latin typeface="Calibri-Bold"/>
              </a:rPr>
              <a:t>, </a:t>
            </a:r>
            <a:r>
              <a:rPr lang="ru-RU" sz="2400" b="1" dirty="0" smtClean="0">
                <a:solidFill>
                  <a:srgbClr val="000099"/>
                </a:solidFill>
                <a:latin typeface="Calibri-Bold"/>
              </a:rPr>
              <a:t>теорем</a:t>
            </a:r>
          </a:p>
          <a:p>
            <a:r>
              <a:rPr lang="ru-RU" sz="2400" dirty="0">
                <a:solidFill>
                  <a:srgbClr val="000099"/>
                </a:solidFill>
                <a:latin typeface="Calibri-Bold"/>
              </a:rPr>
              <a:t/>
            </a:r>
            <a:br>
              <a:rPr lang="ru-RU" sz="2400" dirty="0">
                <a:solidFill>
                  <a:srgbClr val="000099"/>
                </a:solidFill>
                <a:latin typeface="Calibri-Bold"/>
              </a:rPr>
            </a:br>
            <a:r>
              <a:rPr lang="ru-RU" sz="2400" dirty="0">
                <a:solidFill>
                  <a:srgbClr val="000099"/>
                </a:solidFill>
                <a:latin typeface="Calibri" panose="020F0502020204030204" pitchFamily="34" charset="0"/>
              </a:rPr>
              <a:t>• </a:t>
            </a:r>
            <a:r>
              <a:rPr lang="ru-RU" sz="2400" b="1" dirty="0" smtClean="0">
                <a:solidFill>
                  <a:srgbClr val="000099"/>
                </a:solidFill>
                <a:latin typeface="Calibri-Bold"/>
              </a:rPr>
              <a:t>Неумение применять теорию</a:t>
            </a:r>
          </a:p>
          <a:p>
            <a:r>
              <a:rPr lang="ru-RU" sz="2400" dirty="0">
                <a:solidFill>
                  <a:srgbClr val="000099"/>
                </a:solidFill>
                <a:latin typeface="Calibri-Bold"/>
              </a:rPr>
              <a:t/>
            </a:r>
            <a:br>
              <a:rPr lang="ru-RU" sz="2400" dirty="0">
                <a:solidFill>
                  <a:srgbClr val="000099"/>
                </a:solidFill>
                <a:latin typeface="Calibri-Bold"/>
              </a:rPr>
            </a:br>
            <a:r>
              <a:rPr lang="ru-RU" sz="2400" dirty="0">
                <a:solidFill>
                  <a:srgbClr val="000099"/>
                </a:solidFill>
                <a:latin typeface="Calibri" panose="020F0502020204030204" pitchFamily="34" charset="0"/>
              </a:rPr>
              <a:t>• </a:t>
            </a:r>
            <a:r>
              <a:rPr lang="ru-RU" sz="2400" b="1" dirty="0">
                <a:solidFill>
                  <a:srgbClr val="000099"/>
                </a:solidFill>
                <a:latin typeface="Calibri-Bold"/>
              </a:rPr>
              <a:t>Невнимательное чтение </a:t>
            </a:r>
            <a:r>
              <a:rPr lang="ru-RU" sz="2400" b="1" dirty="0" smtClean="0">
                <a:solidFill>
                  <a:srgbClr val="000099"/>
                </a:solidFill>
                <a:latin typeface="Calibri-Bold"/>
              </a:rPr>
              <a:t>условия задания</a:t>
            </a:r>
          </a:p>
          <a:p>
            <a:r>
              <a:rPr lang="ru-RU" sz="2400" dirty="0">
                <a:solidFill>
                  <a:srgbClr val="000099"/>
                </a:solidFill>
                <a:latin typeface="Calibri-Bold"/>
              </a:rPr>
              <a:t/>
            </a:r>
            <a:br>
              <a:rPr lang="ru-RU" sz="2400" dirty="0">
                <a:solidFill>
                  <a:srgbClr val="000099"/>
                </a:solidFill>
                <a:latin typeface="Calibri-Bold"/>
              </a:rPr>
            </a:br>
            <a:r>
              <a:rPr lang="ru-RU" sz="2400" dirty="0">
                <a:solidFill>
                  <a:srgbClr val="000099"/>
                </a:solidFill>
                <a:latin typeface="Calibri" panose="020F0502020204030204" pitchFamily="34" charset="0"/>
              </a:rPr>
              <a:t>• </a:t>
            </a:r>
            <a:r>
              <a:rPr lang="ru-RU" sz="2400" b="1" dirty="0">
                <a:solidFill>
                  <a:srgbClr val="000099"/>
                </a:solidFill>
                <a:latin typeface="Calibri-Bold"/>
              </a:rPr>
              <a:t>Вычислительные </a:t>
            </a:r>
            <a:r>
              <a:rPr lang="ru-RU" sz="2400" b="1" dirty="0" smtClean="0">
                <a:solidFill>
                  <a:srgbClr val="000099"/>
                </a:solidFill>
                <a:latin typeface="Calibri-Bold"/>
              </a:rPr>
              <a:t>ошибки</a:t>
            </a:r>
          </a:p>
          <a:p>
            <a:r>
              <a:rPr lang="ru-RU" sz="2400" dirty="0">
                <a:solidFill>
                  <a:srgbClr val="000099"/>
                </a:solidFill>
                <a:latin typeface="Calibri-Bold"/>
              </a:rPr>
              <a:t/>
            </a:r>
            <a:br>
              <a:rPr lang="ru-RU" sz="2400" dirty="0">
                <a:solidFill>
                  <a:srgbClr val="000099"/>
                </a:solidFill>
                <a:latin typeface="Calibri-Bold"/>
              </a:rPr>
            </a:br>
            <a:r>
              <a:rPr lang="ru-RU" sz="2400" dirty="0">
                <a:solidFill>
                  <a:srgbClr val="000099"/>
                </a:solidFill>
                <a:latin typeface="Calibri" panose="020F0502020204030204" pitchFamily="34" charset="0"/>
              </a:rPr>
              <a:t>• </a:t>
            </a:r>
            <a:r>
              <a:rPr lang="ru-RU" sz="2400" b="1" dirty="0">
                <a:solidFill>
                  <a:srgbClr val="000099"/>
                </a:solidFill>
                <a:latin typeface="Calibri-Bold"/>
              </a:rPr>
              <a:t>Нарушения логики в </a:t>
            </a:r>
            <a:r>
              <a:rPr lang="ru-RU" sz="2400" b="1" dirty="0" smtClean="0">
                <a:solidFill>
                  <a:srgbClr val="000099"/>
                </a:solidFill>
                <a:latin typeface="Calibri-Bold"/>
              </a:rPr>
              <a:t>рассуждениях</a:t>
            </a:r>
          </a:p>
          <a:p>
            <a:r>
              <a:rPr lang="ru-RU" sz="2400" dirty="0">
                <a:solidFill>
                  <a:srgbClr val="000099"/>
                </a:solidFill>
                <a:latin typeface="Calibri-Bold"/>
              </a:rPr>
              <a:t/>
            </a:r>
            <a:br>
              <a:rPr lang="ru-RU" sz="2400" dirty="0">
                <a:solidFill>
                  <a:srgbClr val="000099"/>
                </a:solidFill>
                <a:latin typeface="Calibri-Bold"/>
              </a:rPr>
            </a:br>
            <a:r>
              <a:rPr lang="ru-RU" sz="2400" dirty="0" smtClean="0">
                <a:solidFill>
                  <a:srgbClr val="000099"/>
                </a:solidFill>
                <a:latin typeface="Calibri" panose="020F0502020204030204" pitchFamily="34" charset="0"/>
              </a:rPr>
              <a:t>• </a:t>
            </a:r>
            <a:r>
              <a:rPr lang="ru-RU" sz="2400" b="1" dirty="0">
                <a:solidFill>
                  <a:srgbClr val="000099"/>
                </a:solidFill>
                <a:latin typeface="Calibri-Bold"/>
              </a:rPr>
              <a:t>Неправильный перенос данных задачи на</a:t>
            </a:r>
            <a:r>
              <a:rPr lang="ru-RU" sz="2400" dirty="0">
                <a:solidFill>
                  <a:srgbClr val="000099"/>
                </a:solidFill>
                <a:latin typeface="Calibri-Bold"/>
              </a:rPr>
              <a:t/>
            </a:r>
            <a:br>
              <a:rPr lang="ru-RU" sz="2400" dirty="0">
                <a:solidFill>
                  <a:srgbClr val="000099"/>
                </a:solidFill>
                <a:latin typeface="Calibri-Bold"/>
              </a:rPr>
            </a:br>
            <a:r>
              <a:rPr lang="ru-RU" sz="2400" b="1" dirty="0">
                <a:solidFill>
                  <a:srgbClr val="000099"/>
                </a:solidFill>
                <a:latin typeface="Calibri-Bold"/>
              </a:rPr>
              <a:t>чертеж (либо по </a:t>
            </a:r>
            <a:r>
              <a:rPr lang="ru-RU" sz="2400" b="1" dirty="0" smtClean="0">
                <a:solidFill>
                  <a:srgbClr val="000099"/>
                </a:solidFill>
                <a:latin typeface="Calibri-Bold"/>
              </a:rPr>
              <a:t>незнанию, либо </a:t>
            </a:r>
            <a:r>
              <a:rPr lang="ru-RU" sz="2400" b="1" dirty="0">
                <a:solidFill>
                  <a:srgbClr val="000099"/>
                </a:solidFill>
                <a:latin typeface="Calibri-Bold"/>
              </a:rPr>
              <a:t>по небрежности).</a:t>
            </a:r>
            <a:r>
              <a:rPr lang="ru-RU" sz="2400" dirty="0">
                <a:solidFill>
                  <a:srgbClr val="000099"/>
                </a:solidFill>
                <a:latin typeface="Calibri-Bold"/>
              </a:rPr>
              <a:t/>
            </a:r>
            <a:br>
              <a:rPr lang="ru-RU" sz="2400" dirty="0">
                <a:solidFill>
                  <a:srgbClr val="000099"/>
                </a:solidFill>
                <a:latin typeface="Calibri-Bold"/>
              </a:rPr>
            </a:b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10874" y="116632"/>
            <a:ext cx="9144000" cy="10215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0099"/>
                </a:solidFill>
                <a:latin typeface="Calibri-Bold"/>
              </a:rPr>
              <a:t>ПРИЧИНЫ ОШИБОК В РЕШЕНИИ </a:t>
            </a:r>
          </a:p>
          <a:p>
            <a:r>
              <a:rPr lang="ru-RU" sz="2400" b="1" dirty="0" smtClean="0">
                <a:solidFill>
                  <a:srgbClr val="000099"/>
                </a:solidFill>
                <a:latin typeface="Calibri-Bold"/>
              </a:rPr>
              <a:t>ГЕОМЕТРИЧЕСКИХ ЗАДАЧ</a:t>
            </a:r>
            <a:endParaRPr lang="ru-RU" sz="2400" b="1" dirty="0">
              <a:solidFill>
                <a:srgbClr val="000099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47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 cstate="print"/>
          <a:srcRect r="1165" b="75928"/>
          <a:stretch/>
        </p:blipFill>
        <p:spPr bwMode="auto">
          <a:xfrm rot="16200000">
            <a:off x="-3169506" y="3220950"/>
            <a:ext cx="6813376" cy="46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2"/>
          <p:cNvSpPr txBox="1">
            <a:spLocks/>
          </p:cNvSpPr>
          <p:nvPr/>
        </p:nvSpPr>
        <p:spPr>
          <a:xfrm>
            <a:off x="-30021" y="0"/>
            <a:ext cx="9144000" cy="10215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1F497D"/>
                </a:solidFill>
                <a:latin typeface="Calibri-Bold"/>
              </a:rPr>
              <a:t>УСЛОВИЯ УЧПЕХА ПРИ  РЕШЕНИИ ЗАДАЧ ПО ГЕОМТРИИ</a:t>
            </a:r>
          </a:p>
          <a:p>
            <a:endParaRPr lang="ru-RU" sz="2400" b="1" dirty="0">
              <a:solidFill>
                <a:srgbClr val="1F497D"/>
              </a:solidFill>
              <a:latin typeface="Calibri-Bold"/>
            </a:endParaRPr>
          </a:p>
          <a:p>
            <a:endParaRPr lang="ru-RU" sz="2400" b="1" dirty="0" smtClean="0">
              <a:solidFill>
                <a:srgbClr val="1F497D"/>
              </a:solidFill>
              <a:latin typeface="Calibri-Bold"/>
            </a:endParaRPr>
          </a:p>
          <a:p>
            <a:endParaRPr lang="ru-RU" sz="2400" b="1" dirty="0" smtClean="0">
              <a:solidFill>
                <a:srgbClr val="1F497D"/>
              </a:solidFill>
              <a:latin typeface="Calibri-Bold"/>
            </a:endParaRPr>
          </a:p>
          <a:p>
            <a:r>
              <a:rPr lang="ru-RU" sz="2400" b="1" dirty="0" smtClean="0">
                <a:solidFill>
                  <a:srgbClr val="1F497D"/>
                </a:solidFill>
                <a:latin typeface="Calibri-Bold"/>
              </a:rPr>
              <a:t>УСЛОВИЯ УСПЕХА ПРИ</a:t>
            </a:r>
          </a:p>
          <a:p>
            <a:r>
              <a:rPr lang="ru-RU" sz="2400" b="1" dirty="0" smtClean="0">
                <a:solidFill>
                  <a:srgbClr val="1F497D"/>
                </a:solidFill>
                <a:latin typeface="Calibri-Bold"/>
              </a:rPr>
              <a:t> РЕШЕНИИ ГЕОМЕТРИЧЕСКИХ ЗАДАЧ</a:t>
            </a:r>
          </a:p>
          <a:p>
            <a:endParaRPr lang="ru-RU" sz="2400" b="1" dirty="0">
              <a:solidFill>
                <a:srgbClr val="1F497D"/>
              </a:solidFill>
              <a:latin typeface="Calibri-Bold"/>
            </a:endParaRPr>
          </a:p>
          <a:p>
            <a:endParaRPr lang="ru-RU" sz="2400" b="1" dirty="0" smtClean="0">
              <a:solidFill>
                <a:srgbClr val="1F497D"/>
              </a:solidFill>
              <a:latin typeface="Calibri-Bold"/>
            </a:endParaRPr>
          </a:p>
          <a:p>
            <a:endParaRPr lang="ru-RU" sz="2400" b="1" dirty="0">
              <a:solidFill>
                <a:srgbClr val="1F497D"/>
              </a:solidFill>
              <a:latin typeface="Calibri-Bold"/>
            </a:endParaRPr>
          </a:p>
          <a:p>
            <a:endParaRPr lang="ru-RU" sz="2400" b="1" dirty="0" smtClean="0">
              <a:solidFill>
                <a:srgbClr val="1F497D"/>
              </a:solidFill>
              <a:latin typeface="Calibri-Bold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7" y="1582341"/>
            <a:ext cx="843041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1F497D"/>
                </a:solidFill>
                <a:latin typeface="Calibri" panose="020F0502020204030204" pitchFamily="34" charset="0"/>
              </a:rPr>
              <a:t>• </a:t>
            </a:r>
            <a:r>
              <a:rPr lang="ru-RU" sz="24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Уверенное владение основными понятиями и</a:t>
            </a:r>
            <a:r>
              <a:rPr lang="ru-RU" sz="24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 свойствами (определения, </a:t>
            </a:r>
            <a:r>
              <a:rPr lang="ru-RU" sz="24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аксиомы, теоремы</a:t>
            </a:r>
            <a:r>
              <a:rPr lang="ru-RU" sz="24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базовые задачи</a:t>
            </a:r>
            <a:r>
              <a:rPr lang="ru-RU" sz="24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ru-RU" sz="24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24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Знание основных методов и приёмов </a:t>
            </a:r>
            <a:r>
              <a:rPr lang="ru-RU" sz="24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решения задач</a:t>
            </a:r>
          </a:p>
          <a:p>
            <a:r>
              <a:rPr lang="ru-RU" sz="24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24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Умение комбинировать методы и приёмы</a:t>
            </a:r>
            <a:r>
              <a:rPr lang="ru-RU" sz="24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решения </a:t>
            </a:r>
            <a:r>
              <a:rPr lang="ru-RU" sz="24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</a:t>
            </a:r>
          </a:p>
          <a:p>
            <a:r>
              <a:rPr lang="ru-RU" sz="24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24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опыта решения </a:t>
            </a:r>
            <a:r>
              <a:rPr lang="ru-RU" sz="24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геометрических задач</a:t>
            </a:r>
            <a:r>
              <a:rPr lang="ru-RU" sz="24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1326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 cstate="print"/>
          <a:srcRect r="1165" b="75928"/>
          <a:stretch/>
        </p:blipFill>
        <p:spPr bwMode="auto">
          <a:xfrm rot="16200000">
            <a:off x="-3169506" y="3220950"/>
            <a:ext cx="6813376" cy="46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2"/>
          <p:cNvSpPr txBox="1">
            <a:spLocks/>
          </p:cNvSpPr>
          <p:nvPr/>
        </p:nvSpPr>
        <p:spPr>
          <a:xfrm>
            <a:off x="-30021" y="0"/>
            <a:ext cx="9144000" cy="10215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0099"/>
                </a:solidFill>
                <a:latin typeface="Calibri-Bold"/>
              </a:rPr>
              <a:t>УСЛОВИЯ УЧПЕХА ПРИ  РЕШЕНИИ ЗАДАЧ ПО ГЕОМТРИИ</a:t>
            </a:r>
          </a:p>
          <a:p>
            <a:endParaRPr lang="ru-RU" sz="2400" b="1" dirty="0">
              <a:solidFill>
                <a:srgbClr val="000099"/>
              </a:solidFill>
              <a:latin typeface="Calibri-Bold"/>
            </a:endParaRPr>
          </a:p>
          <a:p>
            <a:endParaRPr lang="ru-RU" sz="2400" b="1" dirty="0" smtClean="0">
              <a:solidFill>
                <a:srgbClr val="000099"/>
              </a:solidFill>
              <a:latin typeface="Calibri-Bold"/>
            </a:endParaRPr>
          </a:p>
          <a:p>
            <a:endParaRPr lang="ru-RU" sz="2400" b="1" dirty="0" smtClean="0">
              <a:solidFill>
                <a:srgbClr val="000099"/>
              </a:solidFill>
              <a:latin typeface="Calibri-Bold"/>
            </a:endParaRPr>
          </a:p>
          <a:p>
            <a:r>
              <a:rPr lang="ru-RU" sz="2400" b="1" dirty="0" smtClean="0">
                <a:solidFill>
                  <a:srgbClr val="000099"/>
                </a:solidFill>
                <a:latin typeface="Calibri-Bold"/>
              </a:rPr>
              <a:t>ЭТАПЫ  РЕШЕНИЯ ГЕОМЕТРИЧЕСКИХ ЗАДАЧ</a:t>
            </a:r>
          </a:p>
          <a:p>
            <a:endParaRPr lang="ru-RU" sz="2400" b="1" dirty="0">
              <a:solidFill>
                <a:srgbClr val="000099"/>
              </a:solidFill>
              <a:latin typeface="Calibri-Bold"/>
            </a:endParaRPr>
          </a:p>
          <a:p>
            <a:endParaRPr lang="ru-RU" sz="2400" b="1" dirty="0" smtClean="0">
              <a:solidFill>
                <a:srgbClr val="000099"/>
              </a:solidFill>
              <a:latin typeface="Calibri-Bold"/>
            </a:endParaRPr>
          </a:p>
          <a:p>
            <a:endParaRPr lang="ru-RU" sz="2400" b="1" dirty="0">
              <a:solidFill>
                <a:srgbClr val="000099"/>
              </a:solidFill>
              <a:latin typeface="Calibri-Bold"/>
            </a:endParaRPr>
          </a:p>
          <a:p>
            <a:endParaRPr lang="ru-RU" sz="2400" b="1" dirty="0" smtClean="0">
              <a:solidFill>
                <a:srgbClr val="000099"/>
              </a:solidFill>
              <a:latin typeface="Calibri-Bold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3589" y="1400636"/>
            <a:ext cx="843041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• Чтение условия задачи</a:t>
            </a:r>
            <a:br>
              <a:rPr lang="ru-RU" sz="3600" b="1" dirty="0">
                <a:solidFill>
                  <a:srgbClr val="002060"/>
                </a:solidFill>
              </a:rPr>
            </a:br>
            <a:r>
              <a:rPr lang="ru-RU" sz="3600" b="1" dirty="0">
                <a:solidFill>
                  <a:srgbClr val="002060"/>
                </a:solidFill>
              </a:rPr>
              <a:t>• Выполнение чертежа с обозначениями</a:t>
            </a:r>
            <a:br>
              <a:rPr lang="ru-RU" sz="3600" b="1" dirty="0">
                <a:solidFill>
                  <a:srgbClr val="002060"/>
                </a:solidFill>
              </a:rPr>
            </a:br>
            <a:r>
              <a:rPr lang="ru-RU" sz="3600" b="1" dirty="0">
                <a:solidFill>
                  <a:srgbClr val="002060"/>
                </a:solidFill>
              </a:rPr>
              <a:t>• Краткая запись условия задачи</a:t>
            </a:r>
            <a:br>
              <a:rPr lang="ru-RU" sz="3600" b="1" dirty="0">
                <a:solidFill>
                  <a:srgbClr val="002060"/>
                </a:solidFill>
              </a:rPr>
            </a:br>
            <a:r>
              <a:rPr lang="ru-RU" sz="3600" b="1" dirty="0">
                <a:solidFill>
                  <a:srgbClr val="002060"/>
                </a:solidFill>
              </a:rPr>
              <a:t>• Перенос данных условия на чертеж</a:t>
            </a:r>
            <a:br>
              <a:rPr lang="ru-RU" sz="3600" b="1" dirty="0">
                <a:solidFill>
                  <a:srgbClr val="002060"/>
                </a:solidFill>
              </a:rPr>
            </a:br>
            <a:r>
              <a:rPr lang="ru-RU" sz="3600" b="1" dirty="0">
                <a:solidFill>
                  <a:srgbClr val="002060"/>
                </a:solidFill>
              </a:rPr>
              <a:t>• Анализ данных задачи</a:t>
            </a:r>
            <a:br>
              <a:rPr lang="ru-RU" sz="3600" b="1" dirty="0">
                <a:solidFill>
                  <a:srgbClr val="002060"/>
                </a:solidFill>
              </a:rPr>
            </a:br>
            <a:r>
              <a:rPr lang="ru-RU" sz="3600" b="1" dirty="0">
                <a:solidFill>
                  <a:srgbClr val="002060"/>
                </a:solidFill>
              </a:rPr>
              <a:t>• Составление цепочки действий</a:t>
            </a:r>
            <a:br>
              <a:rPr lang="ru-RU" sz="3600" b="1" dirty="0">
                <a:solidFill>
                  <a:srgbClr val="002060"/>
                </a:solidFill>
              </a:rPr>
            </a:br>
            <a:r>
              <a:rPr lang="ru-RU" sz="3600" b="1" dirty="0">
                <a:solidFill>
                  <a:srgbClr val="002060"/>
                </a:solidFill>
              </a:rPr>
              <a:t>• Запись решения задачи</a:t>
            </a:r>
            <a:br>
              <a:rPr lang="ru-RU" sz="3600" b="1" dirty="0">
                <a:solidFill>
                  <a:srgbClr val="002060"/>
                </a:solidFill>
              </a:rPr>
            </a:br>
            <a:r>
              <a:rPr lang="ru-RU" sz="3600" b="1" dirty="0">
                <a:solidFill>
                  <a:srgbClr val="002060"/>
                </a:solidFill>
              </a:rPr>
              <a:t>• Запись ответа</a:t>
            </a:r>
            <a:br>
              <a:rPr lang="ru-RU" sz="3600" b="1" dirty="0">
                <a:solidFill>
                  <a:srgbClr val="002060"/>
                </a:solidFill>
              </a:rPr>
            </a:b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6346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 cstate="print"/>
          <a:srcRect r="1165" b="75928"/>
          <a:stretch/>
        </p:blipFill>
        <p:spPr bwMode="auto">
          <a:xfrm rot="16200000">
            <a:off x="-3169506" y="3220950"/>
            <a:ext cx="6813376" cy="46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2"/>
          <p:cNvSpPr txBox="1">
            <a:spLocks/>
          </p:cNvSpPr>
          <p:nvPr/>
        </p:nvSpPr>
        <p:spPr>
          <a:xfrm>
            <a:off x="-30021" y="0"/>
            <a:ext cx="9144000" cy="10215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1F497D"/>
                </a:solidFill>
                <a:latin typeface="Calibri-Bold"/>
              </a:rPr>
              <a:t>УСЛОВИЯ УЧПЕХА ПРИ  РЕШЕНИИ ЗАДАЧ ПО ГЕОМТРИИ</a:t>
            </a:r>
          </a:p>
          <a:p>
            <a:endParaRPr lang="ru-RU" sz="2400" b="1" dirty="0">
              <a:solidFill>
                <a:srgbClr val="1F497D"/>
              </a:solidFill>
              <a:latin typeface="Calibri-Bold"/>
            </a:endParaRPr>
          </a:p>
          <a:p>
            <a:endParaRPr lang="ru-RU" sz="2400" b="1" dirty="0" smtClean="0">
              <a:solidFill>
                <a:srgbClr val="1F497D"/>
              </a:solidFill>
              <a:latin typeface="Calibri-Bold"/>
            </a:endParaRPr>
          </a:p>
          <a:p>
            <a:endParaRPr lang="ru-RU" sz="2400" b="1" dirty="0" smtClean="0">
              <a:solidFill>
                <a:srgbClr val="1F497D"/>
              </a:solidFill>
              <a:latin typeface="Calibri-Bold"/>
            </a:endParaRPr>
          </a:p>
          <a:p>
            <a:r>
              <a:rPr lang="ru-RU" sz="2400" b="1" dirty="0" smtClean="0">
                <a:solidFill>
                  <a:srgbClr val="1F497D"/>
                </a:solidFill>
                <a:latin typeface="Calibri-Bold"/>
              </a:rPr>
              <a:t>МЕТОДЫ РЕШЕНИЯ ГЕОМЕТРИЧЕСКИХ ЗАДАЧ</a:t>
            </a:r>
          </a:p>
          <a:p>
            <a:endParaRPr lang="ru-RU" sz="2400" b="1" dirty="0">
              <a:solidFill>
                <a:srgbClr val="1F497D"/>
              </a:solidFill>
              <a:latin typeface="Calibri-Bold"/>
            </a:endParaRPr>
          </a:p>
          <a:p>
            <a:endParaRPr lang="ru-RU" sz="2400" b="1" dirty="0" smtClean="0">
              <a:solidFill>
                <a:srgbClr val="1F497D"/>
              </a:solidFill>
              <a:latin typeface="Calibri-Bold"/>
            </a:endParaRPr>
          </a:p>
          <a:p>
            <a:endParaRPr lang="ru-RU" sz="2400" b="1" dirty="0">
              <a:solidFill>
                <a:srgbClr val="1F497D"/>
              </a:solidFill>
              <a:latin typeface="Calibri-Bold"/>
            </a:endParaRPr>
          </a:p>
          <a:p>
            <a:endParaRPr lang="ru-RU" sz="2400" b="1" dirty="0" smtClean="0">
              <a:solidFill>
                <a:srgbClr val="1F497D"/>
              </a:solidFill>
              <a:latin typeface="Calibri-Bold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7" y="1582341"/>
            <a:ext cx="84304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003264896"/>
              </p:ext>
            </p:extLst>
          </p:nvPr>
        </p:nvGraphicFramePr>
        <p:xfrm>
          <a:off x="695316" y="1268760"/>
          <a:ext cx="819716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333650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 cstate="print"/>
          <a:srcRect r="1165" b="75928"/>
          <a:stretch/>
        </p:blipFill>
        <p:spPr bwMode="auto">
          <a:xfrm rot="16200000">
            <a:off x="-3169506" y="3220950"/>
            <a:ext cx="6813376" cy="46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2"/>
          <p:cNvSpPr txBox="1">
            <a:spLocks/>
          </p:cNvSpPr>
          <p:nvPr/>
        </p:nvSpPr>
        <p:spPr>
          <a:xfrm>
            <a:off x="356941" y="-44404"/>
            <a:ext cx="9144000" cy="10215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1F497D"/>
                </a:solidFill>
                <a:latin typeface="Calibri-Bold"/>
              </a:rPr>
              <a:t>МЕТОДЫ КОНСТРУКТИВНЫХ ЗАДАЧ НА ПЛОСКОСТИ*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797305"/>
            <a:ext cx="8634763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(элементарные) построения</a:t>
            </a:r>
            <a:b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/>
              <a:t>О1. </a:t>
            </a:r>
            <a:r>
              <a:rPr lang="ru-RU" sz="1400" b="1" i="1" dirty="0"/>
              <a:t>Построение отрезка, равного данному</a:t>
            </a:r>
            <a:r>
              <a:rPr lang="ru-RU" sz="1400" b="1" i="1" dirty="0" smtClean="0"/>
              <a:t>.</a:t>
            </a:r>
          </a:p>
          <a:p>
            <a:r>
              <a:rPr lang="ru-RU" sz="1400" b="1" dirty="0"/>
              <a:t>О2</a:t>
            </a:r>
            <a:r>
              <a:rPr lang="ru-RU" sz="1400" dirty="0"/>
              <a:t>. </a:t>
            </a:r>
            <a:r>
              <a:rPr lang="ru-RU" sz="1400" b="1" i="1" dirty="0"/>
              <a:t>Построение угла, равного данному</a:t>
            </a:r>
            <a:r>
              <a:rPr lang="ru-RU" sz="1400" b="1" i="1" dirty="0" smtClean="0"/>
              <a:t>.</a:t>
            </a:r>
          </a:p>
          <a:p>
            <a:r>
              <a:rPr lang="ru-RU" sz="1400" b="1" dirty="0" smtClean="0"/>
              <a:t>О3</a:t>
            </a:r>
            <a:r>
              <a:rPr lang="ru-RU" sz="1400" b="1" i="1" dirty="0" smtClean="0"/>
              <a:t>. </a:t>
            </a:r>
            <a:r>
              <a:rPr lang="ru-RU" sz="1400" b="1" i="1" dirty="0"/>
              <a:t>Деление отрезка пополам (построение середины отрезка</a:t>
            </a:r>
            <a:r>
              <a:rPr lang="ru-RU" sz="1400" b="1" i="1" dirty="0" smtClean="0"/>
              <a:t>).</a:t>
            </a:r>
          </a:p>
          <a:p>
            <a:r>
              <a:rPr lang="ru-RU" sz="1400" b="1" dirty="0"/>
              <a:t>О4</a:t>
            </a:r>
            <a:r>
              <a:rPr lang="ru-RU" sz="1400" dirty="0"/>
              <a:t>. </a:t>
            </a:r>
            <a:r>
              <a:rPr lang="ru-RU" sz="1400" b="1" i="1" dirty="0"/>
              <a:t>Деление угла пополам (построение биссектрисы угла).</a:t>
            </a: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/>
              <a:t>О5</a:t>
            </a:r>
            <a:r>
              <a:rPr lang="ru-RU" sz="1400" dirty="0"/>
              <a:t>. </a:t>
            </a:r>
            <a:r>
              <a:rPr lang="ru-RU" sz="1400" b="1" i="1" dirty="0"/>
              <a:t>Построение перпендикуляра к данной прямой, проходящей </a:t>
            </a:r>
            <a:r>
              <a:rPr lang="ru-RU" sz="1400" b="1" i="1" dirty="0" smtClean="0"/>
              <a:t>через данную </a:t>
            </a:r>
            <a:r>
              <a:rPr lang="ru-RU" sz="1400" b="1" i="1" dirty="0"/>
              <a:t>точку.</a:t>
            </a: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/>
              <a:t>О6</a:t>
            </a:r>
            <a:r>
              <a:rPr lang="ru-RU" sz="1400" dirty="0"/>
              <a:t>. </a:t>
            </a:r>
            <a:r>
              <a:rPr lang="ru-RU" sz="1400" b="1" i="1" dirty="0"/>
              <a:t>Построение прямой, параллельной данной </a:t>
            </a:r>
            <a:r>
              <a:rPr lang="ru-RU" sz="1400" b="1" i="1" dirty="0" smtClean="0"/>
              <a:t>и проходящей через </a:t>
            </a:r>
            <a:r>
              <a:rPr lang="ru-RU" sz="1400" b="1" i="1" dirty="0"/>
              <a:t>данную точку</a:t>
            </a:r>
            <a:r>
              <a:rPr lang="ru-RU" sz="1400" b="1" i="1" dirty="0" smtClean="0"/>
              <a:t>.</a:t>
            </a:r>
          </a:p>
          <a:p>
            <a:r>
              <a:rPr lang="ru-RU" sz="1400" b="1" dirty="0"/>
              <a:t>О7</a:t>
            </a:r>
            <a:r>
              <a:rPr lang="ru-RU" sz="1400" dirty="0"/>
              <a:t>. </a:t>
            </a:r>
            <a:r>
              <a:rPr lang="ru-RU" sz="1400" b="1" i="1" dirty="0"/>
              <a:t>Построение треугольника по трем </a:t>
            </a:r>
            <a:r>
              <a:rPr lang="ru-RU" sz="1400" b="1" i="1" dirty="0" smtClean="0"/>
              <a:t>сторонам.</a:t>
            </a:r>
          </a:p>
          <a:p>
            <a:r>
              <a:rPr lang="ru-RU" sz="1400" b="1" dirty="0"/>
              <a:t>О8. </a:t>
            </a:r>
            <a:r>
              <a:rPr lang="ru-RU" sz="1400" b="1" i="1" dirty="0"/>
              <a:t>Построение треугольника по двум сторонам и углу между ними</a:t>
            </a:r>
            <a:r>
              <a:rPr lang="ru-RU" sz="1400" b="1" i="1" dirty="0" smtClean="0"/>
              <a:t>.</a:t>
            </a:r>
          </a:p>
          <a:p>
            <a:r>
              <a:rPr lang="ru-RU" sz="1400" b="1" dirty="0"/>
              <a:t>О9</a:t>
            </a:r>
            <a:r>
              <a:rPr lang="ru-RU" sz="1400" dirty="0"/>
              <a:t>. </a:t>
            </a:r>
            <a:r>
              <a:rPr lang="ru-RU" sz="1400" b="1" i="1" dirty="0"/>
              <a:t>Построение треугольника по стороне и двум прилежащим углам.</a:t>
            </a: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/>
              <a:t>О10</a:t>
            </a:r>
            <a:r>
              <a:rPr lang="ru-RU" sz="1400" dirty="0"/>
              <a:t>. </a:t>
            </a:r>
            <a:r>
              <a:rPr lang="ru-RU" sz="1400" b="1" i="1" dirty="0"/>
              <a:t>Построение прямоугольного треугольника по гипотенузе и </a:t>
            </a:r>
            <a:r>
              <a:rPr lang="ru-RU" sz="1400" b="1" i="1" dirty="0" smtClean="0"/>
              <a:t>острому углу.</a:t>
            </a:r>
          </a:p>
          <a:p>
            <a:r>
              <a:rPr lang="ru-RU" sz="1400" b="1" dirty="0"/>
              <a:t>О11</a:t>
            </a:r>
            <a:r>
              <a:rPr lang="ru-RU" sz="1400" dirty="0"/>
              <a:t>. </a:t>
            </a:r>
            <a:r>
              <a:rPr lang="ru-RU" sz="1400" b="1" i="1" dirty="0"/>
              <a:t>Построение прямоугольного треугольника по гипотенузе и катету</a:t>
            </a:r>
            <a:r>
              <a:rPr lang="ru-RU" sz="1400" b="1" i="1" dirty="0" smtClean="0"/>
              <a:t>.</a:t>
            </a:r>
          </a:p>
          <a:p>
            <a:r>
              <a:rPr lang="ru-RU" sz="1400" b="1" dirty="0"/>
              <a:t>О12</a:t>
            </a:r>
            <a:r>
              <a:rPr lang="ru-RU" sz="1400" dirty="0"/>
              <a:t>. </a:t>
            </a:r>
            <a:r>
              <a:rPr lang="ru-RU" sz="1400" b="1" i="1" dirty="0"/>
              <a:t>Построение касательной к данной окружности, проходящей </a:t>
            </a:r>
            <a:r>
              <a:rPr lang="ru-RU" sz="1400" b="1" i="1" dirty="0" smtClean="0"/>
              <a:t>через данную </a:t>
            </a:r>
            <a:r>
              <a:rPr lang="ru-RU" sz="1400" b="1" i="1" dirty="0"/>
              <a:t>точку.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 smtClean="0"/>
          </a:p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092749784"/>
              </p:ext>
            </p:extLst>
          </p:nvPr>
        </p:nvGraphicFramePr>
        <p:xfrm>
          <a:off x="613180" y="3839049"/>
          <a:ext cx="8423316" cy="223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04384" y="6237312"/>
            <a:ext cx="79560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Методы </a:t>
            </a:r>
            <a:r>
              <a:rPr lang="ru-RU" sz="12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решения конструктивных задач на </a:t>
            </a:r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плоскости </a:t>
            </a:r>
            <a:r>
              <a:rPr lang="ru-RU" sz="12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ru-RU" sz="12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Сост. К.Ш</a:t>
            </a:r>
            <a:r>
              <a:rPr lang="ru-RU" sz="12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Рамазанова</a:t>
            </a:r>
            <a:r>
              <a:rPr lang="ru-RU" sz="12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Н.В. </a:t>
            </a:r>
            <a:r>
              <a:rPr lang="ru-RU" sz="1200" i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Тимербаева</a:t>
            </a:r>
            <a:r>
              <a:rPr lang="ru-RU" sz="12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– </a:t>
            </a:r>
            <a:r>
              <a:rPr lang="ru-RU" sz="12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2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Казань</a:t>
            </a:r>
            <a:r>
              <a:rPr lang="ru-RU" sz="12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Казанский федеральный университет</a:t>
            </a:r>
            <a:r>
              <a:rPr lang="ru-RU" sz="12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2013</a:t>
            </a:r>
            <a:r>
              <a:rPr lang="ru-RU" sz="12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– 70 с</a:t>
            </a:r>
            <a:r>
              <a:rPr lang="ru-RU" sz="12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5417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 cstate="print"/>
          <a:srcRect r="1165" b="75928"/>
          <a:stretch/>
        </p:blipFill>
        <p:spPr bwMode="auto">
          <a:xfrm rot="16200000">
            <a:off x="-3169506" y="3220950"/>
            <a:ext cx="6813376" cy="46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2"/>
          <p:cNvSpPr txBox="1">
            <a:spLocks/>
          </p:cNvSpPr>
          <p:nvPr/>
        </p:nvSpPr>
        <p:spPr>
          <a:xfrm>
            <a:off x="-30021" y="0"/>
            <a:ext cx="9144000" cy="10215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libri-Bold"/>
              </a:rPr>
              <a:t>АЛГЕБРАИЧЕСКИЙ</a:t>
            </a:r>
            <a:r>
              <a:rPr lang="ru-RU" sz="2400" b="1" dirty="0" smtClean="0">
                <a:solidFill>
                  <a:srgbClr val="1F497D"/>
                </a:solidFill>
                <a:latin typeface="Calibri-Bold"/>
              </a:rPr>
              <a:t> МЕТОД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20408" y="908720"/>
            <a:ext cx="843041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Алгебраический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метод решения задачи на построение заключается в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том, что построение искомой фигуры </a:t>
            </a:r>
            <a:r>
              <a:rPr lang="ru-RU" sz="2000" i="1" dirty="0">
                <a:solidFill>
                  <a:schemeClr val="tx2">
                    <a:lumMod val="75000"/>
                  </a:schemeClr>
                </a:solidFill>
              </a:rPr>
              <a:t>F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сводится к построению некоторого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отрезка. Исходя из условия задачи, выражают длину </a:t>
            </a:r>
            <a:r>
              <a:rPr lang="ru-RU" sz="2000" i="1" dirty="0">
                <a:solidFill>
                  <a:schemeClr val="tx2">
                    <a:lumMod val="75000"/>
                  </a:schemeClr>
                </a:solidFill>
              </a:rPr>
              <a:t>х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этого отрезка через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длины </a:t>
            </a:r>
            <a:r>
              <a:rPr lang="ru-RU" sz="2000" i="1" dirty="0">
                <a:solidFill>
                  <a:schemeClr val="tx2">
                    <a:lumMod val="75000"/>
                  </a:schemeClr>
                </a:solidFill>
              </a:rPr>
              <a:t>а, b , с...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данных отрезков. В результате получаем формулу: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i="1" dirty="0">
                <a:solidFill>
                  <a:schemeClr val="tx2">
                    <a:lumMod val="75000"/>
                  </a:schemeClr>
                </a:solidFill>
              </a:rPr>
              <a:t>x = f (a, b, c ,. .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l),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по которой строится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отрезок длины </a:t>
            </a:r>
            <a:r>
              <a:rPr lang="ru-RU" sz="2000" i="1" dirty="0">
                <a:solidFill>
                  <a:schemeClr val="tx2">
                    <a:lumMod val="75000"/>
                  </a:schemeClr>
                </a:solidFill>
              </a:rPr>
              <a:t>х,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а затем и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искомая фигура.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7169" t="43560" r="24400" b="36506"/>
          <a:stretch/>
        </p:blipFill>
        <p:spPr>
          <a:xfrm>
            <a:off x="824232" y="3192797"/>
            <a:ext cx="7435493" cy="2448272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1331640" y="3192797"/>
            <a:ext cx="216024" cy="2637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1508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1628800"/>
            <a:ext cx="84304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892919379"/>
              </p:ext>
            </p:extLst>
          </p:nvPr>
        </p:nvGraphicFramePr>
        <p:xfrm>
          <a:off x="251520" y="260648"/>
          <a:ext cx="10467326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61014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 cstate="print"/>
          <a:srcRect r="1165" b="75928"/>
          <a:stretch/>
        </p:blipFill>
        <p:spPr bwMode="auto">
          <a:xfrm rot="16200000">
            <a:off x="-3169506" y="3220950"/>
            <a:ext cx="6813376" cy="46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2"/>
          <p:cNvSpPr txBox="1">
            <a:spLocks/>
          </p:cNvSpPr>
          <p:nvPr/>
        </p:nvSpPr>
        <p:spPr>
          <a:xfrm>
            <a:off x="-30021" y="0"/>
            <a:ext cx="9144000" cy="10215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1F497D"/>
                </a:solidFill>
                <a:latin typeface="Calibri-Bold"/>
              </a:rPr>
              <a:t>ИСПОЛЬЗОВАНИЕ ПРОВОЦИРУЮЩИХ ЗАДАЧ*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22748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4171" y="6211669"/>
            <a:ext cx="79560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1200" b="1" i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Майкова</a:t>
            </a:r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Н.С. Провоцирующие задачи как средство предупреждения ошибок учащихся при обучении геометрии (на материале курса геометрии 7-9 классов): </a:t>
            </a:r>
            <a:r>
              <a:rPr lang="ru-RU" sz="1200" i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автореф</a:t>
            </a:r>
            <a:r>
              <a:rPr lang="ru-RU" sz="12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…. канд. </a:t>
            </a:r>
            <a:r>
              <a:rPr lang="ru-RU" sz="1200" i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</a:t>
            </a:r>
            <a:r>
              <a:rPr lang="ru-RU" sz="12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наук. 13.00.02.  </a:t>
            </a:r>
            <a:r>
              <a:rPr lang="ru-RU" sz="1200" i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Сант</a:t>
            </a:r>
            <a:r>
              <a:rPr lang="ru-RU" sz="12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-Петербург, 2009. – 19. с.</a:t>
            </a:r>
            <a:endParaRPr lang="ru-RU" sz="12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1007495"/>
            <a:ext cx="792088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Выделены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 заданий на преднамеренное провоцирование ошибок:</a:t>
            </a:r>
            <a:br>
              <a:rPr lang="ru-RU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побуждение учащихся к самоконтролю за счет введения игрового момента, атмосферы интриги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создание психологической ситуации (возможно проблемного характера), способствующей усвоению учащимися некоторых принципиальных элементов содержания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создание условий для формирования таких </a:t>
            </a:r>
            <a:r>
              <a:rPr lang="ru-RU" sz="2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общеучебных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умений,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умение контролировать и корректировать деятельность, анализировать процесс и его результаты.</a:t>
            </a:r>
            <a:br>
              <a:rPr lang="ru-RU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598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3529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b="1" dirty="0">
                <a:solidFill>
                  <a:srgbClr val="C00000"/>
                </a:solidFill>
                <a:cs typeface="Times New Roman" panose="02020603050405020304" pitchFamily="18" charset="0"/>
              </a:rPr>
              <a:t>Геометрия</a:t>
            </a:r>
            <a:r>
              <a:rPr lang="ru-RU" altLang="ru-RU" sz="3200" b="1" dirty="0">
                <a:solidFill>
                  <a:srgbClr val="000099"/>
                </a:solidFill>
                <a:cs typeface="Times New Roman" panose="02020603050405020304" pitchFamily="18" charset="0"/>
              </a:rPr>
              <a:t> основная математическая дисциплина, </a:t>
            </a:r>
            <a:r>
              <a:rPr lang="ru-RU" altLang="ru-RU" sz="3200" b="1" dirty="0" smtClean="0">
                <a:solidFill>
                  <a:srgbClr val="000099"/>
                </a:solidFill>
                <a:cs typeface="Times New Roman" panose="02020603050405020304" pitchFamily="18" charset="0"/>
              </a:rPr>
              <a:t> один </a:t>
            </a:r>
            <a:r>
              <a:rPr lang="ru-RU" altLang="ru-RU" sz="3200" b="1" dirty="0">
                <a:solidFill>
                  <a:srgbClr val="000099"/>
                </a:solidFill>
                <a:cs typeface="Times New Roman" panose="02020603050405020304" pitchFamily="18" charset="0"/>
              </a:rPr>
              <a:t>из важнейших компонентов общечеловеческой культуры: представления о пространстве, в котором живет человек, во многом обеспечивают его миропонимание, мировоззрение.</a:t>
            </a:r>
          </a:p>
          <a:p>
            <a:pPr>
              <a:spcBef>
                <a:spcPct val="50000"/>
              </a:spcBef>
            </a:pPr>
            <a:r>
              <a:rPr lang="ru-RU" altLang="ru-RU" sz="3200" b="1" dirty="0">
                <a:solidFill>
                  <a:srgbClr val="C00000"/>
                </a:solidFill>
                <a:cs typeface="Times New Roman" panose="02020603050405020304" pitchFamily="18" charset="0"/>
              </a:rPr>
              <a:t>Геометрическая деятельность </a:t>
            </a:r>
            <a:r>
              <a:rPr lang="ru-RU" altLang="ru-RU" sz="3200" b="1" dirty="0">
                <a:solidFill>
                  <a:srgbClr val="000099"/>
                </a:solidFill>
                <a:cs typeface="Times New Roman" panose="02020603050405020304" pitchFamily="18" charset="0"/>
              </a:rPr>
              <a:t>считается первичной интеллектуальной деятельностью как человеческой цивилизации, так и отдельного индивидуума</a:t>
            </a:r>
            <a:r>
              <a:rPr lang="ru-RU" altLang="ru-RU" sz="3200" b="1" dirty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ru-RU" altLang="ru-RU" sz="32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endParaRPr lang="ru-RU" alt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3122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 cstate="print"/>
          <a:srcRect r="1165" b="75928"/>
          <a:stretch/>
        </p:blipFill>
        <p:spPr bwMode="auto">
          <a:xfrm rot="16200000">
            <a:off x="-3169506" y="3220950"/>
            <a:ext cx="6813376" cy="46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2"/>
          <p:cNvSpPr txBox="1">
            <a:spLocks/>
          </p:cNvSpPr>
          <p:nvPr/>
        </p:nvSpPr>
        <p:spPr>
          <a:xfrm>
            <a:off x="-30021" y="0"/>
            <a:ext cx="9144000" cy="10215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КОНСТРУКТИВНАЯ ДЕЯТЕЛЬНОСТЬ*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7" y="1582341"/>
            <a:ext cx="84304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4384" y="6093296"/>
            <a:ext cx="82440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1200" b="1" i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Тухолко</a:t>
            </a:r>
            <a:r>
              <a:rPr lang="ru-RU" sz="1200" b="1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Л.Л. 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конструктивной деятельности учащихся </a:t>
            </a:r>
            <a:r>
              <a:rPr lang="en-US" sz="12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X-XI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классов при обучении геометрии </a:t>
            </a:r>
            <a:r>
              <a:rPr lang="ru-RU" sz="12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200" i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автореф</a:t>
            </a:r>
            <a:r>
              <a:rPr lang="ru-RU" sz="12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200" i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.…. </a:t>
            </a:r>
            <a:r>
              <a:rPr lang="ru-RU" sz="12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канд. </a:t>
            </a:r>
            <a:r>
              <a:rPr lang="ru-RU" sz="1200" i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</a:t>
            </a:r>
            <a:r>
              <a:rPr lang="ru-RU" sz="12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наук. 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13.00.02. </a:t>
            </a:r>
            <a:r>
              <a:rPr lang="ru-RU" sz="12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Минск</a:t>
            </a:r>
            <a:r>
              <a:rPr lang="ru-RU" sz="12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2018. </a:t>
            </a:r>
            <a:r>
              <a:rPr lang="ru-RU" sz="12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24. </a:t>
            </a:r>
            <a:r>
              <a:rPr lang="ru-RU" sz="12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</a:t>
            </a:r>
          </a:p>
          <a:p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200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017" y="1021585"/>
            <a:ext cx="828092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Обоснована возможность развития умения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конструировать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способы решения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помощью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окрестностей ключевых задач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совокупностей задач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при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решении которых используется способ или результат решения данной задачи.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Эти окрестности строятся из учебных задач, полученных путем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конкретизации ключевых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задач, на основе следующих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принципов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зацéпленности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предшествующих ключевых задач для конструирования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учебных задач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применение последующих ключевых задач);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типового разнообразия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(включение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различных типов учебных задач для развития умения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конструировать геометрические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объекты, их модели и способы решения задач);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Уровневого соответствия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учет соответствия между показателями уровней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 конструктивной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 и владения учебным геометрическим материалом).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1290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 cstate="print"/>
          <a:srcRect r="1165" b="75928"/>
          <a:stretch/>
        </p:blipFill>
        <p:spPr bwMode="auto">
          <a:xfrm rot="16200000">
            <a:off x="-3169506" y="3220950"/>
            <a:ext cx="6813376" cy="46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2"/>
          <p:cNvSpPr txBox="1">
            <a:spLocks/>
          </p:cNvSpPr>
          <p:nvPr/>
        </p:nvSpPr>
        <p:spPr>
          <a:xfrm>
            <a:off x="215658" y="9053"/>
            <a:ext cx="9144000" cy="10215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1F497D"/>
                </a:solidFill>
                <a:latin typeface="Calibri-Bold"/>
              </a:rPr>
              <a:t>МЕТОДЫ ПРЕДЕЛЬНОЙ АНАЛОГИИ*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846638"/>
            <a:ext cx="818833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Под </a:t>
            </a:r>
            <a:r>
              <a:rPr lang="ru-RU" b="1" i="1" dirty="0">
                <a:solidFill>
                  <a:srgbClr val="C00000"/>
                </a:solidFill>
              </a:rPr>
              <a:t>аналогией в обучении геометрии </a:t>
            </a:r>
            <a:r>
              <a:rPr lang="ru-RU" b="1" dirty="0">
                <a:solidFill>
                  <a:srgbClr val="C00000"/>
                </a:solidFill>
              </a:rPr>
              <a:t>будем понимать такой метод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обучения, при котором обоснованно и целенаправленно устанавливаются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связи между геометрическими фигурами, величинами и задачами с целью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выявления их сходства и различия, </a:t>
            </a:r>
            <a:r>
              <a:rPr lang="ru-RU" b="1" dirty="0" smtClean="0">
                <a:solidFill>
                  <a:srgbClr val="C00000"/>
                </a:solidFill>
              </a:rPr>
              <a:t>обеспечивающего </a:t>
            </a:r>
            <a:r>
              <a:rPr lang="ru-RU" b="1" dirty="0">
                <a:solidFill>
                  <a:srgbClr val="C00000"/>
                </a:solidFill>
              </a:rPr>
              <a:t>перенос свойств,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отношений с одних объектов на другие.</a:t>
            </a:r>
            <a:br>
              <a:rPr lang="ru-RU" b="1" dirty="0">
                <a:solidFill>
                  <a:srgbClr val="C00000"/>
                </a:solidFill>
              </a:rPr>
            </a:b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746" y="6211669"/>
            <a:ext cx="79560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*Костюченко Р.Ю. 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учащихся предельной аналогии при реализации </a:t>
            </a:r>
            <a:r>
              <a:rPr lang="ru-RU" sz="1200" i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внутрипредметных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связей</a:t>
            </a:r>
            <a:b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школьного курса геометрии </a:t>
            </a:r>
            <a:r>
              <a:rPr lang="ru-RU" sz="1200" b="1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200" i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автореф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…. канд. </a:t>
            </a:r>
            <a:r>
              <a:rPr lang="ru-RU" sz="1200" i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наук. 13.00.02</a:t>
            </a:r>
            <a:r>
              <a:rPr lang="ru-RU" sz="12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– Омск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2000</a:t>
            </a:r>
            <a:r>
              <a:rPr lang="ru-RU" sz="12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– 21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с.</a:t>
            </a:r>
            <a:endParaRPr lang="ru-RU" sz="1200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0593" y="2328825"/>
            <a:ext cx="826033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Среди основных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причин,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обуславливающих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необходимость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реализации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внутрипредметных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связей в школьном курсе геометрии,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выделяются:</a:t>
            </a:r>
          </a:p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а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многие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геометрические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понятия определяются через другие геометрические понятия;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б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при решении многих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планиметрических или стереометрических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задач используются те же способы, методы, приемы, результаты решения, что и в других задачах;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в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такие требования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 качествам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знаний учащихся, как их действенность и глубина, систематичность и системность, есть не что иное, как знание о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внутрипредметных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связях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изучаемого предмета;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г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психологами отмечается важность предшествующих знаний, умений, навыков в формировании и развитии новых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, путем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включения известных в связи и отношения с неизвестными.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263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6632"/>
            <a:ext cx="871296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Приведем основной список пар аналогичных понятий планиметрии и стереометрии, который является конечным и состоит из наиболее часто встречаемых понятий при использовании аналогии в геометрии: 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AutoNum type="arabicParenR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треугольник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— тетраэдр,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конус</a:t>
            </a:r>
          </a:p>
          <a:p>
            <a:pPr marL="342900" indent="-342900">
              <a:buAutoNum type="arabicParenR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окружность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(круг) — сфера (шар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) </a:t>
            </a:r>
          </a:p>
          <a:p>
            <a:pPr marL="342900" indent="-342900">
              <a:buAutoNum type="arabicParenR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угол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—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двугранный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угол, трехгранный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угол</a:t>
            </a:r>
          </a:p>
          <a:p>
            <a:pPr marL="342900" indent="-342900">
              <a:buAutoNum type="arabicParenR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плоскость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—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пространство </a:t>
            </a:r>
          </a:p>
          <a:p>
            <a:pPr marL="342900" indent="-342900">
              <a:buAutoNum type="arabicParenR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многоугольник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—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многогранник </a:t>
            </a:r>
          </a:p>
          <a:p>
            <a:pPr marL="342900" indent="-342900">
              <a:buAutoNum type="arabicParenR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параллелограмм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—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параллелепипед </a:t>
            </a:r>
          </a:p>
          <a:p>
            <a:pPr marL="342900" indent="-342900">
              <a:buAutoNum type="arabicParenR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прямоугольник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— прямоугольный параллелепипед,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цилиндр </a:t>
            </a:r>
          </a:p>
          <a:p>
            <a:pPr marL="342900" indent="-342900">
              <a:buAutoNum type="arabicParenR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квадрат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—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куб </a:t>
            </a:r>
          </a:p>
          <a:p>
            <a:pPr marL="342900" indent="-342900">
              <a:buAutoNum type="arabicParenR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трапеция — усеченная пирамида, усеченный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конус </a:t>
            </a:r>
          </a:p>
          <a:p>
            <a:pPr marL="342900" indent="-342900">
              <a:buAutoNum type="arabicParenR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7-угольник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—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-угольная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призма,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пирамида 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AutoNum type="arabicParenR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векторы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двумерные — векторы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трехмерные 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2" cstate="print"/>
          <a:srcRect r="1165" b="75928"/>
          <a:stretch/>
        </p:blipFill>
        <p:spPr bwMode="auto">
          <a:xfrm rot="16200000">
            <a:off x="-3169506" y="3220950"/>
            <a:ext cx="6813376" cy="46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87738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 cstate="print"/>
          <a:srcRect r="1165" b="75928"/>
          <a:stretch/>
        </p:blipFill>
        <p:spPr bwMode="auto">
          <a:xfrm rot="16200000">
            <a:off x="-3169506" y="3220950"/>
            <a:ext cx="6813376" cy="46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2"/>
          <p:cNvSpPr txBox="1">
            <a:spLocks/>
          </p:cNvSpPr>
          <p:nvPr/>
        </p:nvSpPr>
        <p:spPr>
          <a:xfrm>
            <a:off x="-30021" y="0"/>
            <a:ext cx="9144000" cy="10215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ФУЗИОНИСТСКОГО ПОДХОДА*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5805264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Рабинович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Б.В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Методика обучения геометрии </a:t>
            </a:r>
            <a:r>
              <a:rPr lang="kk-KZ" sz="1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основной школе с использованием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фузионистского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подхода : </a:t>
            </a:r>
            <a:r>
              <a:rPr lang="ru-RU" sz="1200" i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автореф</a:t>
            </a:r>
            <a:r>
              <a:rPr lang="ru-RU" sz="12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…. канд. </a:t>
            </a:r>
            <a:r>
              <a:rPr lang="ru-RU" sz="1200" i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</a:t>
            </a:r>
            <a:r>
              <a:rPr lang="ru-RU" sz="12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наук. 13.00.02. – 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Алматы, 2010</a:t>
            </a:r>
            <a:r>
              <a:rPr lang="ru-RU" sz="12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– 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26. </a:t>
            </a:r>
            <a:r>
              <a:rPr lang="ru-RU" sz="12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912155"/>
            <a:ext cx="81369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Фузионизмом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называли слитное преподава­ние нескольких разделов математики: алгебры и геометрии; геометрии и арифметики; наконец, планиметрии и стереометрии. </a:t>
            </a:r>
          </a:p>
          <a:p>
            <a:pPr algn="just">
              <a:spcAft>
                <a:spcPts val="0"/>
              </a:spcAft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Методические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особенности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фузионистского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подхода в организации содержательного и процессуального компонентов обучения геометрии в основной школе определяются внедрением в учебный процесс системы специально подобранных задач стереометрического характера, удовлетворяющих разработанным критериям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ru-RU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Применение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фузионистского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подхода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обеспечивает продолжение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развития пространственного мышления в период обучения в 7 – 9-х классах. При этом основная часть должна приходится все же на развитие пространственных представлений. Поэтому стереометрическая составляющая в курсе геометрии 7 – 9 должна содержать по возможности меньше теоретического материала, а ее элементы целесообразно вводить через задачи.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ru-RU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5871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 cstate="print"/>
          <a:srcRect r="1165" b="75928"/>
          <a:stretch/>
        </p:blipFill>
        <p:spPr bwMode="auto">
          <a:xfrm rot="16200000">
            <a:off x="-3169506" y="3220950"/>
            <a:ext cx="6813376" cy="46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2"/>
          <p:cNvSpPr txBox="1">
            <a:spLocks/>
          </p:cNvSpPr>
          <p:nvPr/>
        </p:nvSpPr>
        <p:spPr>
          <a:xfrm>
            <a:off x="971600" y="3068960"/>
            <a:ext cx="7920879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b="1" dirty="0" smtClean="0">
              <a:solidFill>
                <a:srgbClr val="1F497D"/>
              </a:solidFill>
              <a:latin typeface="Calibri-Bold"/>
            </a:endParaRPr>
          </a:p>
          <a:p>
            <a:pPr algn="l"/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Учащимся необходимо анализировать различные математические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тексты, в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частности, тексты задач, которые являются и инструментом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усвоения теоретического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материала, и имеют свою собственную цель –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овладеть умением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решать задачи. Поэтому умение выполнять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разносторонний 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текста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математической задачи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включающий выявление различных свойств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качеств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описанного в задаче объекта, «исчерпание» из объекта новых свойств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качеств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имплицитно (неявно) заданных является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умением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овладения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математикой. Для целенаправленного обучения этому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умению целесообразно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использовать задачи, в процессе решения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которых активизируется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мышление в разных направлениях, при этом можно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четко управлять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изменением направления мыслительного процесса за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счет конструирования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определенного текста задачи и организации работы с ним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1200" b="1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Калинова Ю.А. </a:t>
            </a:r>
            <a:r>
              <a:rPr lang="ru-RU" sz="12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геометрических задач дивергентного типа как средство обучения учащихся основной школы анализу информации 13.00.02 – 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Теория </a:t>
            </a:r>
            <a:r>
              <a:rPr lang="ru-RU" sz="12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методика обучения и воспитания (естественные и точные науки, уровень общего образования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ru-RU" sz="12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Санкт-Петербург, 2019.</a:t>
            </a:r>
            <a:r>
              <a:rPr lang="ru-RU" sz="12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200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6086" y="188640"/>
            <a:ext cx="792087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alibri-Bold"/>
              </a:rPr>
              <a:t>ИСПОЛЬЗОВАНИЕ ЗАДАЧ ДИВЕРГЕНТНОГО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libri-Bold"/>
              </a:rPr>
              <a:t>ТИПА: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Calibri-Bold"/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в процессе решения которых происходит дивергенция 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расхождение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направлений мыслительного процесса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solidFill>
                <a:schemeClr val="tx2">
                  <a:lumMod val="75000"/>
                </a:schemeClr>
              </a:solidFill>
              <a:latin typeface="Calibri-Bold"/>
            </a:endParaRPr>
          </a:p>
        </p:txBody>
      </p:sp>
    </p:spTree>
    <p:extLst>
      <p:ext uri="{BB962C8B-B14F-4D97-AF65-F5344CB8AC3E}">
        <p14:creationId xmlns:p14="http://schemas.microsoft.com/office/powerpoint/2010/main" val="35528258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 cstate="print"/>
          <a:srcRect r="1165" b="75928"/>
          <a:stretch/>
        </p:blipFill>
        <p:spPr bwMode="auto">
          <a:xfrm rot="16200000">
            <a:off x="-3169506" y="3220950"/>
            <a:ext cx="6813376" cy="46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2"/>
          <p:cNvSpPr txBox="1">
            <a:spLocks/>
          </p:cNvSpPr>
          <p:nvPr/>
        </p:nvSpPr>
        <p:spPr>
          <a:xfrm>
            <a:off x="-30021" y="0"/>
            <a:ext cx="9144000" cy="10215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1F497D"/>
                </a:solidFill>
                <a:latin typeface="Calibri-Bold"/>
              </a:rPr>
              <a:t>МЕТОДИЧЕСКАЯ СИСТЕМА ОБУЧЕНИЯ ГЕОМЕТРИИ </a:t>
            </a:r>
          </a:p>
          <a:p>
            <a:endParaRPr lang="ru-RU" sz="2400" b="1" dirty="0" smtClean="0">
              <a:solidFill>
                <a:srgbClr val="1F497D"/>
              </a:solidFill>
              <a:latin typeface="Calibri-Bold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9104" y="5733256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1400" b="1" i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Боженкова</a:t>
            </a: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Л.И.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Методическая система обучения геометрии, ориентированная на интеллектуальное воспитание учащихся общеобразовательной школы : </a:t>
            </a:r>
            <a:r>
              <a:rPr lang="ru-RU" sz="1400" i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автореф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… </a:t>
            </a:r>
          </a:p>
          <a:p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д-ра </a:t>
            </a:r>
            <a:r>
              <a:rPr lang="ru-RU" sz="1400" i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наук. 13.00.02 </a:t>
            </a:r>
            <a:r>
              <a:rPr lang="ru-RU" sz="14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теория </a:t>
            </a:r>
            <a:r>
              <a:rPr lang="ru-RU" sz="14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методика обучения и воспитания (математика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 Москва, 2007. – 45 с.</a:t>
            </a:r>
            <a:endParaRPr lang="ru-RU" sz="1400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548680"/>
            <a:ext cx="6875602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2908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 cstate="print"/>
          <a:srcRect r="1165" b="75928"/>
          <a:stretch/>
        </p:blipFill>
        <p:spPr bwMode="auto">
          <a:xfrm rot="16200000">
            <a:off x="-3169506" y="3220950"/>
            <a:ext cx="6813376" cy="46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2"/>
          <p:cNvSpPr txBox="1">
            <a:spLocks/>
          </p:cNvSpPr>
          <p:nvPr/>
        </p:nvSpPr>
        <p:spPr>
          <a:xfrm>
            <a:off x="-30021" y="0"/>
            <a:ext cx="9144000" cy="10215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1F497D"/>
                </a:solidFill>
                <a:latin typeface="Calibri-Bold"/>
              </a:rPr>
              <a:t>МЕТОДИЧЕСКАЯ СИСТЕМА ОБУЧЕНИЯ ГЕОМЕТРИИ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109748"/>
            <a:ext cx="8045901" cy="498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7163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 cstate="print"/>
          <a:srcRect r="1165" b="75928"/>
          <a:stretch/>
        </p:blipFill>
        <p:spPr bwMode="auto">
          <a:xfrm rot="16200000">
            <a:off x="-3169506" y="3220950"/>
            <a:ext cx="6813376" cy="46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2"/>
          <p:cNvSpPr txBox="1">
            <a:spLocks/>
          </p:cNvSpPr>
          <p:nvPr/>
        </p:nvSpPr>
        <p:spPr>
          <a:xfrm>
            <a:off x="-30021" y="0"/>
            <a:ext cx="9144000" cy="10215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1F497D"/>
                </a:solidFill>
                <a:latin typeface="Calibri-Bold"/>
              </a:rPr>
              <a:t>ЗАДАЧА, РЕШАЕМАЯ НЕСКОЛЬКИМИ СПОСОБАМИ</a:t>
            </a:r>
            <a:endParaRPr lang="ru-RU" sz="2400" b="1" dirty="0">
              <a:solidFill>
                <a:srgbClr val="1F497D"/>
              </a:solidFill>
              <a:latin typeface="Calibri-Bold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836712"/>
            <a:ext cx="84304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/>
              <a:t>РАЦИОНАЛЬНОСТЬ РЕШЕНИЯ СТЕРЕОМЕТРИЧЕСКИХ ЗАДАЧ С ИСПОЛЬЗОВАНИЕМ ВЕКТОРНО-КООРДИНАТНОГО МЕТОДА 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8882" t="23567" r="24406" b="36488"/>
          <a:stretch/>
        </p:blipFill>
        <p:spPr>
          <a:xfrm>
            <a:off x="1043608" y="1832691"/>
            <a:ext cx="7146102" cy="403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2925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 cstate="print"/>
          <a:srcRect r="1165" b="75928"/>
          <a:stretch/>
        </p:blipFill>
        <p:spPr bwMode="auto">
          <a:xfrm rot="16200000">
            <a:off x="-3169506" y="3220950"/>
            <a:ext cx="6813376" cy="46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83567" y="1582341"/>
            <a:ext cx="84304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•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8882" t="64418" r="24406" b="15700"/>
          <a:stretch/>
        </p:blipFill>
        <p:spPr>
          <a:xfrm>
            <a:off x="662188" y="249898"/>
            <a:ext cx="7722148" cy="20744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37883" t="18999" r="25588" b="35301"/>
          <a:stretch/>
        </p:blipFill>
        <p:spPr>
          <a:xfrm>
            <a:off x="1259632" y="2324384"/>
            <a:ext cx="5832648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0759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 cstate="print"/>
          <a:srcRect r="1165" b="75928"/>
          <a:stretch/>
        </p:blipFill>
        <p:spPr bwMode="auto">
          <a:xfrm rot="16200000">
            <a:off x="-3169506" y="3220950"/>
            <a:ext cx="6813376" cy="46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83567" y="1582341"/>
            <a:ext cx="84304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•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7531" t="35679" r="22620" b="18482"/>
          <a:stretch/>
        </p:blipFill>
        <p:spPr>
          <a:xfrm>
            <a:off x="649449" y="404664"/>
            <a:ext cx="8430411" cy="545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779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88640"/>
            <a:ext cx="9143999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9362" y="1124744"/>
            <a:ext cx="8583118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000099"/>
                </a:solidFill>
              </a:rPr>
              <a:t>Графическая культура </a:t>
            </a:r>
            <a:r>
              <a:rPr lang="ru-RU" sz="2600" dirty="0" smtClean="0"/>
              <a:t>– это высшая ступень графической образованности, включающая в себя: совокупность знаний о графических методах, способах, средствах, правилах отображения и передачи информации; способность чтения, сохранения, преобразования и использования визуальной информации в науке, производстве, дизайне, архитектуре, экономике и общественных сферах жизни общества; совокупность графических умений, позволяющих фиксировать, генерировать и передавать результаты репродуктивной и творческой деятельности; способность адекватно использовать графическую грамотность для участия в современных коммуникациях.  </a:t>
            </a:r>
            <a:r>
              <a:rPr lang="ru-RU" sz="2600" dirty="0" err="1" smtClean="0"/>
              <a:t>Кальницкая</a:t>
            </a:r>
            <a:r>
              <a:rPr lang="ru-RU" sz="2600" dirty="0" smtClean="0"/>
              <a:t> Н. 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139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 cstate="print"/>
          <a:srcRect r="1165" b="75928"/>
          <a:stretch/>
        </p:blipFill>
        <p:spPr bwMode="auto">
          <a:xfrm rot="16200000">
            <a:off x="-3169506" y="3220950"/>
            <a:ext cx="6813376" cy="46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9065" t="58943" r="24087" b="4104"/>
          <a:stretch/>
        </p:blipFill>
        <p:spPr>
          <a:xfrm>
            <a:off x="1043608" y="908720"/>
            <a:ext cx="702078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1055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 cstate="print"/>
          <a:srcRect r="1165" b="75928"/>
          <a:stretch/>
        </p:blipFill>
        <p:spPr bwMode="auto">
          <a:xfrm rot="16200000">
            <a:off x="-3169506" y="3220950"/>
            <a:ext cx="6813376" cy="46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83567" y="1582341"/>
            <a:ext cx="84304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•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7391" t="18114" r="24393" b="48786"/>
          <a:stretch/>
        </p:blipFill>
        <p:spPr>
          <a:xfrm>
            <a:off x="467544" y="908720"/>
            <a:ext cx="8128875" cy="396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4422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 cstate="print"/>
          <a:srcRect r="1165" b="75928"/>
          <a:stretch/>
        </p:blipFill>
        <p:spPr bwMode="auto">
          <a:xfrm rot="16200000">
            <a:off x="-3169506" y="3220950"/>
            <a:ext cx="6813376" cy="46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83567" y="1582341"/>
            <a:ext cx="84304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•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7102" t="49970" r="23901" b="15654"/>
          <a:stretch/>
        </p:blipFill>
        <p:spPr>
          <a:xfrm>
            <a:off x="467545" y="1052736"/>
            <a:ext cx="8231540" cy="408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505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77825"/>
            <a:ext cx="7794625" cy="1355725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>
            <a:normAutofit fontScale="90000"/>
          </a:bodyPr>
          <a:lstStyle/>
          <a:p>
            <a:pPr algn="ctr">
              <a:lnSpc>
                <a:spcPct val="9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4000" b="1" dirty="0">
                <a:solidFill>
                  <a:srgbClr val="1CADE4"/>
                </a:solidFill>
              </a:rPr>
              <a:t/>
            </a:r>
            <a:br>
              <a:rPr lang="ru-RU" altLang="ru-RU" sz="4000" b="1" dirty="0">
                <a:solidFill>
                  <a:srgbClr val="1CADE4"/>
                </a:solidFill>
              </a:rPr>
            </a:br>
            <a:r>
              <a:rPr lang="ru-RU" altLang="ru-RU" sz="4000" b="1" dirty="0">
                <a:solidFill>
                  <a:srgbClr val="002060"/>
                </a:solidFill>
              </a:rPr>
              <a:t>Цифровые образовательные ресурсы (ЦОР)</a:t>
            </a:r>
            <a:br>
              <a:rPr lang="ru-RU" altLang="ru-RU" sz="4000" b="1" dirty="0">
                <a:solidFill>
                  <a:srgbClr val="002060"/>
                </a:solidFill>
              </a:rPr>
            </a:br>
            <a:r>
              <a:rPr lang="ru-RU" altLang="ru-RU" sz="4400" b="1" dirty="0">
                <a:solidFill>
                  <a:srgbClr val="1CADE4"/>
                </a:solidFill>
              </a:rPr>
              <a:t/>
            </a:r>
            <a:br>
              <a:rPr lang="ru-RU" altLang="ru-RU" sz="4400" b="1" dirty="0">
                <a:solidFill>
                  <a:srgbClr val="1CADE4"/>
                </a:solidFill>
              </a:rPr>
            </a:br>
            <a:endParaRPr lang="ru-RU" altLang="ru-RU" sz="4400" b="1" dirty="0">
              <a:solidFill>
                <a:srgbClr val="1CADE4"/>
              </a:solidFill>
            </a:endParaRPr>
          </a:p>
        </p:txBody>
      </p:sp>
      <p:pic>
        <p:nvPicPr>
          <p:cNvPr id="2457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4" b="3676"/>
          <a:stretch>
            <a:fillRect/>
          </a:stretch>
        </p:blipFill>
        <p:spPr bwMode="auto">
          <a:xfrm>
            <a:off x="1258888" y="2205038"/>
            <a:ext cx="6843712" cy="438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1134" b="367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764" name="Rectangle 4"/>
          <p:cNvSpPr>
            <a:spLocks noChangeArrowheads="1"/>
          </p:cNvSpPr>
          <p:nvPr/>
        </p:nvSpPr>
        <p:spPr bwMode="auto">
          <a:xfrm>
            <a:off x="250825" y="1187450"/>
            <a:ext cx="8675688" cy="611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just" hangingPunct="1">
              <a:lnSpc>
                <a:spcPct val="100000"/>
              </a:lnSpc>
            </a:pPr>
            <a:r>
              <a:rPr lang="ru-RU" altLang="ru-RU" sz="2000" b="1" i="1">
                <a:solidFill>
                  <a:srgbClr val="073E87"/>
                </a:solidFill>
              </a:rPr>
              <a:t>ЦОР - это информационные ресурсы, используемые в </a:t>
            </a:r>
          </a:p>
          <a:p>
            <a:pPr algn="just" hangingPunct="1">
              <a:lnSpc>
                <a:spcPct val="100000"/>
              </a:lnSpc>
            </a:pPr>
            <a:r>
              <a:rPr lang="ru-RU" altLang="ru-RU" sz="2000" b="1" i="1">
                <a:solidFill>
                  <a:srgbClr val="073E87"/>
                </a:solidFill>
              </a:rPr>
              <a:t>образовательных целях и для воспроизведения которых нужен </a:t>
            </a:r>
          </a:p>
          <a:p>
            <a:pPr algn="just" hangingPunct="1">
              <a:lnSpc>
                <a:spcPct val="100000"/>
              </a:lnSpc>
            </a:pPr>
            <a:r>
              <a:rPr lang="ru-RU" altLang="ru-RU" sz="2000" b="1" i="1">
                <a:solidFill>
                  <a:srgbClr val="073E87"/>
                </a:solidFill>
              </a:rPr>
              <a:t>компьютер</a:t>
            </a:r>
          </a:p>
        </p:txBody>
      </p:sp>
    </p:spTree>
    <p:extLst>
      <p:ext uri="{BB962C8B-B14F-4D97-AF65-F5344CB8AC3E}">
        <p14:creationId xmlns:p14="http://schemas.microsoft.com/office/powerpoint/2010/main" val="292665966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355725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pPr algn="ctr">
              <a:lnSpc>
                <a:spcPct val="9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</a:tabLst>
            </a:pPr>
            <a:r>
              <a:rPr lang="ru-RU" altLang="ru-RU" sz="4400" b="1" u="sng">
                <a:solidFill>
                  <a:schemeClr val="accent2"/>
                </a:solidFill>
                <a:latin typeface="Arial" panose="020B0604020202020204" pitchFamily="34" charset="0"/>
              </a:rPr>
              <a:t>Задачи комплекта цифровых образовательных ресурсов:</a:t>
            </a:r>
          </a:p>
        </p:txBody>
      </p:sp>
      <p:graphicFrame>
        <p:nvGraphicFramePr>
          <p:cNvPr id="247850" name="Group 42"/>
          <p:cNvGraphicFramePr>
            <a:graphicFrameLocks noGrp="1"/>
          </p:cNvGraphicFramePr>
          <p:nvPr/>
        </p:nvGraphicFramePr>
        <p:xfrm>
          <a:off x="0" y="1538288"/>
          <a:ext cx="9145588" cy="6801358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95758443"/>
                    </a:ext>
                  </a:extLst>
                </a:gridCol>
                <a:gridCol w="3049588">
                  <a:extLst>
                    <a:ext uri="{9D8B030D-6E8A-4147-A177-3AD203B41FA5}">
                      <a16:colId xmlns:a16="http://schemas.microsoft.com/office/drawing/2014/main" val="213107499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639059487"/>
                    </a:ext>
                  </a:extLst>
                </a:gridCol>
              </a:tblGrid>
              <a:tr h="1136650"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  <a:tab pos="118872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8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  <a:tab pos="118872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83000"/>
                        </a:lnSpc>
                        <a:spcBef>
                          <a:spcPts val="86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  <a:tab pos="118872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8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  <a:tab pos="118872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8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  <a:tab pos="118872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  <a:tab pos="118872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  <a:tab pos="118872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  <a:tab pos="118872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  <a:tab pos="118872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  <a:tab pos="11887200" algn="l"/>
                        </a:tabLst>
                      </a:pPr>
                      <a:r>
                        <a:rPr kumimoji="0" lang="ru-RU" altLang="ru-RU" sz="2400" b="1" i="1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Помощь учителю </a:t>
                      </a:r>
                      <a:r>
                        <a:rPr kumimoji="0" lang="ru-RU" alt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при подготовке к уроку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  <a:tab pos="11887200" algn="l"/>
                        </a:tabLst>
                      </a:pP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  <a:tab pos="118872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8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  <a:tab pos="118872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83000"/>
                        </a:lnSpc>
                        <a:spcBef>
                          <a:spcPts val="86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  <a:tab pos="118872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8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  <a:tab pos="118872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8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  <a:tab pos="118872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  <a:tab pos="118872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  <a:tab pos="118872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  <a:tab pos="118872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  <a:tab pos="118872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  <a:tab pos="11887200" algn="l"/>
                        </a:tabLst>
                      </a:pPr>
                      <a:r>
                        <a:rPr kumimoji="0" lang="ru-RU" altLang="ru-RU" sz="2400" b="1" i="1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Помощь при проведении урока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  <a:tab pos="11887200" algn="l"/>
                        </a:tabLst>
                      </a:pP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spcBef>
                          <a:spcPts val="142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  <a:tab pos="118872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83000"/>
                        </a:lnSpc>
                        <a:spcBef>
                          <a:spcPts val="113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  <a:tab pos="118872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83000"/>
                        </a:lnSpc>
                        <a:spcBef>
                          <a:spcPts val="863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  <a:tab pos="118872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83000"/>
                        </a:lnSpc>
                        <a:spcBef>
                          <a:spcPts val="57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  <a:tab pos="118872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83000"/>
                        </a:lnSpc>
                        <a:spcBef>
                          <a:spcPts val="28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  <a:tab pos="118872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  <a:tab pos="118872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  <a:tab pos="118872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  <a:tab pos="118872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  <a:tab pos="118872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  <a:tab pos="11887200" algn="l"/>
                        </a:tabLst>
                      </a:pPr>
                      <a:r>
                        <a:rPr kumimoji="0" lang="ru-RU" altLang="ru-RU" sz="2400" b="1" i="1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Помощь учащемуся </a:t>
                      </a:r>
                      <a:r>
                        <a:rPr kumimoji="0" lang="ru-RU" alt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при подготовке домашних заданий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CA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863350"/>
                  </a:ext>
                </a:extLst>
              </a:tr>
              <a:tr h="4183063">
                <a:tc>
                  <a:txBody>
                    <a:bodyPr/>
                    <a:lstStyle>
                      <a:lvl1pPr marL="342900" indent="-342900">
                        <a:lnSpc>
                          <a:spcPct val="83000"/>
                        </a:lnSpc>
                        <a:spcBef>
                          <a:spcPts val="142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  <a:tab pos="118872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83000"/>
                        </a:lnSpc>
                        <a:spcBef>
                          <a:spcPts val="113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  <a:tab pos="118872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83000"/>
                        </a:lnSpc>
                        <a:spcBef>
                          <a:spcPts val="863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  <a:tab pos="118872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83000"/>
                        </a:lnSpc>
                        <a:spcBef>
                          <a:spcPts val="57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  <a:tab pos="118872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83000"/>
                        </a:lnSpc>
                        <a:spcBef>
                          <a:spcPts val="28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  <a:tab pos="118872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  <a:tab pos="118872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  <a:tab pos="118872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  <a:tab pos="118872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  <a:tab pos="118872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75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2060"/>
                        </a:buClr>
                        <a:buSzPct val="100000"/>
                        <a:buFont typeface="StarSymbol" charset="0"/>
                        <a:buChar char="-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  <a:tab pos="118872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компоновка и моделирование урока из отдельных цифровых объектов;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75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  <a:tab pos="11887200" algn="l"/>
                        </a:tabLst>
                      </a:pP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75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2060"/>
                        </a:buClr>
                        <a:buSzPct val="100000"/>
                        <a:buFont typeface="StarSymbol" charset="0"/>
                        <a:buChar char="-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  <a:tab pos="118872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эффективный поиск информации в комплекте цифровых</a:t>
                      </a:r>
                      <a:r>
                        <a:rPr kumimoji="0" lang="en-US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образовательных ресурсов;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75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  <a:tab pos="11887200" algn="l"/>
                        </a:tabLst>
                      </a:pP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75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2060"/>
                        </a:buClr>
                        <a:buSzPct val="100000"/>
                        <a:buFont typeface="StarSymbol" charset="0"/>
                        <a:buChar char="-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  <a:tab pos="118872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подготовка творческих заданий;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  <a:tab pos="11887200" algn="l"/>
                        </a:tabLst>
                      </a:pP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2F4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lnSpc>
                          <a:spcPct val="83000"/>
                        </a:lnSpc>
                        <a:spcBef>
                          <a:spcPts val="142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  <a:tab pos="118872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83000"/>
                        </a:lnSpc>
                        <a:spcBef>
                          <a:spcPts val="113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  <a:tab pos="118872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83000"/>
                        </a:lnSpc>
                        <a:spcBef>
                          <a:spcPts val="863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  <a:tab pos="118872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83000"/>
                        </a:lnSpc>
                        <a:spcBef>
                          <a:spcPts val="57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  <a:tab pos="118872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83000"/>
                        </a:lnSpc>
                        <a:spcBef>
                          <a:spcPts val="28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  <a:tab pos="118872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  <a:tab pos="118872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  <a:tab pos="118872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  <a:tab pos="118872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  <a:tab pos="118872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75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2060"/>
                        </a:buClr>
                        <a:buSzPct val="100000"/>
                        <a:buFont typeface="StarSymbol" charset="0"/>
                        <a:buChar char="-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  <a:tab pos="118872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демонстрация подготовленных цифровых объектов через мультимедийный проектор;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75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  <a:tab pos="11887200" algn="l"/>
                        </a:tabLst>
                      </a:pP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75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2060"/>
                        </a:buClr>
                        <a:buSzPct val="100000"/>
                        <a:buFont typeface="StarSymbol" charset="0"/>
                        <a:buChar char="-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  <a:tab pos="118872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компьютерное тестирование учащихся и помощь в оценивании знаний;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75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  <a:tab pos="11887200" algn="l"/>
                        </a:tabLst>
                      </a:pP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75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2060"/>
                        </a:buClr>
                        <a:buSzPct val="100000"/>
                        <a:buFont typeface="StarSymbol" charset="0"/>
                        <a:buChar char="-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  <a:tab pos="118872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Индивидуальная исследовательская и творческая работа учащихся с цифровыми образовательными ресурсами на уроке.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  <a:tab pos="11887200" algn="l"/>
                        </a:tabLst>
                      </a:pP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2F4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lnSpc>
                          <a:spcPct val="83000"/>
                        </a:lnSpc>
                        <a:spcBef>
                          <a:spcPts val="142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  <a:tab pos="118872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83000"/>
                        </a:lnSpc>
                        <a:spcBef>
                          <a:spcPts val="113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  <a:tab pos="118872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83000"/>
                        </a:lnSpc>
                        <a:spcBef>
                          <a:spcPts val="863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  <a:tab pos="118872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83000"/>
                        </a:lnSpc>
                        <a:spcBef>
                          <a:spcPts val="57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  <a:tab pos="118872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83000"/>
                        </a:lnSpc>
                        <a:spcBef>
                          <a:spcPts val="28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  <a:tab pos="118872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  <a:tab pos="118872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  <a:tab pos="118872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  <a:tab pos="118872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  <a:tab pos="118872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75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2060"/>
                        </a:buClr>
                        <a:buSzPct val="100000"/>
                        <a:buFont typeface="StarSymbol" charset="0"/>
                        <a:buChar char="-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  <a:tab pos="118872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повышение интереса у учащихся к предмету за счет новой формы представления материала;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75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  <a:tab pos="11887200" algn="l"/>
                        </a:tabLst>
                      </a:pP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75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2060"/>
                        </a:buClr>
                        <a:buSzPct val="100000"/>
                        <a:buFont typeface="StarSymbol" charset="0"/>
                        <a:buChar char="-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  <a:tab pos="118872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автоматизированный самоконтроль учащихся в любое удобное время;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75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  <a:tab pos="11887200" algn="l"/>
                        </a:tabLst>
                      </a:pP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75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2060"/>
                        </a:buClr>
                        <a:buSzPct val="100000"/>
                        <a:buFont typeface="StarSymbol" charset="0"/>
                        <a:buChar char="-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  <a:tab pos="118872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возможность оперативного получения дополнительной информации энциклопедического характера;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75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  <a:tab pos="11887200" algn="l"/>
                        </a:tabLst>
                      </a:pP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75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  <a:tab pos="118872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- развитие творческого потенциала учащихся в предметной виртуальной среде;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6345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35167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539552" y="1770063"/>
            <a:ext cx="8763000" cy="4038600"/>
          </a:xfrm>
          <a:prstGeom prst="rect">
            <a:avLst/>
          </a:prstGeom>
          <a:solidFill>
            <a:srgbClr val="BBE0E3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marL="457200" indent="-457200" defTabSz="449263"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57200" defTabSz="449263"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914400" defTabSz="449263"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371600" defTabSz="449263"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828800" defTabSz="449263"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GB" altLang="ru-RU" dirty="0"/>
              <a:t>	В </a:t>
            </a:r>
            <a:r>
              <a:rPr lang="en-GB" altLang="ru-RU" dirty="0" err="1"/>
              <a:t>школьном</a:t>
            </a:r>
            <a:r>
              <a:rPr lang="en-GB" altLang="ru-RU" dirty="0"/>
              <a:t> </a:t>
            </a:r>
            <a:r>
              <a:rPr lang="en-GB" altLang="ru-RU" dirty="0" err="1"/>
              <a:t>курсе</a:t>
            </a:r>
            <a:r>
              <a:rPr lang="en-GB" altLang="ru-RU" dirty="0"/>
              <a:t> </a:t>
            </a:r>
            <a:r>
              <a:rPr lang="en-GB" altLang="ru-RU" dirty="0" err="1"/>
              <a:t>геометрии</a:t>
            </a:r>
            <a:r>
              <a:rPr lang="en-GB" altLang="ru-RU" dirty="0"/>
              <a:t> </a:t>
            </a:r>
            <a:r>
              <a:rPr lang="en-GB" altLang="ru-RU" dirty="0" err="1"/>
              <a:t>используются</a:t>
            </a:r>
            <a:r>
              <a:rPr lang="en-GB" altLang="ru-RU" dirty="0"/>
              <a:t> </a:t>
            </a:r>
            <a:r>
              <a:rPr lang="en-GB" altLang="ru-RU" dirty="0" err="1"/>
              <a:t>три</a:t>
            </a:r>
            <a:r>
              <a:rPr lang="en-GB" altLang="ru-RU" dirty="0"/>
              <a:t> </a:t>
            </a:r>
            <a:r>
              <a:rPr lang="en-GB" altLang="ru-RU" dirty="0" err="1"/>
              <a:t>вида</a:t>
            </a:r>
            <a:r>
              <a:rPr lang="en-GB" altLang="ru-RU" dirty="0"/>
              <a:t> </a:t>
            </a:r>
          </a:p>
          <a:p>
            <a:pPr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GB" altLang="ru-RU" dirty="0" err="1"/>
              <a:t>чертежей</a:t>
            </a:r>
            <a:r>
              <a:rPr lang="en-GB" altLang="ru-RU" dirty="0"/>
              <a:t>:</a:t>
            </a:r>
            <a:endParaRPr lang="ru-RU" altLang="ru-RU" dirty="0"/>
          </a:p>
          <a:p>
            <a:pPr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ru-RU" altLang="ru-RU" dirty="0"/>
          </a:p>
          <a:p>
            <a:pPr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ru-RU" altLang="ru-RU" dirty="0"/>
          </a:p>
          <a:p>
            <a:pPr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ru-RU" altLang="ru-RU" dirty="0"/>
          </a:p>
          <a:p>
            <a:pPr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ru-RU" altLang="ru-RU" dirty="0"/>
          </a:p>
          <a:p>
            <a:pPr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ru-RU" altLang="ru-RU" dirty="0"/>
          </a:p>
          <a:p>
            <a:pPr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ru-RU" altLang="ru-RU" dirty="0"/>
          </a:p>
          <a:p>
            <a:pPr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ru-RU" altLang="ru-RU" dirty="0"/>
          </a:p>
          <a:p>
            <a:pPr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GB" altLang="ru-RU" dirty="0"/>
          </a:p>
          <a:p>
            <a:pPr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ru-RU" altLang="ru-RU" i="1" dirty="0"/>
          </a:p>
          <a:p>
            <a:pPr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GB" altLang="ru-RU" i="1" dirty="0"/>
          </a:p>
          <a:p>
            <a:pPr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GB" altLang="ru-RU" dirty="0"/>
              <a:t>	</a:t>
            </a:r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539552" y="296069"/>
            <a:ext cx="8604448" cy="1752600"/>
          </a:xfrm>
          <a:prstGeom prst="rect">
            <a:avLst/>
          </a:prstGeom>
          <a:solidFill>
            <a:srgbClr val="BBE0E3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572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9144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371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8288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</a:pPr>
            <a:r>
              <a:rPr lang="en-GB" altLang="ru-RU" sz="3200" b="1" dirty="0" err="1" smtClean="0">
                <a:solidFill>
                  <a:srgbClr val="333399"/>
                </a:solidFill>
                <a:cs typeface="Arial" panose="020B0604020202020204" pitchFamily="34" charset="0"/>
              </a:rPr>
              <a:t>Использование</a:t>
            </a:r>
            <a:r>
              <a:rPr lang="en-GB" altLang="ru-RU" sz="3200" b="1" dirty="0" smtClean="0">
                <a:solidFill>
                  <a:srgbClr val="333399"/>
                </a:solidFill>
                <a:cs typeface="Arial" panose="020B0604020202020204" pitchFamily="34" charset="0"/>
              </a:rPr>
              <a:t> </a:t>
            </a:r>
            <a:r>
              <a:rPr lang="en-GB" altLang="ru-RU" sz="3200" b="1" dirty="0" err="1">
                <a:solidFill>
                  <a:srgbClr val="333399"/>
                </a:solidFill>
                <a:cs typeface="Arial" panose="020B0604020202020204" pitchFamily="34" charset="0"/>
              </a:rPr>
              <a:t>наглядной</a:t>
            </a:r>
            <a:r>
              <a:rPr lang="en-GB" altLang="ru-RU" sz="3200" b="1" dirty="0">
                <a:solidFill>
                  <a:srgbClr val="333399"/>
                </a:solidFill>
                <a:cs typeface="Arial" panose="020B0604020202020204" pitchFamily="34" charset="0"/>
              </a:rPr>
              <a:t> </a:t>
            </a:r>
            <a:r>
              <a:rPr lang="en-GB" altLang="ru-RU" sz="3200" b="1" dirty="0" err="1">
                <a:solidFill>
                  <a:srgbClr val="333399"/>
                </a:solidFill>
                <a:cs typeface="Arial" panose="020B0604020202020204" pitchFamily="34" charset="0"/>
              </a:rPr>
              <a:t>иллюстрации</a:t>
            </a:r>
            <a:r>
              <a:rPr lang="en-GB" altLang="ru-RU" sz="3200" b="1" dirty="0">
                <a:solidFill>
                  <a:srgbClr val="333399"/>
                </a:solidFill>
                <a:cs typeface="Arial" panose="020B0604020202020204" pitchFamily="34" charset="0"/>
              </a:rPr>
              <a:t> </a:t>
            </a:r>
          </a:p>
          <a:p>
            <a:pPr algn="ctr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</a:pPr>
            <a:r>
              <a:rPr lang="en-GB" altLang="ru-RU" sz="3200" b="1" dirty="0" err="1">
                <a:solidFill>
                  <a:srgbClr val="333399"/>
                </a:solidFill>
                <a:cs typeface="Arial" panose="020B0604020202020204" pitchFamily="34" charset="0"/>
              </a:rPr>
              <a:t>для</a:t>
            </a:r>
            <a:r>
              <a:rPr lang="en-GB" altLang="ru-RU" sz="3200" b="1" dirty="0">
                <a:solidFill>
                  <a:srgbClr val="333399"/>
                </a:solidFill>
                <a:cs typeface="Arial" panose="020B0604020202020204" pitchFamily="34" charset="0"/>
              </a:rPr>
              <a:t> </a:t>
            </a:r>
            <a:r>
              <a:rPr lang="en-GB" altLang="ru-RU" sz="3200" b="1" dirty="0" err="1">
                <a:solidFill>
                  <a:srgbClr val="333399"/>
                </a:solidFill>
                <a:cs typeface="Arial" panose="020B0604020202020204" pitchFamily="34" charset="0"/>
              </a:rPr>
              <a:t>демонстрирования</a:t>
            </a:r>
            <a:r>
              <a:rPr lang="en-GB" altLang="ru-RU" sz="3200" b="1" dirty="0">
                <a:solidFill>
                  <a:srgbClr val="333399"/>
                </a:solidFill>
                <a:cs typeface="Arial" panose="020B0604020202020204" pitchFamily="34" charset="0"/>
              </a:rPr>
              <a:t> </a:t>
            </a:r>
          </a:p>
          <a:p>
            <a:pPr algn="ctr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</a:pPr>
            <a:r>
              <a:rPr lang="en-GB" altLang="ru-RU" sz="3200" b="1" dirty="0" err="1">
                <a:solidFill>
                  <a:srgbClr val="333399"/>
                </a:solidFill>
                <a:cs typeface="Arial" panose="020B0604020202020204" pitchFamily="34" charset="0"/>
              </a:rPr>
              <a:t>чертежей</a:t>
            </a:r>
            <a:r>
              <a:rPr lang="en-GB" altLang="ru-RU" sz="3200" b="1" dirty="0">
                <a:solidFill>
                  <a:srgbClr val="333399"/>
                </a:solidFill>
                <a:cs typeface="Arial" panose="020B0604020202020204" pitchFamily="34" charset="0"/>
              </a:rPr>
              <a:t> и </a:t>
            </a:r>
            <a:r>
              <a:rPr lang="en-GB" altLang="ru-RU" sz="3200" b="1" dirty="0" err="1">
                <a:solidFill>
                  <a:srgbClr val="333399"/>
                </a:solidFill>
                <a:cs typeface="Arial" panose="020B0604020202020204" pitchFamily="34" charset="0"/>
              </a:rPr>
              <a:t>рисунков</a:t>
            </a:r>
            <a:endParaRPr lang="en-GB" altLang="ru-RU" sz="3200" b="1" dirty="0">
              <a:solidFill>
                <a:srgbClr val="333399"/>
              </a:solidFill>
              <a:cs typeface="Arial" panose="020B0604020202020204" pitchFamily="34" charset="0"/>
            </a:endParaRPr>
          </a:p>
          <a:p>
            <a:pPr algn="ctr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</a:pPr>
            <a:endParaRPr lang="en-GB" altLang="ru-RU" sz="3200" b="1" dirty="0">
              <a:solidFill>
                <a:srgbClr val="333399"/>
              </a:solidFill>
              <a:cs typeface="Arial" panose="020B0604020202020204" pitchFamily="34" charset="0"/>
            </a:endParaRPr>
          </a:p>
        </p:txBody>
      </p:sp>
      <p:sp>
        <p:nvSpPr>
          <p:cNvPr id="89092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-252536" y="2766218"/>
            <a:ext cx="9144000" cy="720725"/>
          </a:xfrm>
          <a:prstGeom prst="rect">
            <a:avLst/>
          </a:prstGeom>
          <a:solidFill>
            <a:srgbClr val="00B8FF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ru-RU" sz="2400" dirty="0">
                <a:solidFill>
                  <a:srgbClr val="000000"/>
                </a:solidFill>
              </a:rPr>
              <a:t>   </a:t>
            </a:r>
            <a:r>
              <a:rPr lang="en-GB" altLang="ru-RU" sz="2400" i="1" dirty="0" err="1">
                <a:solidFill>
                  <a:srgbClr val="000000"/>
                </a:solidFill>
              </a:rPr>
              <a:t>иллюстрирующие</a:t>
            </a:r>
            <a:r>
              <a:rPr lang="en-GB" altLang="ru-RU" sz="2400" i="1" dirty="0">
                <a:solidFill>
                  <a:srgbClr val="000000"/>
                </a:solidFill>
              </a:rPr>
              <a:t> </a:t>
            </a:r>
            <a:r>
              <a:rPr lang="en-GB" altLang="ru-RU" sz="2400" i="1" dirty="0" err="1">
                <a:solidFill>
                  <a:srgbClr val="000000"/>
                </a:solidFill>
              </a:rPr>
              <a:t>содержание</a:t>
            </a:r>
            <a:r>
              <a:rPr lang="en-GB" altLang="ru-RU" sz="2400" i="1" dirty="0">
                <a:solidFill>
                  <a:srgbClr val="000000"/>
                </a:solidFill>
              </a:rPr>
              <a:t> </a:t>
            </a:r>
            <a:r>
              <a:rPr lang="en-GB" altLang="ru-RU" sz="2400" i="1" dirty="0" err="1">
                <a:solidFill>
                  <a:srgbClr val="000000"/>
                </a:solidFill>
              </a:rPr>
              <a:t>вводимого</a:t>
            </a:r>
            <a:r>
              <a:rPr lang="en-GB" altLang="ru-RU" sz="2400" i="1" dirty="0">
                <a:solidFill>
                  <a:srgbClr val="000000"/>
                </a:solidFill>
              </a:rPr>
              <a:t> </a:t>
            </a:r>
            <a:r>
              <a:rPr lang="en-GB" altLang="ru-RU" sz="2400" i="1" dirty="0" err="1" smtClean="0">
                <a:solidFill>
                  <a:srgbClr val="000000"/>
                </a:solidFill>
              </a:rPr>
              <a:t>понятия</a:t>
            </a:r>
            <a:endParaRPr lang="en-GB" altLang="ru-RU" sz="2400" i="1" dirty="0">
              <a:solidFill>
                <a:srgbClr val="000000"/>
              </a:solidFill>
            </a:endParaRPr>
          </a:p>
          <a:p>
            <a:pPr algn="ctr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altLang="ru-RU" sz="2400" dirty="0">
              <a:solidFill>
                <a:schemeClr val="bg1"/>
              </a:solidFill>
            </a:endParaRPr>
          </a:p>
        </p:txBody>
      </p:sp>
      <p:sp>
        <p:nvSpPr>
          <p:cNvPr id="89093" name="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83568" y="3522663"/>
            <a:ext cx="8964612" cy="649288"/>
          </a:xfrm>
          <a:prstGeom prst="rect">
            <a:avLst/>
          </a:prstGeom>
          <a:solidFill>
            <a:srgbClr val="00B8FF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2400" i="1" dirty="0">
                <a:solidFill>
                  <a:srgbClr val="000000"/>
                </a:solidFill>
              </a:rPr>
              <a:t>    </a:t>
            </a:r>
            <a:r>
              <a:rPr lang="en-GB" altLang="ru-RU" sz="2400" i="1" dirty="0" err="1">
                <a:solidFill>
                  <a:srgbClr val="000000"/>
                </a:solidFill>
              </a:rPr>
              <a:t>образно</a:t>
            </a:r>
            <a:r>
              <a:rPr lang="en-GB" altLang="ru-RU" sz="2400" i="1" dirty="0">
                <a:solidFill>
                  <a:srgbClr val="000000"/>
                </a:solidFill>
              </a:rPr>
              <a:t> </a:t>
            </a:r>
            <a:r>
              <a:rPr lang="en-GB" altLang="ru-RU" sz="2400" i="1" dirty="0" err="1">
                <a:solidFill>
                  <a:srgbClr val="000000"/>
                </a:solidFill>
              </a:rPr>
              <a:t>представляющие</a:t>
            </a:r>
            <a:r>
              <a:rPr lang="en-GB" altLang="ru-RU" sz="2400" i="1" dirty="0">
                <a:solidFill>
                  <a:srgbClr val="000000"/>
                </a:solidFill>
              </a:rPr>
              <a:t> </a:t>
            </a:r>
            <a:r>
              <a:rPr lang="en-GB" altLang="ru-RU" sz="2400" i="1" dirty="0" err="1">
                <a:solidFill>
                  <a:srgbClr val="000000"/>
                </a:solidFill>
              </a:rPr>
              <a:t>условие</a:t>
            </a:r>
            <a:r>
              <a:rPr lang="en-GB" altLang="ru-RU" sz="2400" i="1" dirty="0">
                <a:solidFill>
                  <a:srgbClr val="000000"/>
                </a:solidFill>
              </a:rPr>
              <a:t> </a:t>
            </a:r>
            <a:r>
              <a:rPr lang="en-GB" altLang="ru-RU" sz="2400" i="1" dirty="0" err="1">
                <a:solidFill>
                  <a:srgbClr val="000000"/>
                </a:solidFill>
              </a:rPr>
              <a:t>решаемой</a:t>
            </a:r>
            <a:r>
              <a:rPr lang="en-GB" altLang="ru-RU" sz="2400" i="1" dirty="0">
                <a:solidFill>
                  <a:srgbClr val="000000"/>
                </a:solidFill>
              </a:rPr>
              <a:t> </a:t>
            </a:r>
            <a:r>
              <a:rPr lang="en-GB" altLang="ru-RU" sz="2400" i="1" dirty="0" err="1" smtClean="0">
                <a:solidFill>
                  <a:srgbClr val="000000"/>
                </a:solidFill>
              </a:rPr>
              <a:t>задачи</a:t>
            </a:r>
            <a:endParaRPr lang="ru-RU" altLang="ru-RU" sz="2400" i="1" dirty="0">
              <a:solidFill>
                <a:srgbClr val="000000"/>
              </a:solidFill>
            </a:endParaRPr>
          </a:p>
        </p:txBody>
      </p:sp>
      <p:sp>
        <p:nvSpPr>
          <p:cNvPr id="89094" name="Rectangle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83568" y="4638279"/>
            <a:ext cx="8964612" cy="792163"/>
          </a:xfrm>
          <a:prstGeom prst="rect">
            <a:avLst/>
          </a:prstGeom>
          <a:solidFill>
            <a:srgbClr val="00B8FF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2400" i="1" dirty="0">
                <a:solidFill>
                  <a:srgbClr val="000000"/>
                </a:solidFill>
              </a:rPr>
              <a:t>    </a:t>
            </a:r>
            <a:r>
              <a:rPr lang="en-GB" altLang="ru-RU" sz="2400" i="1" dirty="0" err="1">
                <a:solidFill>
                  <a:srgbClr val="000000"/>
                </a:solidFill>
              </a:rPr>
              <a:t>иллюстрирующие</a:t>
            </a:r>
            <a:r>
              <a:rPr lang="en-GB" altLang="ru-RU" sz="2400" i="1" dirty="0">
                <a:solidFill>
                  <a:srgbClr val="000000"/>
                </a:solidFill>
              </a:rPr>
              <a:t> </a:t>
            </a:r>
            <a:r>
              <a:rPr lang="en-GB" altLang="ru-RU" sz="2400" i="1" dirty="0" err="1">
                <a:solidFill>
                  <a:srgbClr val="000000"/>
                </a:solidFill>
              </a:rPr>
              <a:t>преобразование</a:t>
            </a:r>
            <a:r>
              <a:rPr lang="en-GB" altLang="ru-RU" sz="2400" i="1" dirty="0">
                <a:solidFill>
                  <a:srgbClr val="000000"/>
                </a:solidFill>
              </a:rPr>
              <a:t> </a:t>
            </a:r>
            <a:r>
              <a:rPr lang="en-GB" altLang="ru-RU" sz="2400" i="1" dirty="0" err="1">
                <a:solidFill>
                  <a:srgbClr val="000000"/>
                </a:solidFill>
              </a:rPr>
              <a:t>геометрических</a:t>
            </a:r>
            <a:r>
              <a:rPr lang="en-GB" altLang="ru-RU" sz="2400" i="1" dirty="0">
                <a:solidFill>
                  <a:srgbClr val="000000"/>
                </a:solidFill>
              </a:rPr>
              <a:t> </a:t>
            </a:r>
          </a:p>
          <a:p>
            <a:pPr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GB" altLang="ru-RU" sz="2400" i="1" dirty="0">
                <a:solidFill>
                  <a:srgbClr val="000000"/>
                </a:solidFill>
              </a:rPr>
              <a:t> </a:t>
            </a:r>
            <a:r>
              <a:rPr lang="ru-RU" altLang="ru-RU" sz="2400" i="1" dirty="0">
                <a:solidFill>
                  <a:srgbClr val="000000"/>
                </a:solidFill>
              </a:rPr>
              <a:t>   </a:t>
            </a:r>
            <a:r>
              <a:rPr lang="en-GB" altLang="ru-RU" sz="2400" i="1" dirty="0">
                <a:solidFill>
                  <a:srgbClr val="000000"/>
                </a:solidFill>
              </a:rPr>
              <a:t> </a:t>
            </a:r>
            <a:r>
              <a:rPr lang="en-GB" altLang="ru-RU" sz="2400" i="1" dirty="0" err="1" smtClean="0">
                <a:solidFill>
                  <a:srgbClr val="000000"/>
                </a:solidFill>
              </a:rPr>
              <a:t>фигур</a:t>
            </a:r>
            <a:endParaRPr lang="en-GB" altLang="ru-RU" sz="2400" i="1" dirty="0">
              <a:solidFill>
                <a:srgbClr val="000000"/>
              </a:solidFill>
            </a:endParaRPr>
          </a:p>
          <a:p>
            <a:pPr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ru-RU" alt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0550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250825" y="333375"/>
            <a:ext cx="86423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u-RU" altLang="ru-RU" sz="3600" b="1" i="1" dirty="0" smtClean="0">
                <a:solidFill>
                  <a:schemeClr val="accent2"/>
                </a:solidFill>
              </a:rPr>
              <a:t>1.Чертежи</a:t>
            </a:r>
            <a:r>
              <a:rPr lang="ru-RU" altLang="ru-RU" sz="3600" b="1" i="1" dirty="0">
                <a:solidFill>
                  <a:schemeClr val="accent2"/>
                </a:solidFill>
              </a:rPr>
              <a:t>, и</a:t>
            </a:r>
            <a:r>
              <a:rPr lang="en-GB" altLang="ru-RU" sz="3600" b="1" i="1" dirty="0" err="1">
                <a:solidFill>
                  <a:schemeClr val="accent2"/>
                </a:solidFill>
              </a:rPr>
              <a:t>ллюстрирующие</a:t>
            </a:r>
            <a:r>
              <a:rPr lang="en-GB" altLang="ru-RU" sz="3600" b="1" i="1" dirty="0">
                <a:solidFill>
                  <a:schemeClr val="accent2"/>
                </a:solidFill>
              </a:rPr>
              <a:t> </a:t>
            </a:r>
            <a:r>
              <a:rPr lang="en-GB" altLang="ru-RU" sz="3600" b="1" i="1" dirty="0" err="1">
                <a:solidFill>
                  <a:schemeClr val="accent2"/>
                </a:solidFill>
              </a:rPr>
              <a:t>содержание</a:t>
            </a:r>
            <a:r>
              <a:rPr lang="en-GB" altLang="ru-RU" sz="3600" b="1" i="1" dirty="0">
                <a:solidFill>
                  <a:schemeClr val="accent2"/>
                </a:solidFill>
              </a:rPr>
              <a:t> </a:t>
            </a:r>
            <a:r>
              <a:rPr lang="en-GB" altLang="ru-RU" sz="3600" b="1" i="1" dirty="0" err="1">
                <a:solidFill>
                  <a:schemeClr val="accent2"/>
                </a:solidFill>
              </a:rPr>
              <a:t>вводимого</a:t>
            </a:r>
            <a:r>
              <a:rPr lang="en-GB" altLang="ru-RU" sz="3600" b="1" i="1" dirty="0">
                <a:solidFill>
                  <a:schemeClr val="accent2"/>
                </a:solidFill>
              </a:rPr>
              <a:t> </a:t>
            </a:r>
            <a:r>
              <a:rPr lang="en-GB" altLang="ru-RU" sz="3600" b="1" i="1" dirty="0" err="1">
                <a:solidFill>
                  <a:schemeClr val="accent2"/>
                </a:solidFill>
              </a:rPr>
              <a:t>понятия</a:t>
            </a:r>
            <a:r>
              <a:rPr lang="ru-RU" altLang="ru-RU" sz="3600" b="1" i="1" dirty="0">
                <a:solidFill>
                  <a:schemeClr val="accent2"/>
                </a:solidFill>
              </a:rPr>
              <a:t>:</a:t>
            </a:r>
          </a:p>
        </p:txBody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684213" y="1557338"/>
            <a:ext cx="7991475" cy="1081087"/>
          </a:xfrm>
          <a:prstGeom prst="rect">
            <a:avLst/>
          </a:prstGeom>
          <a:solidFill>
            <a:srgbClr val="00B8FF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u-RU" altLang="ru-RU" sz="2400" b="1" i="1">
                <a:solidFill>
                  <a:schemeClr val="tx2"/>
                </a:solidFill>
                <a:latin typeface="Times New Roman" panose="02020603050405020304" pitchFamily="18" charset="0"/>
              </a:rPr>
              <a:t>Параллелограмм</a:t>
            </a:r>
            <a:r>
              <a:rPr lang="ru-RU" altLang="ru-RU" sz="2400">
                <a:solidFill>
                  <a:schemeClr val="tx2"/>
                </a:solidFill>
                <a:latin typeface="Times New Roman" panose="02020603050405020304" pitchFamily="18" charset="0"/>
              </a:rPr>
              <a:t> – это четырехугольник,</a:t>
            </a:r>
          </a:p>
          <a:p>
            <a:pPr algn="ctr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u-RU" altLang="ru-RU" sz="2400">
                <a:solidFill>
                  <a:schemeClr val="tx2"/>
                </a:solidFill>
                <a:latin typeface="Times New Roman" panose="02020603050405020304" pitchFamily="18" charset="0"/>
              </a:rPr>
              <a:t> у которого противолежащие стороны параллельны</a:t>
            </a:r>
            <a:r>
              <a:rPr lang="ru-RU" altLang="ru-RU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91140" name="AutoShape 4"/>
          <p:cNvSpPr>
            <a:spLocks noChangeArrowheads="1"/>
          </p:cNvSpPr>
          <p:nvPr/>
        </p:nvSpPr>
        <p:spPr bwMode="auto">
          <a:xfrm>
            <a:off x="1187450" y="3068638"/>
            <a:ext cx="5832475" cy="2592387"/>
          </a:xfrm>
          <a:prstGeom prst="parallelogram">
            <a:avLst>
              <a:gd name="adj" fmla="val 56246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91141" name="Group 5"/>
          <p:cNvGrpSpPr>
            <a:grpSpLocks/>
          </p:cNvGrpSpPr>
          <p:nvPr/>
        </p:nvGrpSpPr>
        <p:grpSpPr bwMode="auto">
          <a:xfrm>
            <a:off x="1187450" y="3068638"/>
            <a:ext cx="5832475" cy="2592387"/>
            <a:chOff x="748" y="1933"/>
            <a:chExt cx="3674" cy="1633"/>
          </a:xfrm>
        </p:grpSpPr>
        <p:sp>
          <p:nvSpPr>
            <p:cNvPr id="91142" name="Line 6"/>
            <p:cNvSpPr>
              <a:spLocks noChangeShapeType="1"/>
            </p:cNvSpPr>
            <p:nvPr/>
          </p:nvSpPr>
          <p:spPr bwMode="auto">
            <a:xfrm flipH="1">
              <a:off x="748" y="1933"/>
              <a:ext cx="907" cy="1633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1143" name="Line 7"/>
            <p:cNvSpPr>
              <a:spLocks noChangeShapeType="1"/>
            </p:cNvSpPr>
            <p:nvPr/>
          </p:nvSpPr>
          <p:spPr bwMode="auto">
            <a:xfrm flipH="1">
              <a:off x="3515" y="1933"/>
              <a:ext cx="907" cy="1633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1144" name="Group 8"/>
          <p:cNvGrpSpPr>
            <a:grpSpLocks/>
          </p:cNvGrpSpPr>
          <p:nvPr/>
        </p:nvGrpSpPr>
        <p:grpSpPr bwMode="auto">
          <a:xfrm>
            <a:off x="1187450" y="3068638"/>
            <a:ext cx="5832475" cy="2592387"/>
            <a:chOff x="748" y="1933"/>
            <a:chExt cx="3674" cy="1633"/>
          </a:xfrm>
        </p:grpSpPr>
        <p:sp>
          <p:nvSpPr>
            <p:cNvPr id="91145" name="Line 9"/>
            <p:cNvSpPr>
              <a:spLocks noChangeShapeType="1"/>
            </p:cNvSpPr>
            <p:nvPr/>
          </p:nvSpPr>
          <p:spPr bwMode="auto">
            <a:xfrm>
              <a:off x="1655" y="1933"/>
              <a:ext cx="2767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1146" name="Line 10"/>
            <p:cNvSpPr>
              <a:spLocks noChangeShapeType="1"/>
            </p:cNvSpPr>
            <p:nvPr/>
          </p:nvSpPr>
          <p:spPr bwMode="auto">
            <a:xfrm>
              <a:off x="748" y="3566"/>
              <a:ext cx="281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1147" name="AutoShape 1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820150" y="6597650"/>
            <a:ext cx="323850" cy="260350"/>
          </a:xfrm>
          <a:prstGeom prst="actionButtonBackPrevious">
            <a:avLst/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68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0" y="0"/>
            <a:ext cx="87852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u-RU" altLang="ru-RU" sz="3600" b="1" i="1" dirty="0" smtClean="0">
                <a:solidFill>
                  <a:schemeClr val="accent2"/>
                </a:solidFill>
              </a:rPr>
              <a:t>2.Чертежи</a:t>
            </a:r>
            <a:r>
              <a:rPr lang="ru-RU" altLang="ru-RU" sz="3600" b="1" i="1" dirty="0">
                <a:solidFill>
                  <a:schemeClr val="accent2"/>
                </a:solidFill>
              </a:rPr>
              <a:t>, </a:t>
            </a:r>
            <a:r>
              <a:rPr lang="en-GB" altLang="ru-RU" sz="3600" b="1" i="1" dirty="0" err="1">
                <a:solidFill>
                  <a:schemeClr val="accent2"/>
                </a:solidFill>
              </a:rPr>
              <a:t>образно</a:t>
            </a:r>
            <a:r>
              <a:rPr lang="en-GB" altLang="ru-RU" sz="3600" b="1" i="1" dirty="0">
                <a:solidFill>
                  <a:schemeClr val="accent2"/>
                </a:solidFill>
              </a:rPr>
              <a:t> </a:t>
            </a:r>
            <a:r>
              <a:rPr lang="en-GB" altLang="ru-RU" sz="3600" b="1" i="1" dirty="0" err="1">
                <a:solidFill>
                  <a:schemeClr val="accent2"/>
                </a:solidFill>
              </a:rPr>
              <a:t>представляющие</a:t>
            </a:r>
            <a:r>
              <a:rPr lang="en-GB" altLang="ru-RU" sz="3600" b="1" i="1" dirty="0">
                <a:solidFill>
                  <a:schemeClr val="accent2"/>
                </a:solidFill>
              </a:rPr>
              <a:t> </a:t>
            </a:r>
            <a:r>
              <a:rPr lang="en-GB" altLang="ru-RU" sz="3600" b="1" i="1" dirty="0" err="1">
                <a:solidFill>
                  <a:schemeClr val="accent2"/>
                </a:solidFill>
              </a:rPr>
              <a:t>условие</a:t>
            </a:r>
            <a:r>
              <a:rPr lang="en-GB" altLang="ru-RU" sz="3600" b="1" i="1" dirty="0">
                <a:solidFill>
                  <a:schemeClr val="accent2"/>
                </a:solidFill>
              </a:rPr>
              <a:t> </a:t>
            </a:r>
            <a:r>
              <a:rPr lang="en-GB" altLang="ru-RU" sz="3600" b="1" i="1" dirty="0" err="1">
                <a:solidFill>
                  <a:schemeClr val="accent2"/>
                </a:solidFill>
              </a:rPr>
              <a:t>решаемой</a:t>
            </a:r>
            <a:r>
              <a:rPr lang="en-GB" altLang="ru-RU" sz="3600" b="1" i="1" dirty="0">
                <a:solidFill>
                  <a:schemeClr val="accent2"/>
                </a:solidFill>
              </a:rPr>
              <a:t> </a:t>
            </a:r>
            <a:r>
              <a:rPr lang="en-GB" altLang="ru-RU" sz="3600" b="1" i="1" dirty="0" err="1">
                <a:solidFill>
                  <a:schemeClr val="accent2"/>
                </a:solidFill>
              </a:rPr>
              <a:t>задачи</a:t>
            </a:r>
            <a:r>
              <a:rPr lang="ru-RU" altLang="ru-RU" sz="3600" b="1" i="1" dirty="0">
                <a:solidFill>
                  <a:schemeClr val="accent2"/>
                </a:solidFill>
              </a:rPr>
              <a:t>:</a:t>
            </a:r>
          </a:p>
        </p:txBody>
      </p:sp>
      <p:sp>
        <p:nvSpPr>
          <p:cNvPr id="92163" name="AutoShape 3"/>
          <p:cNvSpPr>
            <a:spLocks/>
          </p:cNvSpPr>
          <p:nvPr/>
        </p:nvSpPr>
        <p:spPr bwMode="auto">
          <a:xfrm rot="18060000">
            <a:off x="4035425" y="-498475"/>
            <a:ext cx="228600" cy="9525000"/>
          </a:xfrm>
          <a:prstGeom prst="leftBrace">
            <a:avLst>
              <a:gd name="adj1" fmla="val 347222"/>
              <a:gd name="adj2" fmla="val 50000"/>
            </a:avLst>
          </a:prstGeom>
          <a:noFill/>
          <a:ln w="9525">
            <a:solidFill>
              <a:srgbClr val="33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164" name="AutoShape 4"/>
          <p:cNvSpPr>
            <a:spLocks noChangeArrowheads="1"/>
          </p:cNvSpPr>
          <p:nvPr/>
        </p:nvSpPr>
        <p:spPr bwMode="auto">
          <a:xfrm>
            <a:off x="179388" y="1700213"/>
            <a:ext cx="8229600" cy="4953000"/>
          </a:xfrm>
          <a:prstGeom prst="rtTriangle">
            <a:avLst/>
          </a:prstGeom>
          <a:gradFill rotWithShape="1">
            <a:gsLst>
              <a:gs pos="0">
                <a:srgbClr val="0099FF"/>
              </a:gs>
              <a:gs pos="100000">
                <a:srgbClr val="66CCFF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165" name="AutoShape 5"/>
          <p:cNvSpPr>
            <a:spLocks noChangeArrowheads="1"/>
          </p:cNvSpPr>
          <p:nvPr/>
        </p:nvSpPr>
        <p:spPr bwMode="auto">
          <a:xfrm rot="10800000">
            <a:off x="7799388" y="6272213"/>
            <a:ext cx="533400" cy="304800"/>
          </a:xfrm>
          <a:prstGeom prst="rtTriangle">
            <a:avLst/>
          </a:prstGeom>
          <a:gradFill rotWithShape="1">
            <a:gsLst>
              <a:gs pos="0">
                <a:schemeClr val="accent2"/>
              </a:gs>
              <a:gs pos="100000">
                <a:srgbClr val="66CCFF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166" name="AutoShape 6"/>
          <p:cNvSpPr>
            <a:spLocks noChangeArrowheads="1"/>
          </p:cNvSpPr>
          <p:nvPr/>
        </p:nvSpPr>
        <p:spPr bwMode="auto">
          <a:xfrm rot="10800000">
            <a:off x="7418388" y="6043613"/>
            <a:ext cx="533400" cy="304800"/>
          </a:xfrm>
          <a:prstGeom prst="rtTriangle">
            <a:avLst/>
          </a:prstGeom>
          <a:gradFill rotWithShape="1">
            <a:gsLst>
              <a:gs pos="0">
                <a:schemeClr val="accent2"/>
              </a:gs>
              <a:gs pos="100000">
                <a:srgbClr val="66CCFF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167" name="AutoShape 7"/>
          <p:cNvSpPr>
            <a:spLocks noChangeArrowheads="1"/>
          </p:cNvSpPr>
          <p:nvPr/>
        </p:nvSpPr>
        <p:spPr bwMode="auto">
          <a:xfrm rot="10800000">
            <a:off x="7037388" y="5815013"/>
            <a:ext cx="533400" cy="304800"/>
          </a:xfrm>
          <a:prstGeom prst="rtTriangle">
            <a:avLst/>
          </a:prstGeom>
          <a:gradFill rotWithShape="1">
            <a:gsLst>
              <a:gs pos="0">
                <a:schemeClr val="accent2"/>
              </a:gs>
              <a:gs pos="100000">
                <a:srgbClr val="66CCFF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168" name="AutoShape 8"/>
          <p:cNvSpPr>
            <a:spLocks noChangeArrowheads="1"/>
          </p:cNvSpPr>
          <p:nvPr/>
        </p:nvSpPr>
        <p:spPr bwMode="auto">
          <a:xfrm rot="10800000">
            <a:off x="6656388" y="5586413"/>
            <a:ext cx="533400" cy="304800"/>
          </a:xfrm>
          <a:prstGeom prst="rtTriangle">
            <a:avLst/>
          </a:prstGeom>
          <a:gradFill rotWithShape="1">
            <a:gsLst>
              <a:gs pos="0">
                <a:schemeClr val="accent2"/>
              </a:gs>
              <a:gs pos="100000">
                <a:srgbClr val="66CCFF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169" name="AutoShape 9"/>
          <p:cNvSpPr>
            <a:spLocks noChangeArrowheads="1"/>
          </p:cNvSpPr>
          <p:nvPr/>
        </p:nvSpPr>
        <p:spPr bwMode="auto">
          <a:xfrm rot="10800000">
            <a:off x="6275388" y="5357813"/>
            <a:ext cx="533400" cy="304800"/>
          </a:xfrm>
          <a:prstGeom prst="rtTriangle">
            <a:avLst/>
          </a:prstGeom>
          <a:gradFill rotWithShape="1">
            <a:gsLst>
              <a:gs pos="0">
                <a:schemeClr val="accent2"/>
              </a:gs>
              <a:gs pos="100000">
                <a:srgbClr val="66CCFF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170" name="AutoShape 10"/>
          <p:cNvSpPr>
            <a:spLocks noChangeArrowheads="1"/>
          </p:cNvSpPr>
          <p:nvPr/>
        </p:nvSpPr>
        <p:spPr bwMode="auto">
          <a:xfrm rot="10800000">
            <a:off x="5894388" y="5129213"/>
            <a:ext cx="533400" cy="304800"/>
          </a:xfrm>
          <a:prstGeom prst="rtTriangle">
            <a:avLst/>
          </a:prstGeom>
          <a:gradFill rotWithShape="1">
            <a:gsLst>
              <a:gs pos="0">
                <a:schemeClr val="accent2"/>
              </a:gs>
              <a:gs pos="100000">
                <a:srgbClr val="66CCFF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171" name="AutoShape 11"/>
          <p:cNvSpPr>
            <a:spLocks noChangeArrowheads="1"/>
          </p:cNvSpPr>
          <p:nvPr/>
        </p:nvSpPr>
        <p:spPr bwMode="auto">
          <a:xfrm rot="10800000">
            <a:off x="5513388" y="4900613"/>
            <a:ext cx="533400" cy="304800"/>
          </a:xfrm>
          <a:prstGeom prst="rtTriangle">
            <a:avLst/>
          </a:prstGeom>
          <a:gradFill rotWithShape="1">
            <a:gsLst>
              <a:gs pos="0">
                <a:schemeClr val="accent2"/>
              </a:gs>
              <a:gs pos="100000">
                <a:srgbClr val="66CCFF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172" name="AutoShape 12"/>
          <p:cNvSpPr>
            <a:spLocks noChangeArrowheads="1"/>
          </p:cNvSpPr>
          <p:nvPr/>
        </p:nvSpPr>
        <p:spPr bwMode="auto">
          <a:xfrm rot="10800000">
            <a:off x="5132388" y="4672013"/>
            <a:ext cx="533400" cy="304800"/>
          </a:xfrm>
          <a:prstGeom prst="rtTriangle">
            <a:avLst/>
          </a:prstGeom>
          <a:gradFill rotWithShape="1">
            <a:gsLst>
              <a:gs pos="0">
                <a:schemeClr val="accent2"/>
              </a:gs>
              <a:gs pos="100000">
                <a:srgbClr val="66CCFF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173" name="AutoShape 13"/>
          <p:cNvSpPr>
            <a:spLocks noChangeArrowheads="1"/>
          </p:cNvSpPr>
          <p:nvPr/>
        </p:nvSpPr>
        <p:spPr bwMode="auto">
          <a:xfrm rot="10800000">
            <a:off x="4751388" y="4443413"/>
            <a:ext cx="533400" cy="304800"/>
          </a:xfrm>
          <a:prstGeom prst="rtTriangle">
            <a:avLst/>
          </a:prstGeom>
          <a:gradFill rotWithShape="1">
            <a:gsLst>
              <a:gs pos="0">
                <a:schemeClr val="accent2"/>
              </a:gs>
              <a:gs pos="100000">
                <a:srgbClr val="66CCFF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174" name="AutoShape 14"/>
          <p:cNvSpPr>
            <a:spLocks noChangeArrowheads="1"/>
          </p:cNvSpPr>
          <p:nvPr/>
        </p:nvSpPr>
        <p:spPr bwMode="auto">
          <a:xfrm rot="10800000">
            <a:off x="4370388" y="4214813"/>
            <a:ext cx="533400" cy="304800"/>
          </a:xfrm>
          <a:prstGeom prst="rtTriangle">
            <a:avLst/>
          </a:prstGeom>
          <a:gradFill rotWithShape="1">
            <a:gsLst>
              <a:gs pos="0">
                <a:schemeClr val="accent2"/>
              </a:gs>
              <a:gs pos="100000">
                <a:srgbClr val="66CCFF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175" name="AutoShape 15"/>
          <p:cNvSpPr>
            <a:spLocks noChangeArrowheads="1"/>
          </p:cNvSpPr>
          <p:nvPr/>
        </p:nvSpPr>
        <p:spPr bwMode="auto">
          <a:xfrm rot="10800000">
            <a:off x="3989388" y="3986213"/>
            <a:ext cx="533400" cy="304800"/>
          </a:xfrm>
          <a:prstGeom prst="rtTriangle">
            <a:avLst/>
          </a:prstGeom>
          <a:gradFill rotWithShape="1">
            <a:gsLst>
              <a:gs pos="0">
                <a:schemeClr val="accent2"/>
              </a:gs>
              <a:gs pos="100000">
                <a:srgbClr val="66CCFF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176" name="AutoShape 16"/>
          <p:cNvSpPr>
            <a:spLocks noChangeArrowheads="1"/>
          </p:cNvSpPr>
          <p:nvPr/>
        </p:nvSpPr>
        <p:spPr bwMode="auto">
          <a:xfrm rot="10800000">
            <a:off x="3608388" y="3757613"/>
            <a:ext cx="533400" cy="304800"/>
          </a:xfrm>
          <a:prstGeom prst="rtTriangle">
            <a:avLst/>
          </a:prstGeom>
          <a:gradFill rotWithShape="1">
            <a:gsLst>
              <a:gs pos="0">
                <a:schemeClr val="accent2"/>
              </a:gs>
              <a:gs pos="100000">
                <a:srgbClr val="66CCFF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177" name="AutoShape 17"/>
          <p:cNvSpPr>
            <a:spLocks noChangeArrowheads="1"/>
          </p:cNvSpPr>
          <p:nvPr/>
        </p:nvSpPr>
        <p:spPr bwMode="auto">
          <a:xfrm rot="10800000">
            <a:off x="3227388" y="3529013"/>
            <a:ext cx="533400" cy="304800"/>
          </a:xfrm>
          <a:prstGeom prst="rtTriangle">
            <a:avLst/>
          </a:prstGeom>
          <a:gradFill rotWithShape="1">
            <a:gsLst>
              <a:gs pos="0">
                <a:schemeClr val="accent2"/>
              </a:gs>
              <a:gs pos="100000">
                <a:srgbClr val="66CCFF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178" name="AutoShape 18"/>
          <p:cNvSpPr>
            <a:spLocks noChangeArrowheads="1"/>
          </p:cNvSpPr>
          <p:nvPr/>
        </p:nvSpPr>
        <p:spPr bwMode="auto">
          <a:xfrm rot="10800000">
            <a:off x="2846388" y="3300413"/>
            <a:ext cx="533400" cy="304800"/>
          </a:xfrm>
          <a:prstGeom prst="rtTriangle">
            <a:avLst/>
          </a:prstGeom>
          <a:gradFill rotWithShape="1">
            <a:gsLst>
              <a:gs pos="0">
                <a:schemeClr val="accent2"/>
              </a:gs>
              <a:gs pos="100000">
                <a:srgbClr val="66CCFF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179" name="AutoShape 19"/>
          <p:cNvSpPr>
            <a:spLocks noChangeArrowheads="1"/>
          </p:cNvSpPr>
          <p:nvPr/>
        </p:nvSpPr>
        <p:spPr bwMode="auto">
          <a:xfrm rot="10800000">
            <a:off x="2465388" y="3071813"/>
            <a:ext cx="533400" cy="304800"/>
          </a:xfrm>
          <a:prstGeom prst="rtTriangle">
            <a:avLst/>
          </a:prstGeom>
          <a:gradFill rotWithShape="1">
            <a:gsLst>
              <a:gs pos="0">
                <a:schemeClr val="accent2"/>
              </a:gs>
              <a:gs pos="100000">
                <a:srgbClr val="66CCFF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180" name="AutoShape 20"/>
          <p:cNvSpPr>
            <a:spLocks noChangeArrowheads="1"/>
          </p:cNvSpPr>
          <p:nvPr/>
        </p:nvSpPr>
        <p:spPr bwMode="auto">
          <a:xfrm rot="10800000">
            <a:off x="2084388" y="2843213"/>
            <a:ext cx="533400" cy="304800"/>
          </a:xfrm>
          <a:prstGeom prst="rtTriangle">
            <a:avLst/>
          </a:prstGeom>
          <a:gradFill rotWithShape="1">
            <a:gsLst>
              <a:gs pos="0">
                <a:schemeClr val="accent2"/>
              </a:gs>
              <a:gs pos="100000">
                <a:srgbClr val="66CCFF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181" name="AutoShape 21"/>
          <p:cNvSpPr>
            <a:spLocks noChangeArrowheads="1"/>
          </p:cNvSpPr>
          <p:nvPr/>
        </p:nvSpPr>
        <p:spPr bwMode="auto">
          <a:xfrm rot="10800000">
            <a:off x="1703388" y="2614613"/>
            <a:ext cx="533400" cy="304800"/>
          </a:xfrm>
          <a:prstGeom prst="rtTriangle">
            <a:avLst/>
          </a:prstGeom>
          <a:gradFill rotWithShape="1">
            <a:gsLst>
              <a:gs pos="0">
                <a:schemeClr val="accent2"/>
              </a:gs>
              <a:gs pos="100000">
                <a:srgbClr val="66CCFF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182" name="AutoShape 22"/>
          <p:cNvSpPr>
            <a:spLocks noChangeArrowheads="1"/>
          </p:cNvSpPr>
          <p:nvPr/>
        </p:nvSpPr>
        <p:spPr bwMode="auto">
          <a:xfrm rot="10800000">
            <a:off x="1322388" y="2386013"/>
            <a:ext cx="533400" cy="304800"/>
          </a:xfrm>
          <a:prstGeom prst="rtTriangle">
            <a:avLst/>
          </a:prstGeom>
          <a:gradFill rotWithShape="1">
            <a:gsLst>
              <a:gs pos="0">
                <a:schemeClr val="accent2"/>
              </a:gs>
              <a:gs pos="100000">
                <a:srgbClr val="66CCFF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183" name="AutoShape 23"/>
          <p:cNvSpPr>
            <a:spLocks noChangeArrowheads="1"/>
          </p:cNvSpPr>
          <p:nvPr/>
        </p:nvSpPr>
        <p:spPr bwMode="auto">
          <a:xfrm rot="10800000">
            <a:off x="941388" y="2157413"/>
            <a:ext cx="533400" cy="304800"/>
          </a:xfrm>
          <a:prstGeom prst="rtTriangle">
            <a:avLst/>
          </a:prstGeom>
          <a:gradFill rotWithShape="1">
            <a:gsLst>
              <a:gs pos="0">
                <a:schemeClr val="accent2"/>
              </a:gs>
              <a:gs pos="100000">
                <a:srgbClr val="66CCFF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184" name="AutoShape 24"/>
          <p:cNvSpPr>
            <a:spLocks noChangeArrowheads="1"/>
          </p:cNvSpPr>
          <p:nvPr/>
        </p:nvSpPr>
        <p:spPr bwMode="auto">
          <a:xfrm rot="10800000">
            <a:off x="560388" y="1928813"/>
            <a:ext cx="533400" cy="304800"/>
          </a:xfrm>
          <a:prstGeom prst="rtTriangle">
            <a:avLst/>
          </a:prstGeom>
          <a:gradFill rotWithShape="1">
            <a:gsLst>
              <a:gs pos="0">
                <a:schemeClr val="accent2"/>
              </a:gs>
              <a:gs pos="100000">
                <a:srgbClr val="66CCFF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185" name="AutoShape 25"/>
          <p:cNvSpPr>
            <a:spLocks noChangeArrowheads="1"/>
          </p:cNvSpPr>
          <p:nvPr/>
        </p:nvSpPr>
        <p:spPr bwMode="auto">
          <a:xfrm rot="10800000">
            <a:off x="179388" y="1700213"/>
            <a:ext cx="533400" cy="304800"/>
          </a:xfrm>
          <a:prstGeom prst="rtTriangle">
            <a:avLst/>
          </a:prstGeom>
          <a:gradFill rotWithShape="1">
            <a:gsLst>
              <a:gs pos="0">
                <a:schemeClr val="accent2"/>
              </a:gs>
              <a:gs pos="100000">
                <a:srgbClr val="66CCFF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186" name="Rectangle 26"/>
          <p:cNvSpPr>
            <a:spLocks noChangeArrowheads="1"/>
          </p:cNvSpPr>
          <p:nvPr/>
        </p:nvSpPr>
        <p:spPr bwMode="auto">
          <a:xfrm rot="1868271">
            <a:off x="2770188" y="4443413"/>
            <a:ext cx="2209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>
                <a:solidFill>
                  <a:srgbClr val="FFFFCC"/>
                </a:solidFill>
                <a:latin typeface="Tahoma" panose="020B0604030504040204" pitchFamily="34" charset="0"/>
              </a:rPr>
              <a:t>26 ступеней</a:t>
            </a:r>
          </a:p>
        </p:txBody>
      </p:sp>
      <p:sp>
        <p:nvSpPr>
          <p:cNvPr id="92187" name="Rectangle 27"/>
          <p:cNvSpPr>
            <a:spLocks noChangeArrowheads="1"/>
          </p:cNvSpPr>
          <p:nvPr/>
        </p:nvSpPr>
        <p:spPr bwMode="auto">
          <a:xfrm>
            <a:off x="5292725" y="3644900"/>
            <a:ext cx="3505200" cy="8382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 b="1" i="1">
                <a:solidFill>
                  <a:srgbClr val="000000"/>
                </a:solidFill>
                <a:latin typeface="Tahoma" panose="020B0604030504040204" pitchFamily="34" charset="0"/>
              </a:rPr>
              <a:t>Найдите длину лестницы.</a:t>
            </a:r>
          </a:p>
        </p:txBody>
      </p:sp>
      <p:sp>
        <p:nvSpPr>
          <p:cNvPr id="92188" name="AutoShape 28"/>
          <p:cNvSpPr>
            <a:spLocks noChangeArrowheads="1"/>
          </p:cNvSpPr>
          <p:nvPr/>
        </p:nvSpPr>
        <p:spPr bwMode="auto">
          <a:xfrm rot="10800000">
            <a:off x="5435600" y="2060575"/>
            <a:ext cx="1828800" cy="1676400"/>
          </a:xfrm>
          <a:prstGeom prst="rtTriangle">
            <a:avLst/>
          </a:prstGeom>
          <a:gradFill rotWithShape="1">
            <a:gsLst>
              <a:gs pos="0">
                <a:srgbClr val="6666FF"/>
              </a:gs>
              <a:gs pos="100000">
                <a:schemeClr val="accent2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189" name="Rectangle 29"/>
          <p:cNvSpPr>
            <a:spLocks noChangeArrowheads="1"/>
          </p:cNvSpPr>
          <p:nvPr/>
        </p:nvSpPr>
        <p:spPr bwMode="auto">
          <a:xfrm>
            <a:off x="5816600" y="1608138"/>
            <a:ext cx="11430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srgbClr val="000000"/>
                </a:solidFill>
                <a:latin typeface="Tahoma" panose="020B0604030504040204" pitchFamily="34" charset="0"/>
              </a:rPr>
              <a:t>45</a:t>
            </a:r>
            <a:r>
              <a:rPr lang="ru-RU" altLang="ru-RU">
                <a:solidFill>
                  <a:srgbClr val="000000"/>
                </a:solidFill>
                <a:latin typeface="Tahoma" panose="020B0604030504040204" pitchFamily="34" charset="0"/>
              </a:rPr>
              <a:t> см</a:t>
            </a:r>
          </a:p>
        </p:txBody>
      </p:sp>
      <p:sp>
        <p:nvSpPr>
          <p:cNvPr id="92190" name="Rectangle 30"/>
          <p:cNvSpPr>
            <a:spLocks noChangeArrowheads="1"/>
          </p:cNvSpPr>
          <p:nvPr/>
        </p:nvSpPr>
        <p:spPr bwMode="auto">
          <a:xfrm>
            <a:off x="7164388" y="2492375"/>
            <a:ext cx="1066800" cy="381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ahoma" panose="020B0604030504040204" pitchFamily="34" charset="0"/>
              </a:rPr>
              <a:t>28</a:t>
            </a:r>
            <a:r>
              <a:rPr lang="ru-RU" altLang="ru-RU">
                <a:solidFill>
                  <a:srgbClr val="000000"/>
                </a:solidFill>
                <a:latin typeface="Tahoma" panose="020B0604030504040204" pitchFamily="34" charset="0"/>
              </a:rPr>
              <a:t> см</a:t>
            </a:r>
          </a:p>
        </p:txBody>
      </p:sp>
      <p:sp>
        <p:nvSpPr>
          <p:cNvPr id="92191" name="AutoShape 3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20150" y="6597650"/>
            <a:ext cx="323850" cy="260350"/>
          </a:xfrm>
          <a:prstGeom prst="actionButtonForwardNext">
            <a:avLst/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4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8228013" cy="592138"/>
          </a:xfrm>
        </p:spPr>
        <p:txBody>
          <a:bodyPr>
            <a:normAutofit fontScale="90000"/>
          </a:bodyPr>
          <a:lstStyle/>
          <a:p>
            <a:r>
              <a:rPr lang="ru-RU" altLang="ru-RU">
                <a:solidFill>
                  <a:schemeClr val="accent2"/>
                </a:solidFill>
              </a:rPr>
              <a:t>Тополь у реки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6725" y="1154113"/>
            <a:ext cx="5630862" cy="53276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000" i="1" dirty="0">
                <a:latin typeface="Georgia" panose="02040502050405020303" pitchFamily="18" charset="0"/>
              </a:rPr>
              <a:t>«На береге реки рос тополь одинокий.</a:t>
            </a:r>
          </a:p>
          <a:p>
            <a:pPr>
              <a:lnSpc>
                <a:spcPct val="80000"/>
              </a:lnSpc>
            </a:pPr>
            <a:r>
              <a:rPr lang="ru-RU" altLang="ru-RU" sz="2000" i="1" dirty="0">
                <a:latin typeface="Georgia" panose="02040502050405020303" pitchFamily="18" charset="0"/>
              </a:rPr>
              <a:t>Вдруг ветра порыв его ствол надломал.</a:t>
            </a:r>
          </a:p>
          <a:p>
            <a:pPr>
              <a:lnSpc>
                <a:spcPct val="80000"/>
              </a:lnSpc>
            </a:pPr>
            <a:r>
              <a:rPr lang="ru-RU" altLang="ru-RU" sz="2000" i="1" dirty="0">
                <a:latin typeface="Georgia" panose="02040502050405020303" pitchFamily="18" charset="0"/>
              </a:rPr>
              <a:t>Бедный тополь упал. И угол прямой</a:t>
            </a:r>
          </a:p>
          <a:p>
            <a:pPr>
              <a:lnSpc>
                <a:spcPct val="80000"/>
              </a:lnSpc>
            </a:pPr>
            <a:r>
              <a:rPr lang="ru-RU" altLang="ru-RU" sz="2000" i="1" dirty="0">
                <a:latin typeface="Georgia" panose="02040502050405020303" pitchFamily="18" charset="0"/>
              </a:rPr>
              <a:t>С течением реки его угол составлял.</a:t>
            </a:r>
          </a:p>
          <a:p>
            <a:pPr>
              <a:lnSpc>
                <a:spcPct val="80000"/>
              </a:lnSpc>
            </a:pPr>
            <a:r>
              <a:rPr lang="ru-RU" altLang="ru-RU" sz="2000" i="1" dirty="0">
                <a:latin typeface="Georgia" panose="02040502050405020303" pitchFamily="18" charset="0"/>
              </a:rPr>
              <a:t>Запомни теперь, что в том месте река</a:t>
            </a:r>
          </a:p>
          <a:p>
            <a:pPr>
              <a:lnSpc>
                <a:spcPct val="80000"/>
              </a:lnSpc>
            </a:pPr>
            <a:r>
              <a:rPr lang="ru-RU" altLang="ru-RU" sz="2000" i="1" dirty="0">
                <a:latin typeface="Georgia" panose="02040502050405020303" pitchFamily="18" charset="0"/>
              </a:rPr>
              <a:t>В четыре лишь фута была широка. </a:t>
            </a:r>
          </a:p>
          <a:p>
            <a:pPr>
              <a:lnSpc>
                <a:spcPct val="80000"/>
              </a:lnSpc>
            </a:pPr>
            <a:r>
              <a:rPr lang="ru-RU" altLang="ru-RU" sz="2000" i="1" dirty="0">
                <a:latin typeface="Georgia" panose="02040502050405020303" pitchFamily="18" charset="0"/>
              </a:rPr>
              <a:t>Верхушка склонилась у края реки.</a:t>
            </a:r>
          </a:p>
          <a:p>
            <a:pPr>
              <a:lnSpc>
                <a:spcPct val="80000"/>
              </a:lnSpc>
            </a:pPr>
            <a:r>
              <a:rPr lang="ru-RU" altLang="ru-RU" sz="2000" i="1" dirty="0">
                <a:latin typeface="Georgia" panose="02040502050405020303" pitchFamily="18" charset="0"/>
              </a:rPr>
              <a:t>Осталось три фута всего от ствола,</a:t>
            </a:r>
          </a:p>
          <a:p>
            <a:pPr>
              <a:lnSpc>
                <a:spcPct val="80000"/>
              </a:lnSpc>
            </a:pPr>
            <a:r>
              <a:rPr lang="ru-RU" altLang="ru-RU" sz="2000" i="1" dirty="0">
                <a:latin typeface="Georgia" panose="02040502050405020303" pitchFamily="18" charset="0"/>
              </a:rPr>
              <a:t>Прошу тебя, скоро теперь мне скажи:</a:t>
            </a:r>
          </a:p>
          <a:p>
            <a:pPr>
              <a:lnSpc>
                <a:spcPct val="80000"/>
              </a:lnSpc>
            </a:pPr>
            <a:r>
              <a:rPr lang="ru-RU" altLang="ru-RU" sz="2000" i="1" dirty="0">
                <a:latin typeface="Georgia" panose="02040502050405020303" pitchFamily="18" charset="0"/>
              </a:rPr>
              <a:t>У тополя как велика высота?»</a:t>
            </a:r>
          </a:p>
          <a:p>
            <a:pPr>
              <a:lnSpc>
                <a:spcPct val="80000"/>
              </a:lnSpc>
            </a:pPr>
            <a:endParaRPr lang="ru-RU" altLang="ru-RU" sz="2000" i="1" dirty="0">
              <a:latin typeface="Georgia" panose="02040502050405020303" pitchFamily="18" charset="0"/>
            </a:endParaRPr>
          </a:p>
          <a:p>
            <a:pPr>
              <a:lnSpc>
                <a:spcPct val="80000"/>
              </a:lnSpc>
            </a:pPr>
            <a:endParaRPr lang="ru-RU" altLang="ru-RU" sz="1800" i="1" dirty="0">
              <a:latin typeface="Georgia" panose="02040502050405020303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2000" dirty="0">
                <a:solidFill>
                  <a:srgbClr val="000066"/>
                </a:solidFill>
              </a:rPr>
              <a:t>Дано: </a:t>
            </a:r>
            <a:r>
              <a:rPr lang="en-US" altLang="ru-RU" sz="2000" dirty="0">
                <a:solidFill>
                  <a:srgbClr val="000066"/>
                </a:solidFill>
              </a:rPr>
              <a:t>B</a:t>
            </a:r>
            <a:r>
              <a:rPr lang="ru-RU" altLang="ru-RU" sz="2000" dirty="0">
                <a:solidFill>
                  <a:srgbClr val="000066"/>
                </a:solidFill>
              </a:rPr>
              <a:t>С = 3 фута, </a:t>
            </a:r>
            <a:r>
              <a:rPr lang="en-US" altLang="ru-RU" sz="2000" dirty="0">
                <a:solidFill>
                  <a:srgbClr val="000066"/>
                </a:solidFill>
              </a:rPr>
              <a:t>AC</a:t>
            </a:r>
            <a:r>
              <a:rPr lang="ru-RU" altLang="ru-RU" sz="2000" dirty="0">
                <a:solidFill>
                  <a:srgbClr val="000066"/>
                </a:solidFill>
              </a:rPr>
              <a:t> = 4 фута, </a:t>
            </a:r>
            <a:r>
              <a:rPr lang="en-US" altLang="ru-RU" sz="2000" dirty="0">
                <a:solidFill>
                  <a:srgbClr val="000066"/>
                </a:solidFill>
              </a:rPr>
              <a:t>BD = AB</a:t>
            </a:r>
            <a:r>
              <a:rPr lang="ru-RU" altLang="ru-RU" sz="2000" dirty="0">
                <a:solidFill>
                  <a:srgbClr val="000066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r>
              <a:rPr lang="ru-RU" altLang="ru-RU" sz="2000" dirty="0">
                <a:solidFill>
                  <a:srgbClr val="000066"/>
                </a:solidFill>
              </a:rPr>
              <a:t>Найти: </a:t>
            </a:r>
            <a:r>
              <a:rPr lang="en-US" altLang="ru-RU" sz="2000" dirty="0">
                <a:solidFill>
                  <a:srgbClr val="000066"/>
                </a:solidFill>
              </a:rPr>
              <a:t>CD</a:t>
            </a:r>
            <a:r>
              <a:rPr lang="ru-RU" altLang="ru-RU" sz="2000" dirty="0">
                <a:solidFill>
                  <a:srgbClr val="000066"/>
                </a:solidFill>
              </a:rPr>
              <a:t>.</a:t>
            </a:r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3505200" y="6308725"/>
            <a:ext cx="5638800" cy="762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ahoma" panose="020B0604030504040204" pitchFamily="34" charset="0"/>
              </a:rPr>
              <a:t>Ответ: 8 футов</a:t>
            </a:r>
            <a:r>
              <a:rPr lang="ru-RU" altLang="ru-RU">
                <a:solidFill>
                  <a:srgbClr val="000000"/>
                </a:solidFill>
                <a:latin typeface="Tahoma" panose="020B0604030504040204" pitchFamily="34" charset="0"/>
              </a:rPr>
              <a:t>.</a:t>
            </a:r>
          </a:p>
        </p:txBody>
      </p:sp>
      <p:pic>
        <p:nvPicPr>
          <p:cNvPr id="93189" name="Picture 5" descr="Копия i[14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27432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3190" name="Group 6"/>
          <p:cNvGrpSpPr>
            <a:grpSpLocks/>
          </p:cNvGrpSpPr>
          <p:nvPr/>
        </p:nvGrpSpPr>
        <p:grpSpPr bwMode="auto">
          <a:xfrm>
            <a:off x="457200" y="4495800"/>
            <a:ext cx="2209800" cy="2362200"/>
            <a:chOff x="288" y="2832"/>
            <a:chExt cx="1392" cy="1488"/>
          </a:xfrm>
        </p:grpSpPr>
        <p:grpSp>
          <p:nvGrpSpPr>
            <p:cNvPr id="93191" name="Group 7"/>
            <p:cNvGrpSpPr>
              <a:grpSpLocks/>
            </p:cNvGrpSpPr>
            <p:nvPr/>
          </p:nvGrpSpPr>
          <p:grpSpPr bwMode="auto">
            <a:xfrm>
              <a:off x="528" y="2832"/>
              <a:ext cx="912" cy="1344"/>
              <a:chOff x="432" y="2880"/>
              <a:chExt cx="912" cy="1344"/>
            </a:xfrm>
          </p:grpSpPr>
          <p:sp>
            <p:nvSpPr>
              <p:cNvPr id="93192" name="AutoShape 8"/>
              <p:cNvSpPr>
                <a:spLocks noChangeArrowheads="1"/>
              </p:cNvSpPr>
              <p:nvPr/>
            </p:nvSpPr>
            <p:spPr bwMode="auto">
              <a:xfrm>
                <a:off x="432" y="3600"/>
                <a:ext cx="912" cy="624"/>
              </a:xfrm>
              <a:prstGeom prst="rtTriangle">
                <a:avLst/>
              </a:prstGeom>
              <a:noFill/>
              <a:ln w="38100">
                <a:solidFill>
                  <a:srgbClr val="66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193" name="Line 9"/>
              <p:cNvSpPr>
                <a:spLocks noChangeShapeType="1"/>
              </p:cNvSpPr>
              <p:nvPr/>
            </p:nvSpPr>
            <p:spPr bwMode="auto">
              <a:xfrm flipV="1">
                <a:off x="432" y="2880"/>
                <a:ext cx="0" cy="720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3194" name="Rectangle 10"/>
            <p:cNvSpPr>
              <a:spLocks noChangeArrowheads="1"/>
            </p:cNvSpPr>
            <p:nvPr/>
          </p:nvSpPr>
          <p:spPr bwMode="auto">
            <a:xfrm>
              <a:off x="288" y="4128"/>
              <a:ext cx="240" cy="19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>
                  <a:latin typeface="Tahoma" panose="020B0604030504040204" pitchFamily="34" charset="0"/>
                </a:rPr>
                <a:t>С</a:t>
              </a:r>
            </a:p>
          </p:txBody>
        </p:sp>
        <p:sp>
          <p:nvSpPr>
            <p:cNvPr id="93195" name="Rectangle 11"/>
            <p:cNvSpPr>
              <a:spLocks noChangeArrowheads="1"/>
            </p:cNvSpPr>
            <p:nvPr/>
          </p:nvSpPr>
          <p:spPr bwMode="auto">
            <a:xfrm>
              <a:off x="288" y="3456"/>
              <a:ext cx="240" cy="24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>
                  <a:latin typeface="Tahoma" panose="020B0604030504040204" pitchFamily="34" charset="0"/>
                </a:rPr>
                <a:t>В</a:t>
              </a:r>
            </a:p>
          </p:txBody>
        </p:sp>
        <p:sp>
          <p:nvSpPr>
            <p:cNvPr id="93196" name="Rectangle 12"/>
            <p:cNvSpPr>
              <a:spLocks noChangeArrowheads="1"/>
            </p:cNvSpPr>
            <p:nvPr/>
          </p:nvSpPr>
          <p:spPr bwMode="auto">
            <a:xfrm>
              <a:off x="336" y="2832"/>
              <a:ext cx="192" cy="24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ru-RU">
                  <a:latin typeface="Tahoma" panose="020B0604030504040204" pitchFamily="34" charset="0"/>
                </a:rPr>
                <a:t>D</a:t>
              </a:r>
              <a:endParaRPr lang="ru-RU" altLang="ru-RU">
                <a:latin typeface="Tahoma" panose="020B0604030504040204" pitchFamily="34" charset="0"/>
              </a:endParaRPr>
            </a:p>
          </p:txBody>
        </p:sp>
        <p:sp>
          <p:nvSpPr>
            <p:cNvPr id="93197" name="Rectangle 13"/>
            <p:cNvSpPr>
              <a:spLocks noChangeArrowheads="1"/>
            </p:cNvSpPr>
            <p:nvPr/>
          </p:nvSpPr>
          <p:spPr bwMode="auto">
            <a:xfrm>
              <a:off x="1392" y="4032"/>
              <a:ext cx="288" cy="28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>
                  <a:latin typeface="Tahoma" panose="020B0604030504040204" pitchFamily="34" charset="0"/>
                </a:rPr>
                <a:t>А</a:t>
              </a:r>
            </a:p>
          </p:txBody>
        </p:sp>
        <p:sp>
          <p:nvSpPr>
            <p:cNvPr id="93198" name="Line 14"/>
            <p:cNvSpPr>
              <a:spLocks noChangeShapeType="1"/>
            </p:cNvSpPr>
            <p:nvPr/>
          </p:nvSpPr>
          <p:spPr bwMode="auto">
            <a:xfrm>
              <a:off x="432" y="316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3199" name="Line 15"/>
            <p:cNvSpPr>
              <a:spLocks noChangeShapeType="1"/>
            </p:cNvSpPr>
            <p:nvPr/>
          </p:nvSpPr>
          <p:spPr bwMode="auto">
            <a:xfrm>
              <a:off x="432" y="321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3200" name="Line 16"/>
            <p:cNvSpPr>
              <a:spLocks noChangeShapeType="1"/>
            </p:cNvSpPr>
            <p:nvPr/>
          </p:nvSpPr>
          <p:spPr bwMode="auto">
            <a:xfrm flipH="1">
              <a:off x="864" y="3696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3201" name="Line 17"/>
            <p:cNvSpPr>
              <a:spLocks noChangeShapeType="1"/>
            </p:cNvSpPr>
            <p:nvPr/>
          </p:nvSpPr>
          <p:spPr bwMode="auto">
            <a:xfrm flipH="1">
              <a:off x="912" y="3744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3202" name="Rectangle 18"/>
            <p:cNvSpPr>
              <a:spLocks noChangeArrowheads="1"/>
            </p:cNvSpPr>
            <p:nvPr/>
          </p:nvSpPr>
          <p:spPr bwMode="auto">
            <a:xfrm>
              <a:off x="288" y="3792"/>
              <a:ext cx="240" cy="24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>
                  <a:latin typeface="Tahoma" panose="020B0604030504040204" pitchFamily="34" charset="0"/>
                </a:rPr>
                <a:t>3</a:t>
              </a:r>
            </a:p>
          </p:txBody>
        </p:sp>
        <p:sp>
          <p:nvSpPr>
            <p:cNvPr id="93203" name="Rectangle 19"/>
            <p:cNvSpPr>
              <a:spLocks noChangeArrowheads="1"/>
            </p:cNvSpPr>
            <p:nvPr/>
          </p:nvSpPr>
          <p:spPr bwMode="auto">
            <a:xfrm>
              <a:off x="816" y="4128"/>
              <a:ext cx="288" cy="19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>
                  <a:latin typeface="Tahoma" panose="020B0604030504040204" pitchFamily="34" charset="0"/>
                </a:rPr>
                <a:t>4</a:t>
              </a:r>
            </a:p>
          </p:txBody>
        </p:sp>
      </p:grpSp>
      <p:sp>
        <p:nvSpPr>
          <p:cNvPr id="93204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820150" y="6597650"/>
            <a:ext cx="323850" cy="260350"/>
          </a:xfrm>
          <a:prstGeom prst="actionButtonBeginning">
            <a:avLst/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7251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0" y="0"/>
            <a:ext cx="8713788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u-RU" altLang="ru-RU" sz="3600" b="1" i="1" dirty="0" smtClean="0">
                <a:solidFill>
                  <a:schemeClr val="accent2"/>
                </a:solidFill>
              </a:rPr>
              <a:t>3</a:t>
            </a:r>
            <a:r>
              <a:rPr lang="ru-RU" altLang="ru-RU" sz="3600" b="1" i="1" dirty="0">
                <a:solidFill>
                  <a:schemeClr val="accent2"/>
                </a:solidFill>
              </a:rPr>
              <a:t>. Чертежи, </a:t>
            </a:r>
            <a:r>
              <a:rPr lang="en-GB" altLang="ru-RU" sz="3600" b="1" i="1" dirty="0" err="1">
                <a:solidFill>
                  <a:schemeClr val="accent2"/>
                </a:solidFill>
              </a:rPr>
              <a:t>иллюстрирующие</a:t>
            </a:r>
            <a:r>
              <a:rPr lang="en-GB" altLang="ru-RU" sz="3600" b="1" i="1" dirty="0">
                <a:solidFill>
                  <a:schemeClr val="accent2"/>
                </a:solidFill>
              </a:rPr>
              <a:t> </a:t>
            </a:r>
            <a:r>
              <a:rPr lang="en-GB" altLang="ru-RU" sz="3600" b="1" i="1" dirty="0" err="1">
                <a:solidFill>
                  <a:schemeClr val="accent2"/>
                </a:solidFill>
              </a:rPr>
              <a:t>преобразование</a:t>
            </a:r>
            <a:r>
              <a:rPr lang="en-GB" altLang="ru-RU" sz="3600" b="1" i="1" dirty="0">
                <a:solidFill>
                  <a:schemeClr val="accent2"/>
                </a:solidFill>
              </a:rPr>
              <a:t> </a:t>
            </a:r>
            <a:r>
              <a:rPr lang="en-GB" altLang="ru-RU" sz="3600" b="1" i="1" dirty="0" err="1">
                <a:solidFill>
                  <a:schemeClr val="accent2"/>
                </a:solidFill>
              </a:rPr>
              <a:t>геометрических</a:t>
            </a:r>
            <a:r>
              <a:rPr lang="en-GB" altLang="ru-RU" sz="3600" b="1" i="1" dirty="0">
                <a:solidFill>
                  <a:schemeClr val="accent2"/>
                </a:solidFill>
              </a:rPr>
              <a:t> </a:t>
            </a:r>
          </a:p>
          <a:p>
            <a:pPr algn="ctr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GB" altLang="ru-RU" sz="3600" b="1" i="1" dirty="0">
                <a:solidFill>
                  <a:schemeClr val="accent2"/>
                </a:solidFill>
              </a:rPr>
              <a:t>  </a:t>
            </a:r>
            <a:r>
              <a:rPr lang="en-GB" altLang="ru-RU" sz="3600" b="1" i="1" dirty="0" err="1">
                <a:solidFill>
                  <a:schemeClr val="accent2"/>
                </a:solidFill>
              </a:rPr>
              <a:t>фигур</a:t>
            </a:r>
            <a:r>
              <a:rPr lang="ru-RU" altLang="ru-RU" sz="3600" b="1" i="1" dirty="0">
                <a:solidFill>
                  <a:schemeClr val="accent2"/>
                </a:solidFill>
              </a:rPr>
              <a:t>:</a:t>
            </a:r>
            <a:endParaRPr lang="en-GB" altLang="ru-RU" sz="3600" b="1" i="1" dirty="0">
              <a:solidFill>
                <a:schemeClr val="accent2"/>
              </a:solidFill>
            </a:endParaRPr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179388" y="1628775"/>
            <a:ext cx="3313112" cy="647700"/>
          </a:xfrm>
          <a:prstGeom prst="rect">
            <a:avLst/>
          </a:prstGeom>
          <a:gradFill rotWithShape="1">
            <a:gsLst>
              <a:gs pos="0">
                <a:srgbClr val="FFD685"/>
              </a:gs>
              <a:gs pos="50000">
                <a:srgbClr val="FFFF00">
                  <a:alpha val="0"/>
                </a:srgbClr>
              </a:gs>
              <a:gs pos="100000">
                <a:srgbClr val="FFD685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u-RU" altLang="ru-RU" sz="2800"/>
              <a:t>Осевая симметрия</a:t>
            </a:r>
          </a:p>
        </p:txBody>
      </p:sp>
      <p:sp>
        <p:nvSpPr>
          <p:cNvPr id="94212" name="AutoShape 4"/>
          <p:cNvSpPr>
            <a:spLocks noChangeArrowheads="1"/>
          </p:cNvSpPr>
          <p:nvPr/>
        </p:nvSpPr>
        <p:spPr bwMode="auto">
          <a:xfrm>
            <a:off x="1042988" y="3573463"/>
            <a:ext cx="3095625" cy="2663825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66CCFF"/>
              </a:gs>
              <a:gs pos="50000">
                <a:srgbClr val="66FFFF"/>
              </a:gs>
              <a:gs pos="100000">
                <a:srgbClr val="66CCFF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4213" name="AutoShape 5"/>
          <p:cNvSpPr>
            <a:spLocks noChangeArrowheads="1"/>
          </p:cNvSpPr>
          <p:nvPr/>
        </p:nvSpPr>
        <p:spPr bwMode="auto">
          <a:xfrm rot="16260000">
            <a:off x="3060700" y="1628775"/>
            <a:ext cx="3095625" cy="2663825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FF99FF"/>
              </a:gs>
              <a:gs pos="50000">
                <a:srgbClr val="FFCCFF"/>
              </a:gs>
              <a:gs pos="100000">
                <a:srgbClr val="FF99FF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94214" name="Group 6"/>
          <p:cNvGrpSpPr>
            <a:grpSpLocks/>
          </p:cNvGrpSpPr>
          <p:nvPr/>
        </p:nvGrpSpPr>
        <p:grpSpPr bwMode="auto">
          <a:xfrm>
            <a:off x="2987675" y="1484313"/>
            <a:ext cx="2954338" cy="3887787"/>
            <a:chOff x="1882" y="935"/>
            <a:chExt cx="1861" cy="2449"/>
          </a:xfrm>
        </p:grpSpPr>
        <p:sp>
          <p:nvSpPr>
            <p:cNvPr id="94215" name="Line 7"/>
            <p:cNvSpPr>
              <a:spLocks noChangeShapeType="1"/>
            </p:cNvSpPr>
            <p:nvPr/>
          </p:nvSpPr>
          <p:spPr bwMode="auto">
            <a:xfrm flipV="1">
              <a:off x="3152" y="2840"/>
              <a:ext cx="544" cy="5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216" name="Line 8"/>
            <p:cNvSpPr>
              <a:spLocks noChangeShapeType="1"/>
            </p:cNvSpPr>
            <p:nvPr/>
          </p:nvSpPr>
          <p:spPr bwMode="auto">
            <a:xfrm flipV="1">
              <a:off x="2200" y="935"/>
              <a:ext cx="1543" cy="149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217" name="Line 9"/>
            <p:cNvSpPr>
              <a:spLocks noChangeShapeType="1"/>
            </p:cNvSpPr>
            <p:nvPr/>
          </p:nvSpPr>
          <p:spPr bwMode="auto">
            <a:xfrm flipV="1">
              <a:off x="1882" y="1842"/>
              <a:ext cx="182" cy="1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4218" name="Group 10"/>
          <p:cNvGrpSpPr>
            <a:grpSpLocks/>
          </p:cNvGrpSpPr>
          <p:nvPr/>
        </p:nvGrpSpPr>
        <p:grpSpPr bwMode="auto">
          <a:xfrm>
            <a:off x="1979613" y="2276475"/>
            <a:ext cx="4392612" cy="4581525"/>
            <a:chOff x="1247" y="1434"/>
            <a:chExt cx="2767" cy="2886"/>
          </a:xfrm>
        </p:grpSpPr>
        <p:sp>
          <p:nvSpPr>
            <p:cNvPr id="94219" name="Line 11"/>
            <p:cNvSpPr>
              <a:spLocks noChangeShapeType="1"/>
            </p:cNvSpPr>
            <p:nvPr/>
          </p:nvSpPr>
          <p:spPr bwMode="auto">
            <a:xfrm>
              <a:off x="1247" y="1434"/>
              <a:ext cx="2767" cy="2886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220" name="Rectangle 12"/>
            <p:cNvSpPr>
              <a:spLocks noChangeArrowheads="1"/>
            </p:cNvSpPr>
            <p:nvPr/>
          </p:nvSpPr>
          <p:spPr bwMode="auto">
            <a:xfrm>
              <a:off x="3560" y="3702"/>
              <a:ext cx="362" cy="363"/>
            </a:xfrm>
            <a:prstGeom prst="rect">
              <a:avLst/>
            </a:prstGeom>
            <a:solidFill>
              <a:srgbClr val="00B8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ru-RU" sz="2800" i="1"/>
                <a:t>a</a:t>
              </a:r>
              <a:endParaRPr lang="ru-RU" altLang="ru-RU" sz="2800" i="1"/>
            </a:p>
          </p:txBody>
        </p:sp>
      </p:grpSp>
      <p:grpSp>
        <p:nvGrpSpPr>
          <p:cNvPr id="94221" name="Group 13"/>
          <p:cNvGrpSpPr>
            <a:grpSpLocks/>
          </p:cNvGrpSpPr>
          <p:nvPr/>
        </p:nvGrpSpPr>
        <p:grpSpPr bwMode="auto">
          <a:xfrm>
            <a:off x="1042988" y="3284538"/>
            <a:ext cx="4105275" cy="2952750"/>
            <a:chOff x="657" y="2069"/>
            <a:chExt cx="2586" cy="1860"/>
          </a:xfrm>
        </p:grpSpPr>
        <p:grpSp>
          <p:nvGrpSpPr>
            <p:cNvPr id="94222" name="Group 14"/>
            <p:cNvGrpSpPr>
              <a:grpSpLocks/>
            </p:cNvGrpSpPr>
            <p:nvPr/>
          </p:nvGrpSpPr>
          <p:grpSpPr bwMode="auto">
            <a:xfrm>
              <a:off x="657" y="2069"/>
              <a:ext cx="2495" cy="1860"/>
              <a:chOff x="657" y="2069"/>
              <a:chExt cx="2495" cy="1860"/>
            </a:xfrm>
          </p:grpSpPr>
          <p:sp>
            <p:nvSpPr>
              <p:cNvPr id="94223" name="Line 15"/>
              <p:cNvSpPr>
                <a:spLocks noChangeShapeType="1"/>
              </p:cNvSpPr>
              <p:nvPr/>
            </p:nvSpPr>
            <p:spPr bwMode="auto">
              <a:xfrm flipV="1">
                <a:off x="2608" y="3385"/>
                <a:ext cx="544" cy="5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224" name="Line 16"/>
              <p:cNvSpPr>
                <a:spLocks noChangeShapeType="1"/>
              </p:cNvSpPr>
              <p:nvPr/>
            </p:nvSpPr>
            <p:spPr bwMode="auto">
              <a:xfrm flipV="1">
                <a:off x="657" y="2432"/>
                <a:ext cx="1543" cy="149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225" name="Line 17"/>
              <p:cNvSpPr>
                <a:spLocks noChangeShapeType="1"/>
              </p:cNvSpPr>
              <p:nvPr/>
            </p:nvSpPr>
            <p:spPr bwMode="auto">
              <a:xfrm flipV="1">
                <a:off x="1655" y="2069"/>
                <a:ext cx="182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4226" name="Group 18"/>
            <p:cNvGrpSpPr>
              <a:grpSpLocks/>
            </p:cNvGrpSpPr>
            <p:nvPr/>
          </p:nvGrpSpPr>
          <p:grpSpPr bwMode="auto">
            <a:xfrm>
              <a:off x="1746" y="2160"/>
              <a:ext cx="182" cy="91"/>
              <a:chOff x="1746" y="2160"/>
              <a:chExt cx="182" cy="91"/>
            </a:xfrm>
          </p:grpSpPr>
          <p:sp>
            <p:nvSpPr>
              <p:cNvPr id="94227" name="Line 19"/>
              <p:cNvSpPr>
                <a:spLocks noChangeShapeType="1"/>
              </p:cNvSpPr>
              <p:nvPr/>
            </p:nvSpPr>
            <p:spPr bwMode="auto">
              <a:xfrm flipH="1">
                <a:off x="1837" y="2160"/>
                <a:ext cx="91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228" name="Line 20"/>
              <p:cNvSpPr>
                <a:spLocks noChangeShapeType="1"/>
              </p:cNvSpPr>
              <p:nvPr/>
            </p:nvSpPr>
            <p:spPr bwMode="auto">
              <a:xfrm>
                <a:off x="1746" y="2160"/>
                <a:ext cx="91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4229" name="Group 21"/>
            <p:cNvGrpSpPr>
              <a:grpSpLocks/>
            </p:cNvGrpSpPr>
            <p:nvPr/>
          </p:nvGrpSpPr>
          <p:grpSpPr bwMode="auto">
            <a:xfrm>
              <a:off x="2109" y="2523"/>
              <a:ext cx="182" cy="91"/>
              <a:chOff x="1746" y="2160"/>
              <a:chExt cx="182" cy="91"/>
            </a:xfrm>
          </p:grpSpPr>
          <p:sp>
            <p:nvSpPr>
              <p:cNvPr id="94230" name="Line 22"/>
              <p:cNvSpPr>
                <a:spLocks noChangeShapeType="1"/>
              </p:cNvSpPr>
              <p:nvPr/>
            </p:nvSpPr>
            <p:spPr bwMode="auto">
              <a:xfrm flipH="1">
                <a:off x="1837" y="2160"/>
                <a:ext cx="91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231" name="Line 23"/>
              <p:cNvSpPr>
                <a:spLocks noChangeShapeType="1"/>
              </p:cNvSpPr>
              <p:nvPr/>
            </p:nvSpPr>
            <p:spPr bwMode="auto">
              <a:xfrm>
                <a:off x="1746" y="2160"/>
                <a:ext cx="91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4232" name="Group 24"/>
            <p:cNvGrpSpPr>
              <a:grpSpLocks/>
            </p:cNvGrpSpPr>
            <p:nvPr/>
          </p:nvGrpSpPr>
          <p:grpSpPr bwMode="auto">
            <a:xfrm>
              <a:off x="3061" y="3475"/>
              <a:ext cx="182" cy="92"/>
              <a:chOff x="1746" y="2160"/>
              <a:chExt cx="182" cy="91"/>
            </a:xfrm>
          </p:grpSpPr>
          <p:sp>
            <p:nvSpPr>
              <p:cNvPr id="94233" name="Line 25"/>
              <p:cNvSpPr>
                <a:spLocks noChangeShapeType="1"/>
              </p:cNvSpPr>
              <p:nvPr/>
            </p:nvSpPr>
            <p:spPr bwMode="auto">
              <a:xfrm flipH="1">
                <a:off x="1837" y="2160"/>
                <a:ext cx="91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234" name="Line 26"/>
              <p:cNvSpPr>
                <a:spLocks noChangeShapeType="1"/>
              </p:cNvSpPr>
              <p:nvPr/>
            </p:nvSpPr>
            <p:spPr bwMode="auto">
              <a:xfrm>
                <a:off x="1746" y="2160"/>
                <a:ext cx="91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94235" name="Line 27"/>
          <p:cNvSpPr>
            <a:spLocks noChangeShapeType="1"/>
          </p:cNvSpPr>
          <p:nvPr/>
        </p:nvSpPr>
        <p:spPr bwMode="auto">
          <a:xfrm flipV="1">
            <a:off x="3276600" y="1412875"/>
            <a:ext cx="2735263" cy="15113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94236" name="Group 28"/>
          <p:cNvGrpSpPr>
            <a:grpSpLocks/>
          </p:cNvGrpSpPr>
          <p:nvPr/>
        </p:nvGrpSpPr>
        <p:grpSpPr bwMode="auto">
          <a:xfrm>
            <a:off x="3203575" y="1412875"/>
            <a:ext cx="2809875" cy="3095625"/>
            <a:chOff x="2018" y="890"/>
            <a:chExt cx="1770" cy="1950"/>
          </a:xfrm>
        </p:grpSpPr>
        <p:sp>
          <p:nvSpPr>
            <p:cNvPr id="94237" name="Oval 29"/>
            <p:cNvSpPr>
              <a:spLocks noChangeArrowheads="1"/>
            </p:cNvSpPr>
            <p:nvPr/>
          </p:nvSpPr>
          <p:spPr bwMode="auto">
            <a:xfrm>
              <a:off x="2018" y="1842"/>
              <a:ext cx="46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4238" name="Oval 30"/>
            <p:cNvSpPr>
              <a:spLocks noChangeArrowheads="1"/>
            </p:cNvSpPr>
            <p:nvPr/>
          </p:nvSpPr>
          <p:spPr bwMode="auto">
            <a:xfrm>
              <a:off x="3742" y="890"/>
              <a:ext cx="46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4239" name="Oval 31"/>
            <p:cNvSpPr>
              <a:spLocks noChangeArrowheads="1"/>
            </p:cNvSpPr>
            <p:nvPr/>
          </p:nvSpPr>
          <p:spPr bwMode="auto">
            <a:xfrm>
              <a:off x="3696" y="2795"/>
              <a:ext cx="46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4240" name="Line 32"/>
          <p:cNvSpPr>
            <a:spLocks noChangeShapeType="1"/>
          </p:cNvSpPr>
          <p:nvPr/>
        </p:nvSpPr>
        <p:spPr bwMode="auto">
          <a:xfrm>
            <a:off x="3276600" y="2924175"/>
            <a:ext cx="2590800" cy="15843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4241" name="Line 33"/>
          <p:cNvSpPr>
            <a:spLocks noChangeShapeType="1"/>
          </p:cNvSpPr>
          <p:nvPr/>
        </p:nvSpPr>
        <p:spPr bwMode="auto">
          <a:xfrm flipH="1">
            <a:off x="5940425" y="1484313"/>
            <a:ext cx="0" cy="30241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4242" name="AutoShape 3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20150" y="6597650"/>
            <a:ext cx="323850" cy="260350"/>
          </a:xfrm>
          <a:prstGeom prst="actionButtonForwardNext">
            <a:avLst/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38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1520" y="1079730"/>
            <a:ext cx="84969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</a:rPr>
              <a:t>Графическая культура </a:t>
            </a:r>
            <a:r>
              <a:rPr lang="ru-RU" sz="2400" dirty="0" smtClean="0"/>
              <a:t>– это </a:t>
            </a:r>
            <a:r>
              <a:rPr lang="ru-RU" sz="2400" b="1" dirty="0" smtClean="0">
                <a:solidFill>
                  <a:srgbClr val="C00000"/>
                </a:solidFill>
              </a:rPr>
              <a:t>совокупность достижений </a:t>
            </a:r>
            <a:r>
              <a:rPr lang="ru-RU" sz="2400" dirty="0" smtClean="0"/>
              <a:t>человечества в области освоения графических способов передачи информации.  </a:t>
            </a:r>
            <a:r>
              <a:rPr lang="ru-RU" sz="2400" dirty="0" err="1" smtClean="0"/>
              <a:t>Степакова</a:t>
            </a:r>
            <a:r>
              <a:rPr lang="ru-RU" sz="2400" dirty="0" smtClean="0"/>
              <a:t> В. В.</a:t>
            </a:r>
          </a:p>
          <a:p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05272" y="2389089"/>
            <a:ext cx="8640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</a:rPr>
              <a:t>Графическая культура </a:t>
            </a:r>
            <a:r>
              <a:rPr lang="ru-RU" sz="2400" dirty="0" smtClean="0"/>
              <a:t>– это </a:t>
            </a:r>
            <a:r>
              <a:rPr lang="ru-RU" sz="2400" b="1" dirty="0" smtClean="0">
                <a:solidFill>
                  <a:srgbClr val="C00000"/>
                </a:solidFill>
              </a:rPr>
              <a:t>уровень, достигнутый </a:t>
            </a:r>
            <a:r>
              <a:rPr lang="ru-RU" sz="2400" dirty="0" smtClean="0"/>
              <a:t>учащимися в освоении  графических методов и способов передачи информации, который  оценивается по качеству выполнения чертежей.  </a:t>
            </a:r>
            <a:r>
              <a:rPr lang="ru-RU" sz="2400" dirty="0" err="1" smtClean="0"/>
              <a:t>Линник-Ботова</a:t>
            </a:r>
            <a:r>
              <a:rPr lang="ru-RU" sz="2400" dirty="0" smtClean="0"/>
              <a:t> С. И.</a:t>
            </a:r>
          </a:p>
          <a:p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05272" y="4407643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</a:rPr>
              <a:t>Графическая культура </a:t>
            </a:r>
            <a:r>
              <a:rPr lang="ru-RU" sz="2400" dirty="0" smtClean="0"/>
              <a:t>– это </a:t>
            </a:r>
            <a:r>
              <a:rPr lang="ru-RU" sz="2400" b="1" dirty="0" smtClean="0">
                <a:solidFill>
                  <a:srgbClr val="C00000"/>
                </a:solidFill>
              </a:rPr>
              <a:t>средство самовыражения</a:t>
            </a:r>
            <a:r>
              <a:rPr lang="ru-RU" sz="2400" dirty="0" smtClean="0"/>
              <a:t>, одной из основных составляющих которой для учащихся является уровень развития пространственного мышления, которое обеспечивает ориентацию в пространстве (практическом и теоретическом), способствует эффективному усвоению знаний. Буров В. Г., </a:t>
            </a:r>
            <a:r>
              <a:rPr lang="ru-RU" sz="2400" dirty="0" err="1" smtClean="0"/>
              <a:t>Иванцивская</a:t>
            </a:r>
            <a:r>
              <a:rPr lang="ru-RU" sz="2400" dirty="0" smtClean="0"/>
              <a:t> Н. Г., </a:t>
            </a:r>
            <a:r>
              <a:rPr lang="ru-RU" sz="2400" dirty="0" err="1" smtClean="0"/>
              <a:t>Кальницкая</a:t>
            </a:r>
            <a:r>
              <a:rPr lang="ru-RU" sz="2400" dirty="0" smtClean="0"/>
              <a:t> Н. И., </a:t>
            </a:r>
            <a:r>
              <a:rPr lang="ru-RU" sz="2400" dirty="0" err="1" smtClean="0"/>
              <a:t>Шультяев</a:t>
            </a:r>
            <a:r>
              <a:rPr lang="ru-RU" sz="2400" dirty="0" smtClean="0"/>
              <a:t> С. П.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2839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4140200" y="908050"/>
            <a:ext cx="4535488" cy="647700"/>
          </a:xfrm>
          <a:prstGeom prst="rect">
            <a:avLst/>
          </a:prstGeom>
          <a:gradFill rotWithShape="1">
            <a:gsLst>
              <a:gs pos="0">
                <a:srgbClr val="FFD685"/>
              </a:gs>
              <a:gs pos="50000">
                <a:srgbClr val="FFFF00">
                  <a:alpha val="0"/>
                </a:srgbClr>
              </a:gs>
              <a:gs pos="100000">
                <a:srgbClr val="FFD685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u-RU" altLang="ru-RU" sz="2800"/>
              <a:t>Центральная симметрия</a:t>
            </a:r>
          </a:p>
        </p:txBody>
      </p:sp>
      <p:sp>
        <p:nvSpPr>
          <p:cNvPr id="95235" name="AutoShape 3"/>
          <p:cNvSpPr>
            <a:spLocks noChangeArrowheads="1"/>
          </p:cNvSpPr>
          <p:nvPr/>
        </p:nvSpPr>
        <p:spPr bwMode="auto">
          <a:xfrm rot="784695">
            <a:off x="754063" y="1484313"/>
            <a:ext cx="3097212" cy="2663825"/>
          </a:xfrm>
          <a:prstGeom prst="hexagon">
            <a:avLst>
              <a:gd name="adj" fmla="val 29067"/>
              <a:gd name="vf" fmla="val 115470"/>
            </a:avLst>
          </a:prstGeom>
          <a:gradFill rotWithShape="1">
            <a:gsLst>
              <a:gs pos="0">
                <a:srgbClr val="FF3399"/>
              </a:gs>
              <a:gs pos="50000">
                <a:srgbClr val="FF99FF"/>
              </a:gs>
              <a:gs pos="100000">
                <a:srgbClr val="FF3399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95236" name="Group 4"/>
          <p:cNvGrpSpPr>
            <a:grpSpLocks/>
          </p:cNvGrpSpPr>
          <p:nvPr/>
        </p:nvGrpSpPr>
        <p:grpSpPr bwMode="auto">
          <a:xfrm>
            <a:off x="4283075" y="3427413"/>
            <a:ext cx="504825" cy="576262"/>
            <a:chOff x="2336" y="1933"/>
            <a:chExt cx="318" cy="363"/>
          </a:xfrm>
        </p:grpSpPr>
        <p:sp>
          <p:nvSpPr>
            <p:cNvPr id="95237" name="Oval 5"/>
            <p:cNvSpPr>
              <a:spLocks noChangeArrowheads="1"/>
            </p:cNvSpPr>
            <p:nvPr/>
          </p:nvSpPr>
          <p:spPr bwMode="auto">
            <a:xfrm>
              <a:off x="2336" y="2205"/>
              <a:ext cx="90" cy="91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238" name="Rectangle 6"/>
            <p:cNvSpPr>
              <a:spLocks noChangeArrowheads="1"/>
            </p:cNvSpPr>
            <p:nvPr/>
          </p:nvSpPr>
          <p:spPr bwMode="auto">
            <a:xfrm>
              <a:off x="2336" y="1933"/>
              <a:ext cx="318" cy="227"/>
            </a:xfrm>
            <a:prstGeom prst="rect">
              <a:avLst/>
            </a:prstGeom>
            <a:solidFill>
              <a:srgbClr val="00B8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ru-RU" altLang="ru-RU" sz="2800"/>
                <a:t>О</a:t>
              </a:r>
            </a:p>
          </p:txBody>
        </p:sp>
      </p:grpSp>
      <p:sp>
        <p:nvSpPr>
          <p:cNvPr id="95239" name="Line 7"/>
          <p:cNvSpPr>
            <a:spLocks noChangeShapeType="1"/>
          </p:cNvSpPr>
          <p:nvPr/>
        </p:nvSpPr>
        <p:spPr bwMode="auto">
          <a:xfrm>
            <a:off x="3778250" y="3140075"/>
            <a:ext cx="576263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5240" name="Line 8"/>
          <p:cNvSpPr>
            <a:spLocks noChangeShapeType="1"/>
          </p:cNvSpPr>
          <p:nvPr/>
        </p:nvSpPr>
        <p:spPr bwMode="auto">
          <a:xfrm flipV="1">
            <a:off x="2770188" y="3932238"/>
            <a:ext cx="158432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5241" name="Line 9"/>
          <p:cNvSpPr>
            <a:spLocks noChangeShapeType="1"/>
          </p:cNvSpPr>
          <p:nvPr/>
        </p:nvSpPr>
        <p:spPr bwMode="auto">
          <a:xfrm>
            <a:off x="3346450" y="1700213"/>
            <a:ext cx="1008063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5242" name="Line 10"/>
          <p:cNvSpPr>
            <a:spLocks noChangeShapeType="1"/>
          </p:cNvSpPr>
          <p:nvPr/>
        </p:nvSpPr>
        <p:spPr bwMode="auto">
          <a:xfrm>
            <a:off x="1258888" y="3932238"/>
            <a:ext cx="309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5243" name="Line 11"/>
          <p:cNvSpPr>
            <a:spLocks noChangeShapeType="1"/>
          </p:cNvSpPr>
          <p:nvPr/>
        </p:nvSpPr>
        <p:spPr bwMode="auto">
          <a:xfrm>
            <a:off x="825500" y="2492375"/>
            <a:ext cx="3529013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5244" name="Line 12"/>
          <p:cNvSpPr>
            <a:spLocks noChangeShapeType="1"/>
          </p:cNvSpPr>
          <p:nvPr/>
        </p:nvSpPr>
        <p:spPr bwMode="auto">
          <a:xfrm>
            <a:off x="1833563" y="1339850"/>
            <a:ext cx="2520950" cy="2592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5245" name="Line 13"/>
          <p:cNvSpPr>
            <a:spLocks noChangeShapeType="1"/>
          </p:cNvSpPr>
          <p:nvPr/>
        </p:nvSpPr>
        <p:spPr bwMode="auto">
          <a:xfrm flipV="1">
            <a:off x="4354513" y="3571875"/>
            <a:ext cx="1584325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5246" name="Oval 14"/>
          <p:cNvSpPr>
            <a:spLocks noChangeArrowheads="1"/>
          </p:cNvSpPr>
          <p:nvPr/>
        </p:nvSpPr>
        <p:spPr bwMode="auto">
          <a:xfrm>
            <a:off x="5867400" y="3500438"/>
            <a:ext cx="142875" cy="142875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5247" name="Line 15"/>
          <p:cNvSpPr>
            <a:spLocks noChangeShapeType="1"/>
          </p:cNvSpPr>
          <p:nvPr/>
        </p:nvSpPr>
        <p:spPr bwMode="auto">
          <a:xfrm>
            <a:off x="4354513" y="3932238"/>
            <a:ext cx="309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5248" name="Line 16"/>
          <p:cNvSpPr>
            <a:spLocks noChangeShapeType="1"/>
          </p:cNvSpPr>
          <p:nvPr/>
        </p:nvSpPr>
        <p:spPr bwMode="auto">
          <a:xfrm>
            <a:off x="4354513" y="3932238"/>
            <a:ext cx="3529012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5249" name="Line 17"/>
          <p:cNvSpPr>
            <a:spLocks noChangeShapeType="1"/>
          </p:cNvSpPr>
          <p:nvPr/>
        </p:nvSpPr>
        <p:spPr bwMode="auto">
          <a:xfrm>
            <a:off x="4354513" y="3932238"/>
            <a:ext cx="2520950" cy="2592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5250" name="Line 18"/>
          <p:cNvSpPr>
            <a:spLocks noChangeShapeType="1"/>
          </p:cNvSpPr>
          <p:nvPr/>
        </p:nvSpPr>
        <p:spPr bwMode="auto">
          <a:xfrm>
            <a:off x="4354513" y="3932238"/>
            <a:ext cx="576262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5251" name="Line 19"/>
          <p:cNvSpPr>
            <a:spLocks noChangeShapeType="1"/>
          </p:cNvSpPr>
          <p:nvPr/>
        </p:nvSpPr>
        <p:spPr bwMode="auto">
          <a:xfrm>
            <a:off x="4354513" y="3932238"/>
            <a:ext cx="1008062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5252" name="Oval 20"/>
          <p:cNvSpPr>
            <a:spLocks noChangeArrowheads="1"/>
          </p:cNvSpPr>
          <p:nvPr/>
        </p:nvSpPr>
        <p:spPr bwMode="auto">
          <a:xfrm>
            <a:off x="5291138" y="6092825"/>
            <a:ext cx="142875" cy="142875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5253" name="Oval 21"/>
          <p:cNvSpPr>
            <a:spLocks noChangeArrowheads="1"/>
          </p:cNvSpPr>
          <p:nvPr/>
        </p:nvSpPr>
        <p:spPr bwMode="auto">
          <a:xfrm>
            <a:off x="6802438" y="6451600"/>
            <a:ext cx="142875" cy="142875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5254" name="Oval 22"/>
          <p:cNvSpPr>
            <a:spLocks noChangeArrowheads="1"/>
          </p:cNvSpPr>
          <p:nvPr/>
        </p:nvSpPr>
        <p:spPr bwMode="auto">
          <a:xfrm>
            <a:off x="7378700" y="3859213"/>
            <a:ext cx="142875" cy="142875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5255" name="Oval 23"/>
          <p:cNvSpPr>
            <a:spLocks noChangeArrowheads="1"/>
          </p:cNvSpPr>
          <p:nvPr/>
        </p:nvSpPr>
        <p:spPr bwMode="auto">
          <a:xfrm>
            <a:off x="7810500" y="5372100"/>
            <a:ext cx="142875" cy="142875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5256" name="Oval 24"/>
          <p:cNvSpPr>
            <a:spLocks noChangeArrowheads="1"/>
          </p:cNvSpPr>
          <p:nvPr/>
        </p:nvSpPr>
        <p:spPr bwMode="auto">
          <a:xfrm>
            <a:off x="4859338" y="4651375"/>
            <a:ext cx="142875" cy="142875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5257" name="AutoShape 25"/>
          <p:cNvSpPr>
            <a:spLocks noChangeArrowheads="1"/>
          </p:cNvSpPr>
          <p:nvPr/>
        </p:nvSpPr>
        <p:spPr bwMode="auto">
          <a:xfrm rot="784695">
            <a:off x="4859338" y="3716338"/>
            <a:ext cx="3097212" cy="2663825"/>
          </a:xfrm>
          <a:prstGeom prst="hexagon">
            <a:avLst>
              <a:gd name="adj" fmla="val 29067"/>
              <a:gd name="vf" fmla="val 115470"/>
            </a:avLst>
          </a:prstGeom>
          <a:gradFill rotWithShape="1">
            <a:gsLst>
              <a:gs pos="0">
                <a:srgbClr val="66CCFF"/>
              </a:gs>
              <a:gs pos="50000">
                <a:srgbClr val="3366FF"/>
              </a:gs>
              <a:gs pos="100000">
                <a:srgbClr val="66C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5258" name="Line 26"/>
          <p:cNvSpPr>
            <a:spLocks noChangeShapeType="1"/>
          </p:cNvSpPr>
          <p:nvPr/>
        </p:nvSpPr>
        <p:spPr bwMode="auto">
          <a:xfrm>
            <a:off x="5938838" y="3571875"/>
            <a:ext cx="1512887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5259" name="Line 27"/>
          <p:cNvSpPr>
            <a:spLocks noChangeShapeType="1"/>
          </p:cNvSpPr>
          <p:nvPr/>
        </p:nvSpPr>
        <p:spPr bwMode="auto">
          <a:xfrm>
            <a:off x="7451725" y="3932238"/>
            <a:ext cx="503238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5260" name="Line 28"/>
          <p:cNvSpPr>
            <a:spLocks noChangeShapeType="1"/>
          </p:cNvSpPr>
          <p:nvPr/>
        </p:nvSpPr>
        <p:spPr bwMode="auto">
          <a:xfrm flipH="1">
            <a:off x="6875463" y="5443538"/>
            <a:ext cx="1008062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5261" name="Line 29"/>
          <p:cNvSpPr>
            <a:spLocks noChangeShapeType="1"/>
          </p:cNvSpPr>
          <p:nvPr/>
        </p:nvSpPr>
        <p:spPr bwMode="auto">
          <a:xfrm flipH="1" flipV="1">
            <a:off x="5362575" y="6164263"/>
            <a:ext cx="1512888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5262" name="Line 30"/>
          <p:cNvSpPr>
            <a:spLocks noChangeShapeType="1"/>
          </p:cNvSpPr>
          <p:nvPr/>
        </p:nvSpPr>
        <p:spPr bwMode="auto">
          <a:xfrm>
            <a:off x="4930775" y="4724400"/>
            <a:ext cx="431800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5263" name="Line 31"/>
          <p:cNvSpPr>
            <a:spLocks noChangeShapeType="1"/>
          </p:cNvSpPr>
          <p:nvPr/>
        </p:nvSpPr>
        <p:spPr bwMode="auto">
          <a:xfrm flipH="1">
            <a:off x="4930775" y="3571875"/>
            <a:ext cx="1008063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5264" name="AutoShape 3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6524625"/>
            <a:ext cx="358775" cy="333375"/>
          </a:xfrm>
          <a:prstGeom prst="actionButtonBeginning">
            <a:avLst/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5265" name="AutoShape 3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20150" y="6524625"/>
            <a:ext cx="323850" cy="333375"/>
          </a:xfrm>
          <a:prstGeom prst="actionButtonForwardNext">
            <a:avLst/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81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Freeform 2"/>
          <p:cNvSpPr>
            <a:spLocks noChangeArrowheads="1"/>
          </p:cNvSpPr>
          <p:nvPr/>
        </p:nvSpPr>
        <p:spPr bwMode="auto">
          <a:xfrm>
            <a:off x="4116388" y="3922713"/>
            <a:ext cx="31750" cy="1587"/>
          </a:xfrm>
          <a:custGeom>
            <a:avLst/>
            <a:gdLst>
              <a:gd name="T0" fmla="*/ 1861 w 3448"/>
              <a:gd name="T1" fmla="*/ 3312 h 4947"/>
              <a:gd name="T2" fmla="*/ 1556 w 3448"/>
              <a:gd name="T3" fmla="*/ 3716 h 4947"/>
              <a:gd name="T4" fmla="*/ 1587 w 3448"/>
              <a:gd name="T5" fmla="*/ 4268 h 4947"/>
              <a:gd name="T6" fmla="*/ 1685 w 3448"/>
              <a:gd name="T7" fmla="*/ 4587 h 4947"/>
              <a:gd name="T8" fmla="*/ 1866 w 3448"/>
              <a:gd name="T9" fmla="*/ 4559 h 4947"/>
              <a:gd name="T10" fmla="*/ 2110 w 3448"/>
              <a:gd name="T11" fmla="*/ 4582 h 4947"/>
              <a:gd name="T12" fmla="*/ 2047 w 3448"/>
              <a:gd name="T13" fmla="*/ 4403 h 4947"/>
              <a:gd name="T14" fmla="*/ 1925 w 3448"/>
              <a:gd name="T15" fmla="*/ 3905 h 4947"/>
              <a:gd name="T16" fmla="*/ 2206 w 3448"/>
              <a:gd name="T17" fmla="*/ 3449 h 4947"/>
              <a:gd name="T18" fmla="*/ 2331 w 3448"/>
              <a:gd name="T19" fmla="*/ 2979 h 4947"/>
              <a:gd name="T20" fmla="*/ 2293 w 3448"/>
              <a:gd name="T21" fmla="*/ 2779 h 4947"/>
              <a:gd name="T22" fmla="*/ 2088 w 3448"/>
              <a:gd name="T23" fmla="*/ 2824 h 4947"/>
              <a:gd name="T24" fmla="*/ 2491 w 3448"/>
              <a:gd name="T25" fmla="*/ 2722 h 4947"/>
              <a:gd name="T26" fmla="*/ 2360 w 3448"/>
              <a:gd name="T27" fmla="*/ 2734 h 4947"/>
              <a:gd name="T28" fmla="*/ 2276 w 3448"/>
              <a:gd name="T29" fmla="*/ 2738 h 4947"/>
              <a:gd name="T30" fmla="*/ 2280 w 3448"/>
              <a:gd name="T31" fmla="*/ 2766 h 4947"/>
              <a:gd name="T32" fmla="*/ 2386 w 3448"/>
              <a:gd name="T33" fmla="*/ 2888 h 4947"/>
              <a:gd name="T34" fmla="*/ 2358 w 3448"/>
              <a:gd name="T35" fmla="*/ 3481 h 4947"/>
              <a:gd name="T36" fmla="*/ 2247 w 3448"/>
              <a:gd name="T37" fmla="*/ 3896 h 4947"/>
              <a:gd name="T38" fmla="*/ 2527 w 3448"/>
              <a:gd name="T39" fmla="*/ 4647 h 4947"/>
              <a:gd name="T40" fmla="*/ 2811 w 3448"/>
              <a:gd name="T41" fmla="*/ 4928 h 4947"/>
              <a:gd name="T42" fmla="*/ 3073 w 3448"/>
              <a:gd name="T43" fmla="*/ 4825 h 4947"/>
              <a:gd name="T44" fmla="*/ 3210 w 3448"/>
              <a:gd name="T45" fmla="*/ 4819 h 4947"/>
              <a:gd name="T46" fmla="*/ 2947 w 3448"/>
              <a:gd name="T47" fmla="*/ 4621 h 4947"/>
              <a:gd name="T48" fmla="*/ 2610 w 3448"/>
              <a:gd name="T49" fmla="*/ 4122 h 4947"/>
              <a:gd name="T50" fmla="*/ 2741 w 3448"/>
              <a:gd name="T51" fmla="*/ 3307 h 4947"/>
              <a:gd name="T52" fmla="*/ 2794 w 3448"/>
              <a:gd name="T53" fmla="*/ 2877 h 4947"/>
              <a:gd name="T54" fmla="*/ 2697 w 3448"/>
              <a:gd name="T55" fmla="*/ 2707 h 4947"/>
              <a:gd name="T56" fmla="*/ 3298 w 3448"/>
              <a:gd name="T57" fmla="*/ 1325 h 4947"/>
              <a:gd name="T58" fmla="*/ 3160 w 3448"/>
              <a:gd name="T59" fmla="*/ 1269 h 4947"/>
              <a:gd name="T60" fmla="*/ 2774 w 3448"/>
              <a:gd name="T61" fmla="*/ 827 h 4947"/>
              <a:gd name="T62" fmla="*/ 2774 w 3448"/>
              <a:gd name="T63" fmla="*/ 551 h 4947"/>
              <a:gd name="T64" fmla="*/ 2221 w 3448"/>
              <a:gd name="T65" fmla="*/ 192 h 4947"/>
              <a:gd name="T66" fmla="*/ 1971 w 3448"/>
              <a:gd name="T67" fmla="*/ 246 h 4947"/>
              <a:gd name="T68" fmla="*/ 1560 w 3448"/>
              <a:gd name="T69" fmla="*/ 149 h 4947"/>
              <a:gd name="T70" fmla="*/ 1033 w 3448"/>
              <a:gd name="T71" fmla="*/ 72 h 4947"/>
              <a:gd name="T72" fmla="*/ 721 w 3448"/>
              <a:gd name="T73" fmla="*/ 613 h 4947"/>
              <a:gd name="T74" fmla="*/ 312 w 3448"/>
              <a:gd name="T75" fmla="*/ 841 h 4947"/>
              <a:gd name="T76" fmla="*/ 88 w 3448"/>
              <a:gd name="T77" fmla="*/ 1089 h 4947"/>
              <a:gd name="T78" fmla="*/ 164 w 3448"/>
              <a:gd name="T79" fmla="*/ 1725 h 4947"/>
              <a:gd name="T80" fmla="*/ 8 w 3448"/>
              <a:gd name="T81" fmla="*/ 2333 h 4947"/>
              <a:gd name="T82" fmla="*/ 292 w 3448"/>
              <a:gd name="T83" fmla="*/ 2555 h 4947"/>
              <a:gd name="T84" fmla="*/ 682 w 3448"/>
              <a:gd name="T85" fmla="*/ 2624 h 4947"/>
              <a:gd name="T86" fmla="*/ 1093 w 3448"/>
              <a:gd name="T87" fmla="*/ 2966 h 4947"/>
              <a:gd name="T88" fmla="*/ 1487 w 3448"/>
              <a:gd name="T89" fmla="*/ 3239 h 4947"/>
              <a:gd name="T90" fmla="*/ 1809 w 3448"/>
              <a:gd name="T91" fmla="*/ 3063 h 4947"/>
              <a:gd name="T92" fmla="*/ 2033 w 3448"/>
              <a:gd name="T93" fmla="*/ 2880 h 4947"/>
              <a:gd name="T94" fmla="*/ 2221 w 3448"/>
              <a:gd name="T95" fmla="*/ 2804 h 4947"/>
              <a:gd name="T96" fmla="*/ 2275 w 3448"/>
              <a:gd name="T97" fmla="*/ 2790 h 4947"/>
              <a:gd name="T98" fmla="*/ 2548 w 3448"/>
              <a:gd name="T99" fmla="*/ 2766 h 4947"/>
              <a:gd name="T100" fmla="*/ 2621 w 3448"/>
              <a:gd name="T101" fmla="*/ 2763 h 4947"/>
              <a:gd name="T102" fmla="*/ 2690 w 3448"/>
              <a:gd name="T103" fmla="*/ 2763 h 4947"/>
              <a:gd name="T104" fmla="*/ 2942 w 3448"/>
              <a:gd name="T105" fmla="*/ 2590 h 4947"/>
              <a:gd name="T106" fmla="*/ 3111 w 3448"/>
              <a:gd name="T107" fmla="*/ 2040 h 4947"/>
              <a:gd name="T108" fmla="*/ 3447 w 3448"/>
              <a:gd name="T109" fmla="*/ 1577 h 4947"/>
              <a:gd name="T110" fmla="*/ 1458 w 3448"/>
              <a:gd name="T111" fmla="*/ 2837 h 4947"/>
              <a:gd name="T112" fmla="*/ 449 w 3448"/>
              <a:gd name="T113" fmla="*/ 2134 h 4947"/>
              <a:gd name="T114" fmla="*/ 561 w 3448"/>
              <a:gd name="T115" fmla="*/ 884 h 4947"/>
              <a:gd name="T116" fmla="*/ 1700 w 3448"/>
              <a:gd name="T117" fmla="*/ 372 h 4947"/>
              <a:gd name="T118" fmla="*/ 2702 w 3448"/>
              <a:gd name="T119" fmla="*/ 1067 h 4947"/>
              <a:gd name="T120" fmla="*/ 2590 w 3448"/>
              <a:gd name="T121" fmla="*/ 2315 h 4947"/>
              <a:gd name="T122" fmla="*/ 660 w 3448"/>
              <a:gd name="T123" fmla="*/ 790 h 4947"/>
              <a:gd name="T124" fmla="*/ 2480 w 3448"/>
              <a:gd name="T125" fmla="*/ 2420 h 49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T122" t="T123" r="T124" b="T125"/>
            <a:pathLst>
              <a:path w="3448" h="4947">
                <a:moveTo>
                  <a:pt x="1944" y="2928"/>
                </a:moveTo>
                <a:cubicBezTo>
                  <a:pt x="1941" y="2982"/>
                  <a:pt x="1938" y="3036"/>
                  <a:pt x="1933" y="3090"/>
                </a:cubicBezTo>
                <a:cubicBezTo>
                  <a:pt x="1924" y="3131"/>
                  <a:pt x="1915" y="3172"/>
                  <a:pt x="1905" y="3214"/>
                </a:cubicBezTo>
                <a:cubicBezTo>
                  <a:pt x="1891" y="3246"/>
                  <a:pt x="1877" y="3278"/>
                  <a:pt x="1861" y="3312"/>
                </a:cubicBezTo>
                <a:cubicBezTo>
                  <a:pt x="1843" y="3340"/>
                  <a:pt x="1825" y="3368"/>
                  <a:pt x="1805" y="3398"/>
                </a:cubicBezTo>
                <a:cubicBezTo>
                  <a:pt x="1775" y="3437"/>
                  <a:pt x="1745" y="3476"/>
                  <a:pt x="1715" y="3517"/>
                </a:cubicBezTo>
                <a:cubicBezTo>
                  <a:pt x="1685" y="3548"/>
                  <a:pt x="1655" y="3579"/>
                  <a:pt x="1625" y="3612"/>
                </a:cubicBezTo>
                <a:cubicBezTo>
                  <a:pt x="1602" y="3646"/>
                  <a:pt x="1579" y="3680"/>
                  <a:pt x="1556" y="3716"/>
                </a:cubicBezTo>
                <a:cubicBezTo>
                  <a:pt x="1547" y="3766"/>
                  <a:pt x="1538" y="3816"/>
                  <a:pt x="1529" y="3868"/>
                </a:cubicBezTo>
                <a:cubicBezTo>
                  <a:pt x="1532" y="3914"/>
                  <a:pt x="1535" y="3960"/>
                  <a:pt x="1538" y="4008"/>
                </a:cubicBezTo>
                <a:cubicBezTo>
                  <a:pt x="1545" y="4052"/>
                  <a:pt x="1552" y="4096"/>
                  <a:pt x="1560" y="4141"/>
                </a:cubicBezTo>
                <a:cubicBezTo>
                  <a:pt x="1569" y="4183"/>
                  <a:pt x="1578" y="4225"/>
                  <a:pt x="1587" y="4268"/>
                </a:cubicBezTo>
                <a:cubicBezTo>
                  <a:pt x="1595" y="4309"/>
                  <a:pt x="1603" y="4350"/>
                  <a:pt x="1612" y="4393"/>
                </a:cubicBezTo>
                <a:cubicBezTo>
                  <a:pt x="1620" y="4412"/>
                  <a:pt x="1628" y="4431"/>
                  <a:pt x="1636" y="4451"/>
                </a:cubicBezTo>
                <a:cubicBezTo>
                  <a:pt x="1645" y="4475"/>
                  <a:pt x="1654" y="4499"/>
                  <a:pt x="1664" y="4524"/>
                </a:cubicBezTo>
                <a:cubicBezTo>
                  <a:pt x="1671" y="4545"/>
                  <a:pt x="1678" y="4566"/>
                  <a:pt x="1685" y="4587"/>
                </a:cubicBezTo>
                <a:cubicBezTo>
                  <a:pt x="1688" y="4596"/>
                  <a:pt x="1691" y="4605"/>
                  <a:pt x="1695" y="4614"/>
                </a:cubicBezTo>
                <a:cubicBezTo>
                  <a:pt x="1711" y="4604"/>
                  <a:pt x="1727" y="4594"/>
                  <a:pt x="1745" y="4582"/>
                </a:cubicBezTo>
                <a:cubicBezTo>
                  <a:pt x="1765" y="4577"/>
                  <a:pt x="1785" y="4572"/>
                  <a:pt x="1805" y="4565"/>
                </a:cubicBezTo>
                <a:cubicBezTo>
                  <a:pt x="1825" y="4563"/>
                  <a:pt x="1845" y="4561"/>
                  <a:pt x="1866" y="4559"/>
                </a:cubicBezTo>
                <a:cubicBezTo>
                  <a:pt x="1882" y="4559"/>
                  <a:pt x="1898" y="4559"/>
                  <a:pt x="1916" y="4559"/>
                </a:cubicBezTo>
                <a:cubicBezTo>
                  <a:pt x="1935" y="4560"/>
                  <a:pt x="1954" y="4561"/>
                  <a:pt x="1973" y="4563"/>
                </a:cubicBezTo>
                <a:cubicBezTo>
                  <a:pt x="1997" y="4566"/>
                  <a:pt x="2021" y="4569"/>
                  <a:pt x="2047" y="4573"/>
                </a:cubicBezTo>
                <a:cubicBezTo>
                  <a:pt x="2068" y="4576"/>
                  <a:pt x="2089" y="4579"/>
                  <a:pt x="2110" y="4582"/>
                </a:cubicBezTo>
                <a:cubicBezTo>
                  <a:pt x="2119" y="4583"/>
                  <a:pt x="2128" y="4584"/>
                  <a:pt x="2137" y="4587"/>
                </a:cubicBezTo>
                <a:cubicBezTo>
                  <a:pt x="2125" y="4570"/>
                  <a:pt x="2113" y="4553"/>
                  <a:pt x="2100" y="4536"/>
                </a:cubicBezTo>
                <a:cubicBezTo>
                  <a:pt x="2091" y="4515"/>
                  <a:pt x="2082" y="4494"/>
                  <a:pt x="2071" y="4472"/>
                </a:cubicBezTo>
                <a:cubicBezTo>
                  <a:pt x="2063" y="4449"/>
                  <a:pt x="2055" y="4426"/>
                  <a:pt x="2047" y="4403"/>
                </a:cubicBezTo>
                <a:cubicBezTo>
                  <a:pt x="2040" y="4382"/>
                  <a:pt x="2033" y="4361"/>
                  <a:pt x="2026" y="4338"/>
                </a:cubicBezTo>
                <a:cubicBezTo>
                  <a:pt x="2001" y="4275"/>
                  <a:pt x="1976" y="4212"/>
                  <a:pt x="1951" y="4149"/>
                </a:cubicBezTo>
                <a:cubicBezTo>
                  <a:pt x="1941" y="4103"/>
                  <a:pt x="1931" y="4057"/>
                  <a:pt x="1921" y="4009"/>
                </a:cubicBezTo>
                <a:cubicBezTo>
                  <a:pt x="1922" y="3975"/>
                  <a:pt x="1923" y="3941"/>
                  <a:pt x="1925" y="3905"/>
                </a:cubicBezTo>
                <a:cubicBezTo>
                  <a:pt x="1934" y="3879"/>
                  <a:pt x="1943" y="3853"/>
                  <a:pt x="1954" y="3825"/>
                </a:cubicBezTo>
                <a:cubicBezTo>
                  <a:pt x="1969" y="3803"/>
                  <a:pt x="1984" y="3781"/>
                  <a:pt x="1999" y="3757"/>
                </a:cubicBezTo>
                <a:cubicBezTo>
                  <a:pt x="2034" y="3705"/>
                  <a:pt x="2069" y="3653"/>
                  <a:pt x="2105" y="3599"/>
                </a:cubicBezTo>
                <a:cubicBezTo>
                  <a:pt x="2138" y="3549"/>
                  <a:pt x="2171" y="3499"/>
                  <a:pt x="2206" y="3449"/>
                </a:cubicBezTo>
                <a:cubicBezTo>
                  <a:pt x="2232" y="3398"/>
                  <a:pt x="2258" y="3347"/>
                  <a:pt x="2286" y="3294"/>
                </a:cubicBezTo>
                <a:cubicBezTo>
                  <a:pt x="2301" y="3237"/>
                  <a:pt x="2316" y="3180"/>
                  <a:pt x="2331" y="3122"/>
                </a:cubicBezTo>
                <a:cubicBezTo>
                  <a:pt x="2331" y="3100"/>
                  <a:pt x="2331" y="3078"/>
                  <a:pt x="2331" y="3054"/>
                </a:cubicBezTo>
                <a:cubicBezTo>
                  <a:pt x="2331" y="3029"/>
                  <a:pt x="2331" y="3004"/>
                  <a:pt x="2331" y="2979"/>
                </a:cubicBezTo>
                <a:cubicBezTo>
                  <a:pt x="2331" y="2953"/>
                  <a:pt x="2331" y="2927"/>
                  <a:pt x="2331" y="2899"/>
                </a:cubicBezTo>
                <a:cubicBezTo>
                  <a:pt x="2331" y="2872"/>
                  <a:pt x="2331" y="2845"/>
                  <a:pt x="2331" y="2817"/>
                </a:cubicBezTo>
                <a:cubicBezTo>
                  <a:pt x="2324" y="2811"/>
                  <a:pt x="2317" y="2805"/>
                  <a:pt x="2310" y="2797"/>
                </a:cubicBezTo>
                <a:cubicBezTo>
                  <a:pt x="2305" y="2791"/>
                  <a:pt x="2300" y="2785"/>
                  <a:pt x="2293" y="2779"/>
                </a:cubicBezTo>
                <a:cubicBezTo>
                  <a:pt x="2289" y="2775"/>
                  <a:pt x="2285" y="2771"/>
                  <a:pt x="2280" y="2766"/>
                </a:cubicBezTo>
                <a:cubicBezTo>
                  <a:pt x="2279" y="2765"/>
                  <a:pt x="2278" y="2764"/>
                  <a:pt x="2276" y="2762"/>
                </a:cubicBezTo>
                <a:cubicBezTo>
                  <a:pt x="2243" y="2770"/>
                  <a:pt x="2210" y="2778"/>
                  <a:pt x="2177" y="2788"/>
                </a:cubicBezTo>
                <a:cubicBezTo>
                  <a:pt x="2148" y="2800"/>
                  <a:pt x="2119" y="2812"/>
                  <a:pt x="2088" y="2824"/>
                </a:cubicBezTo>
                <a:cubicBezTo>
                  <a:pt x="2062" y="2839"/>
                  <a:pt x="2036" y="2854"/>
                  <a:pt x="2010" y="2870"/>
                </a:cubicBezTo>
                <a:cubicBezTo>
                  <a:pt x="1988" y="2889"/>
                  <a:pt x="1966" y="2908"/>
                  <a:pt x="1944" y="2928"/>
                </a:cubicBezTo>
                <a:close/>
                <a:moveTo>
                  <a:pt x="2635" y="2707"/>
                </a:moveTo>
                <a:cubicBezTo>
                  <a:pt x="2587" y="2712"/>
                  <a:pt x="2539" y="2717"/>
                  <a:pt x="2491" y="2722"/>
                </a:cubicBezTo>
                <a:cubicBezTo>
                  <a:pt x="2467" y="2724"/>
                  <a:pt x="2443" y="2726"/>
                  <a:pt x="2417" y="2730"/>
                </a:cubicBezTo>
                <a:cubicBezTo>
                  <a:pt x="2408" y="2731"/>
                  <a:pt x="2399" y="2732"/>
                  <a:pt x="2389" y="2733"/>
                </a:cubicBezTo>
                <a:cubicBezTo>
                  <a:pt x="2388" y="2733"/>
                  <a:pt x="2387" y="2733"/>
                  <a:pt x="2386" y="2734"/>
                </a:cubicBezTo>
                <a:cubicBezTo>
                  <a:pt x="2378" y="2734"/>
                  <a:pt x="2370" y="2734"/>
                  <a:pt x="2360" y="2734"/>
                </a:cubicBezTo>
                <a:cubicBezTo>
                  <a:pt x="2350" y="2734"/>
                  <a:pt x="2340" y="2734"/>
                  <a:pt x="2330" y="2734"/>
                </a:cubicBezTo>
                <a:cubicBezTo>
                  <a:pt x="2320" y="2734"/>
                  <a:pt x="2310" y="2734"/>
                  <a:pt x="2300" y="2734"/>
                </a:cubicBezTo>
                <a:cubicBezTo>
                  <a:pt x="2292" y="2734"/>
                  <a:pt x="2284" y="2734"/>
                  <a:pt x="2276" y="2734"/>
                </a:cubicBezTo>
                <a:cubicBezTo>
                  <a:pt x="2276" y="2735"/>
                  <a:pt x="2276" y="2736"/>
                  <a:pt x="2276" y="2738"/>
                </a:cubicBezTo>
                <a:cubicBezTo>
                  <a:pt x="2276" y="2741"/>
                  <a:pt x="2276" y="2744"/>
                  <a:pt x="2276" y="2748"/>
                </a:cubicBezTo>
                <a:cubicBezTo>
                  <a:pt x="2276" y="2751"/>
                  <a:pt x="2276" y="2754"/>
                  <a:pt x="2276" y="2757"/>
                </a:cubicBezTo>
                <a:cubicBezTo>
                  <a:pt x="2276" y="2758"/>
                  <a:pt x="2276" y="2759"/>
                  <a:pt x="2276" y="2762"/>
                </a:cubicBezTo>
                <a:cubicBezTo>
                  <a:pt x="2277" y="2763"/>
                  <a:pt x="2278" y="2764"/>
                  <a:pt x="2280" y="2766"/>
                </a:cubicBezTo>
                <a:cubicBezTo>
                  <a:pt x="2284" y="2770"/>
                  <a:pt x="2288" y="2774"/>
                  <a:pt x="2293" y="2779"/>
                </a:cubicBezTo>
                <a:cubicBezTo>
                  <a:pt x="2298" y="2785"/>
                  <a:pt x="2303" y="2791"/>
                  <a:pt x="2310" y="2797"/>
                </a:cubicBezTo>
                <a:cubicBezTo>
                  <a:pt x="2317" y="2803"/>
                  <a:pt x="2324" y="2809"/>
                  <a:pt x="2331" y="2817"/>
                </a:cubicBezTo>
                <a:cubicBezTo>
                  <a:pt x="2349" y="2840"/>
                  <a:pt x="2367" y="2863"/>
                  <a:pt x="2386" y="2888"/>
                </a:cubicBezTo>
                <a:cubicBezTo>
                  <a:pt x="2397" y="2918"/>
                  <a:pt x="2408" y="2948"/>
                  <a:pt x="2419" y="2979"/>
                </a:cubicBezTo>
                <a:cubicBezTo>
                  <a:pt x="2422" y="3019"/>
                  <a:pt x="2425" y="3059"/>
                  <a:pt x="2428" y="3099"/>
                </a:cubicBezTo>
                <a:cubicBezTo>
                  <a:pt x="2422" y="3153"/>
                  <a:pt x="2416" y="3207"/>
                  <a:pt x="2408" y="3263"/>
                </a:cubicBezTo>
                <a:cubicBezTo>
                  <a:pt x="2392" y="3335"/>
                  <a:pt x="2376" y="3407"/>
                  <a:pt x="2358" y="3481"/>
                </a:cubicBezTo>
                <a:cubicBezTo>
                  <a:pt x="2349" y="3515"/>
                  <a:pt x="2340" y="3549"/>
                  <a:pt x="2329" y="3584"/>
                </a:cubicBezTo>
                <a:cubicBezTo>
                  <a:pt x="2317" y="3618"/>
                  <a:pt x="2305" y="3652"/>
                  <a:pt x="2292" y="3688"/>
                </a:cubicBezTo>
                <a:cubicBezTo>
                  <a:pt x="2282" y="3722"/>
                  <a:pt x="2272" y="3756"/>
                  <a:pt x="2260" y="3791"/>
                </a:cubicBezTo>
                <a:cubicBezTo>
                  <a:pt x="2256" y="3826"/>
                  <a:pt x="2252" y="3861"/>
                  <a:pt x="2247" y="3896"/>
                </a:cubicBezTo>
                <a:cubicBezTo>
                  <a:pt x="2252" y="3967"/>
                  <a:pt x="2257" y="4038"/>
                  <a:pt x="2263" y="4110"/>
                </a:cubicBezTo>
                <a:cubicBezTo>
                  <a:pt x="2280" y="4172"/>
                  <a:pt x="2297" y="4234"/>
                  <a:pt x="2315" y="4297"/>
                </a:cubicBezTo>
                <a:cubicBezTo>
                  <a:pt x="2344" y="4355"/>
                  <a:pt x="2373" y="4413"/>
                  <a:pt x="2402" y="4472"/>
                </a:cubicBezTo>
                <a:cubicBezTo>
                  <a:pt x="2443" y="4530"/>
                  <a:pt x="2484" y="4588"/>
                  <a:pt x="2527" y="4647"/>
                </a:cubicBezTo>
                <a:cubicBezTo>
                  <a:pt x="2581" y="4709"/>
                  <a:pt x="2635" y="4771"/>
                  <a:pt x="2690" y="4835"/>
                </a:cubicBezTo>
                <a:cubicBezTo>
                  <a:pt x="2701" y="4840"/>
                  <a:pt x="2712" y="4845"/>
                  <a:pt x="2723" y="4852"/>
                </a:cubicBezTo>
                <a:cubicBezTo>
                  <a:pt x="2738" y="4864"/>
                  <a:pt x="2753" y="4876"/>
                  <a:pt x="2770" y="4890"/>
                </a:cubicBezTo>
                <a:cubicBezTo>
                  <a:pt x="2783" y="4902"/>
                  <a:pt x="2796" y="4914"/>
                  <a:pt x="2811" y="4928"/>
                </a:cubicBezTo>
                <a:cubicBezTo>
                  <a:pt x="2817" y="4934"/>
                  <a:pt x="2823" y="4940"/>
                  <a:pt x="2829" y="4946"/>
                </a:cubicBezTo>
                <a:cubicBezTo>
                  <a:pt x="2852" y="4925"/>
                  <a:pt x="2875" y="4904"/>
                  <a:pt x="2899" y="4881"/>
                </a:cubicBezTo>
                <a:cubicBezTo>
                  <a:pt x="2927" y="4869"/>
                  <a:pt x="2955" y="4857"/>
                  <a:pt x="2983" y="4845"/>
                </a:cubicBezTo>
                <a:cubicBezTo>
                  <a:pt x="3013" y="4839"/>
                  <a:pt x="3043" y="4833"/>
                  <a:pt x="3073" y="4825"/>
                </a:cubicBezTo>
                <a:cubicBezTo>
                  <a:pt x="3102" y="4820"/>
                  <a:pt x="3131" y="4815"/>
                  <a:pt x="3161" y="4808"/>
                </a:cubicBezTo>
                <a:cubicBezTo>
                  <a:pt x="3167" y="4808"/>
                  <a:pt x="3173" y="4808"/>
                  <a:pt x="3180" y="4808"/>
                </a:cubicBezTo>
                <a:cubicBezTo>
                  <a:pt x="3186" y="4809"/>
                  <a:pt x="3192" y="4810"/>
                  <a:pt x="3198" y="4811"/>
                </a:cubicBezTo>
                <a:cubicBezTo>
                  <a:pt x="3202" y="4813"/>
                  <a:pt x="3206" y="4815"/>
                  <a:pt x="3210" y="4819"/>
                </a:cubicBezTo>
                <a:cubicBezTo>
                  <a:pt x="3211" y="4824"/>
                  <a:pt x="3212" y="4829"/>
                  <a:pt x="3215" y="4835"/>
                </a:cubicBezTo>
                <a:cubicBezTo>
                  <a:pt x="3178" y="4809"/>
                  <a:pt x="3141" y="4783"/>
                  <a:pt x="3104" y="4757"/>
                </a:cubicBezTo>
                <a:cubicBezTo>
                  <a:pt x="3076" y="4734"/>
                  <a:pt x="3048" y="4711"/>
                  <a:pt x="3018" y="4686"/>
                </a:cubicBezTo>
                <a:cubicBezTo>
                  <a:pt x="2995" y="4665"/>
                  <a:pt x="2972" y="4644"/>
                  <a:pt x="2947" y="4621"/>
                </a:cubicBezTo>
                <a:cubicBezTo>
                  <a:pt x="2926" y="4601"/>
                  <a:pt x="2905" y="4581"/>
                  <a:pt x="2884" y="4559"/>
                </a:cubicBezTo>
                <a:cubicBezTo>
                  <a:pt x="2844" y="4512"/>
                  <a:pt x="2804" y="4465"/>
                  <a:pt x="2762" y="4416"/>
                </a:cubicBezTo>
                <a:cubicBezTo>
                  <a:pt x="2731" y="4370"/>
                  <a:pt x="2700" y="4324"/>
                  <a:pt x="2668" y="4277"/>
                </a:cubicBezTo>
                <a:cubicBezTo>
                  <a:pt x="2649" y="4226"/>
                  <a:pt x="2630" y="4175"/>
                  <a:pt x="2610" y="4122"/>
                </a:cubicBezTo>
                <a:cubicBezTo>
                  <a:pt x="2606" y="4060"/>
                  <a:pt x="2602" y="3998"/>
                  <a:pt x="2596" y="3936"/>
                </a:cubicBezTo>
                <a:cubicBezTo>
                  <a:pt x="2609" y="3858"/>
                  <a:pt x="2622" y="3780"/>
                  <a:pt x="2635" y="3702"/>
                </a:cubicBezTo>
                <a:cubicBezTo>
                  <a:pt x="2654" y="3628"/>
                  <a:pt x="2673" y="3554"/>
                  <a:pt x="2694" y="3480"/>
                </a:cubicBezTo>
                <a:cubicBezTo>
                  <a:pt x="2709" y="3423"/>
                  <a:pt x="2724" y="3366"/>
                  <a:pt x="2741" y="3307"/>
                </a:cubicBezTo>
                <a:cubicBezTo>
                  <a:pt x="2751" y="3262"/>
                  <a:pt x="2761" y="3217"/>
                  <a:pt x="2773" y="3170"/>
                </a:cubicBezTo>
                <a:cubicBezTo>
                  <a:pt x="2779" y="3132"/>
                  <a:pt x="2785" y="3094"/>
                  <a:pt x="2793" y="3056"/>
                </a:cubicBezTo>
                <a:cubicBezTo>
                  <a:pt x="2795" y="3023"/>
                  <a:pt x="2797" y="2990"/>
                  <a:pt x="2800" y="2955"/>
                </a:cubicBezTo>
                <a:cubicBezTo>
                  <a:pt x="2798" y="2929"/>
                  <a:pt x="2796" y="2903"/>
                  <a:pt x="2794" y="2877"/>
                </a:cubicBezTo>
                <a:cubicBezTo>
                  <a:pt x="2789" y="2855"/>
                  <a:pt x="2784" y="2833"/>
                  <a:pt x="2779" y="2810"/>
                </a:cubicBezTo>
                <a:cubicBezTo>
                  <a:pt x="2771" y="2791"/>
                  <a:pt x="2763" y="2772"/>
                  <a:pt x="2754" y="2753"/>
                </a:cubicBezTo>
                <a:cubicBezTo>
                  <a:pt x="2742" y="2738"/>
                  <a:pt x="2730" y="2723"/>
                  <a:pt x="2718" y="2707"/>
                </a:cubicBezTo>
                <a:cubicBezTo>
                  <a:pt x="2711" y="2707"/>
                  <a:pt x="2704" y="2707"/>
                  <a:pt x="2697" y="2707"/>
                </a:cubicBezTo>
                <a:cubicBezTo>
                  <a:pt x="2690" y="2707"/>
                  <a:pt x="2683" y="2707"/>
                  <a:pt x="2676" y="2707"/>
                </a:cubicBezTo>
                <a:cubicBezTo>
                  <a:pt x="2669" y="2707"/>
                  <a:pt x="2662" y="2707"/>
                  <a:pt x="2655" y="2707"/>
                </a:cubicBezTo>
                <a:cubicBezTo>
                  <a:pt x="2649" y="2707"/>
                  <a:pt x="2643" y="2707"/>
                  <a:pt x="2635" y="2707"/>
                </a:cubicBezTo>
                <a:close/>
                <a:moveTo>
                  <a:pt x="3298" y="1325"/>
                </a:moveTo>
                <a:cubicBezTo>
                  <a:pt x="3285" y="1318"/>
                  <a:pt x="3272" y="1311"/>
                  <a:pt x="3257" y="1304"/>
                </a:cubicBezTo>
                <a:cubicBezTo>
                  <a:pt x="3245" y="1298"/>
                  <a:pt x="3233" y="1292"/>
                  <a:pt x="3219" y="1286"/>
                </a:cubicBezTo>
                <a:cubicBezTo>
                  <a:pt x="3208" y="1282"/>
                  <a:pt x="3197" y="1278"/>
                  <a:pt x="3185" y="1273"/>
                </a:cubicBezTo>
                <a:cubicBezTo>
                  <a:pt x="3177" y="1272"/>
                  <a:pt x="3169" y="1271"/>
                  <a:pt x="3160" y="1269"/>
                </a:cubicBezTo>
                <a:cubicBezTo>
                  <a:pt x="3118" y="1251"/>
                  <a:pt x="3076" y="1233"/>
                  <a:pt x="3033" y="1215"/>
                </a:cubicBezTo>
                <a:cubicBezTo>
                  <a:pt x="2994" y="1187"/>
                  <a:pt x="2955" y="1159"/>
                  <a:pt x="2914" y="1131"/>
                </a:cubicBezTo>
                <a:cubicBezTo>
                  <a:pt x="2884" y="1089"/>
                  <a:pt x="2854" y="1047"/>
                  <a:pt x="2822" y="1005"/>
                </a:cubicBezTo>
                <a:cubicBezTo>
                  <a:pt x="2806" y="946"/>
                  <a:pt x="2790" y="887"/>
                  <a:pt x="2774" y="827"/>
                </a:cubicBezTo>
                <a:cubicBezTo>
                  <a:pt x="2774" y="774"/>
                  <a:pt x="2774" y="721"/>
                  <a:pt x="2774" y="667"/>
                </a:cubicBezTo>
                <a:cubicBezTo>
                  <a:pt x="2774" y="640"/>
                  <a:pt x="2774" y="613"/>
                  <a:pt x="2774" y="585"/>
                </a:cubicBezTo>
                <a:cubicBezTo>
                  <a:pt x="2774" y="575"/>
                  <a:pt x="2774" y="565"/>
                  <a:pt x="2774" y="555"/>
                </a:cubicBezTo>
                <a:cubicBezTo>
                  <a:pt x="2774" y="554"/>
                  <a:pt x="2774" y="553"/>
                  <a:pt x="2774" y="551"/>
                </a:cubicBezTo>
                <a:cubicBezTo>
                  <a:pt x="2755" y="487"/>
                  <a:pt x="2736" y="423"/>
                  <a:pt x="2717" y="358"/>
                </a:cubicBezTo>
                <a:cubicBezTo>
                  <a:pt x="2678" y="318"/>
                  <a:pt x="2639" y="278"/>
                  <a:pt x="2600" y="236"/>
                </a:cubicBezTo>
                <a:cubicBezTo>
                  <a:pt x="2544" y="218"/>
                  <a:pt x="2488" y="200"/>
                  <a:pt x="2431" y="181"/>
                </a:cubicBezTo>
                <a:cubicBezTo>
                  <a:pt x="2361" y="184"/>
                  <a:pt x="2291" y="187"/>
                  <a:pt x="2221" y="192"/>
                </a:cubicBezTo>
                <a:cubicBezTo>
                  <a:pt x="2173" y="202"/>
                  <a:pt x="2125" y="212"/>
                  <a:pt x="2076" y="223"/>
                </a:cubicBezTo>
                <a:cubicBezTo>
                  <a:pt x="2052" y="228"/>
                  <a:pt x="2028" y="233"/>
                  <a:pt x="2002" y="239"/>
                </a:cubicBezTo>
                <a:cubicBezTo>
                  <a:pt x="1993" y="241"/>
                  <a:pt x="1984" y="243"/>
                  <a:pt x="1974" y="245"/>
                </a:cubicBezTo>
                <a:cubicBezTo>
                  <a:pt x="1973" y="245"/>
                  <a:pt x="1972" y="245"/>
                  <a:pt x="1971" y="246"/>
                </a:cubicBezTo>
                <a:cubicBezTo>
                  <a:pt x="1937" y="249"/>
                  <a:pt x="1903" y="252"/>
                  <a:pt x="1868" y="255"/>
                </a:cubicBezTo>
                <a:cubicBezTo>
                  <a:pt x="1839" y="252"/>
                  <a:pt x="1810" y="249"/>
                  <a:pt x="1779" y="245"/>
                </a:cubicBezTo>
                <a:cubicBezTo>
                  <a:pt x="1747" y="234"/>
                  <a:pt x="1715" y="223"/>
                  <a:pt x="1683" y="212"/>
                </a:cubicBezTo>
                <a:cubicBezTo>
                  <a:pt x="1642" y="191"/>
                  <a:pt x="1601" y="170"/>
                  <a:pt x="1560" y="149"/>
                </a:cubicBezTo>
                <a:cubicBezTo>
                  <a:pt x="1504" y="117"/>
                  <a:pt x="1448" y="85"/>
                  <a:pt x="1391" y="53"/>
                </a:cubicBezTo>
                <a:cubicBezTo>
                  <a:pt x="1353" y="36"/>
                  <a:pt x="1315" y="19"/>
                  <a:pt x="1275" y="0"/>
                </a:cubicBezTo>
                <a:cubicBezTo>
                  <a:pt x="1233" y="2"/>
                  <a:pt x="1191" y="4"/>
                  <a:pt x="1149" y="8"/>
                </a:cubicBezTo>
                <a:cubicBezTo>
                  <a:pt x="1111" y="29"/>
                  <a:pt x="1073" y="50"/>
                  <a:pt x="1033" y="72"/>
                </a:cubicBezTo>
                <a:cubicBezTo>
                  <a:pt x="1005" y="112"/>
                  <a:pt x="977" y="152"/>
                  <a:pt x="949" y="192"/>
                </a:cubicBezTo>
                <a:cubicBezTo>
                  <a:pt x="921" y="257"/>
                  <a:pt x="893" y="322"/>
                  <a:pt x="863" y="387"/>
                </a:cubicBezTo>
                <a:cubicBezTo>
                  <a:pt x="840" y="431"/>
                  <a:pt x="817" y="475"/>
                  <a:pt x="793" y="521"/>
                </a:cubicBezTo>
                <a:cubicBezTo>
                  <a:pt x="769" y="551"/>
                  <a:pt x="745" y="581"/>
                  <a:pt x="721" y="613"/>
                </a:cubicBezTo>
                <a:cubicBezTo>
                  <a:pt x="691" y="635"/>
                  <a:pt x="661" y="657"/>
                  <a:pt x="631" y="681"/>
                </a:cubicBezTo>
                <a:cubicBezTo>
                  <a:pt x="590" y="702"/>
                  <a:pt x="549" y="723"/>
                  <a:pt x="506" y="745"/>
                </a:cubicBezTo>
                <a:cubicBezTo>
                  <a:pt x="464" y="766"/>
                  <a:pt x="422" y="787"/>
                  <a:pt x="378" y="808"/>
                </a:cubicBezTo>
                <a:cubicBezTo>
                  <a:pt x="356" y="819"/>
                  <a:pt x="334" y="830"/>
                  <a:pt x="312" y="841"/>
                </a:cubicBezTo>
                <a:cubicBezTo>
                  <a:pt x="304" y="845"/>
                  <a:pt x="296" y="849"/>
                  <a:pt x="288" y="853"/>
                </a:cubicBezTo>
                <a:cubicBezTo>
                  <a:pt x="287" y="853"/>
                  <a:pt x="286" y="853"/>
                  <a:pt x="285" y="855"/>
                </a:cubicBezTo>
                <a:cubicBezTo>
                  <a:pt x="244" y="891"/>
                  <a:pt x="203" y="927"/>
                  <a:pt x="161" y="964"/>
                </a:cubicBezTo>
                <a:cubicBezTo>
                  <a:pt x="137" y="1005"/>
                  <a:pt x="113" y="1046"/>
                  <a:pt x="88" y="1089"/>
                </a:cubicBezTo>
                <a:cubicBezTo>
                  <a:pt x="83" y="1137"/>
                  <a:pt x="78" y="1185"/>
                  <a:pt x="71" y="1235"/>
                </a:cubicBezTo>
                <a:cubicBezTo>
                  <a:pt x="87" y="1292"/>
                  <a:pt x="103" y="1349"/>
                  <a:pt x="120" y="1408"/>
                </a:cubicBezTo>
                <a:cubicBezTo>
                  <a:pt x="133" y="1456"/>
                  <a:pt x="146" y="1504"/>
                  <a:pt x="161" y="1554"/>
                </a:cubicBezTo>
                <a:cubicBezTo>
                  <a:pt x="162" y="1611"/>
                  <a:pt x="163" y="1668"/>
                  <a:pt x="164" y="1725"/>
                </a:cubicBezTo>
                <a:cubicBezTo>
                  <a:pt x="153" y="1782"/>
                  <a:pt x="142" y="1839"/>
                  <a:pt x="130" y="1897"/>
                </a:cubicBezTo>
                <a:cubicBezTo>
                  <a:pt x="108" y="1945"/>
                  <a:pt x="86" y="1993"/>
                  <a:pt x="64" y="2043"/>
                </a:cubicBezTo>
                <a:cubicBezTo>
                  <a:pt x="43" y="2092"/>
                  <a:pt x="22" y="2141"/>
                  <a:pt x="0" y="2191"/>
                </a:cubicBezTo>
                <a:cubicBezTo>
                  <a:pt x="2" y="2238"/>
                  <a:pt x="4" y="2285"/>
                  <a:pt x="8" y="2333"/>
                </a:cubicBezTo>
                <a:cubicBezTo>
                  <a:pt x="31" y="2373"/>
                  <a:pt x="54" y="2413"/>
                  <a:pt x="79" y="2455"/>
                </a:cubicBezTo>
                <a:cubicBezTo>
                  <a:pt x="120" y="2484"/>
                  <a:pt x="161" y="2513"/>
                  <a:pt x="202" y="2542"/>
                </a:cubicBezTo>
                <a:cubicBezTo>
                  <a:pt x="213" y="2543"/>
                  <a:pt x="224" y="2544"/>
                  <a:pt x="236" y="2546"/>
                </a:cubicBezTo>
                <a:cubicBezTo>
                  <a:pt x="254" y="2549"/>
                  <a:pt x="272" y="2552"/>
                  <a:pt x="292" y="2555"/>
                </a:cubicBezTo>
                <a:cubicBezTo>
                  <a:pt x="313" y="2558"/>
                  <a:pt x="334" y="2561"/>
                  <a:pt x="357" y="2564"/>
                </a:cubicBezTo>
                <a:cubicBezTo>
                  <a:pt x="379" y="2565"/>
                  <a:pt x="401" y="2566"/>
                  <a:pt x="423" y="2569"/>
                </a:cubicBezTo>
                <a:cubicBezTo>
                  <a:pt x="462" y="2573"/>
                  <a:pt x="501" y="2577"/>
                  <a:pt x="541" y="2581"/>
                </a:cubicBezTo>
                <a:cubicBezTo>
                  <a:pt x="588" y="2595"/>
                  <a:pt x="635" y="2609"/>
                  <a:pt x="682" y="2624"/>
                </a:cubicBezTo>
                <a:cubicBezTo>
                  <a:pt x="734" y="2652"/>
                  <a:pt x="786" y="2680"/>
                  <a:pt x="839" y="2709"/>
                </a:cubicBezTo>
                <a:cubicBezTo>
                  <a:pt x="894" y="2754"/>
                  <a:pt x="949" y="2799"/>
                  <a:pt x="1004" y="2846"/>
                </a:cubicBezTo>
                <a:cubicBezTo>
                  <a:pt x="1018" y="2865"/>
                  <a:pt x="1032" y="2884"/>
                  <a:pt x="1046" y="2904"/>
                </a:cubicBezTo>
                <a:cubicBezTo>
                  <a:pt x="1061" y="2924"/>
                  <a:pt x="1076" y="2944"/>
                  <a:pt x="1093" y="2966"/>
                </a:cubicBezTo>
                <a:cubicBezTo>
                  <a:pt x="1112" y="2991"/>
                  <a:pt x="1131" y="3016"/>
                  <a:pt x="1151" y="3043"/>
                </a:cubicBezTo>
                <a:cubicBezTo>
                  <a:pt x="1175" y="3078"/>
                  <a:pt x="1199" y="3113"/>
                  <a:pt x="1225" y="3149"/>
                </a:cubicBezTo>
                <a:cubicBezTo>
                  <a:pt x="1262" y="3173"/>
                  <a:pt x="1299" y="3197"/>
                  <a:pt x="1338" y="3222"/>
                </a:cubicBezTo>
                <a:cubicBezTo>
                  <a:pt x="1387" y="3227"/>
                  <a:pt x="1436" y="3232"/>
                  <a:pt x="1487" y="3239"/>
                </a:cubicBezTo>
                <a:cubicBezTo>
                  <a:pt x="1537" y="3227"/>
                  <a:pt x="1587" y="3215"/>
                  <a:pt x="1637" y="3203"/>
                </a:cubicBezTo>
                <a:cubicBezTo>
                  <a:pt x="1674" y="3176"/>
                  <a:pt x="1711" y="3149"/>
                  <a:pt x="1750" y="3122"/>
                </a:cubicBezTo>
                <a:cubicBezTo>
                  <a:pt x="1758" y="3114"/>
                  <a:pt x="1766" y="3106"/>
                  <a:pt x="1775" y="3096"/>
                </a:cubicBezTo>
                <a:cubicBezTo>
                  <a:pt x="1786" y="3085"/>
                  <a:pt x="1797" y="3074"/>
                  <a:pt x="1809" y="3063"/>
                </a:cubicBezTo>
                <a:cubicBezTo>
                  <a:pt x="1821" y="3050"/>
                  <a:pt x="1833" y="3037"/>
                  <a:pt x="1847" y="3024"/>
                </a:cubicBezTo>
                <a:cubicBezTo>
                  <a:pt x="1861" y="3011"/>
                  <a:pt x="1875" y="2998"/>
                  <a:pt x="1889" y="2984"/>
                </a:cubicBezTo>
                <a:cubicBezTo>
                  <a:pt x="1911" y="2965"/>
                  <a:pt x="1933" y="2946"/>
                  <a:pt x="1955" y="2926"/>
                </a:cubicBezTo>
                <a:cubicBezTo>
                  <a:pt x="1981" y="2911"/>
                  <a:pt x="2007" y="2896"/>
                  <a:pt x="2033" y="2880"/>
                </a:cubicBezTo>
                <a:cubicBezTo>
                  <a:pt x="2062" y="2868"/>
                  <a:pt x="2091" y="2856"/>
                  <a:pt x="2122" y="2844"/>
                </a:cubicBezTo>
                <a:cubicBezTo>
                  <a:pt x="2155" y="2836"/>
                  <a:pt x="2188" y="2828"/>
                  <a:pt x="2221" y="2818"/>
                </a:cubicBezTo>
                <a:cubicBezTo>
                  <a:pt x="2221" y="2817"/>
                  <a:pt x="2221" y="2816"/>
                  <a:pt x="2221" y="2813"/>
                </a:cubicBezTo>
                <a:cubicBezTo>
                  <a:pt x="2221" y="2810"/>
                  <a:pt x="2221" y="2807"/>
                  <a:pt x="2221" y="2804"/>
                </a:cubicBezTo>
                <a:cubicBezTo>
                  <a:pt x="2221" y="2801"/>
                  <a:pt x="2221" y="2798"/>
                  <a:pt x="2221" y="2794"/>
                </a:cubicBezTo>
                <a:cubicBezTo>
                  <a:pt x="2221" y="2793"/>
                  <a:pt x="2221" y="2792"/>
                  <a:pt x="2221" y="2790"/>
                </a:cubicBezTo>
                <a:cubicBezTo>
                  <a:pt x="2229" y="2790"/>
                  <a:pt x="2237" y="2790"/>
                  <a:pt x="2245" y="2790"/>
                </a:cubicBezTo>
                <a:cubicBezTo>
                  <a:pt x="2255" y="2790"/>
                  <a:pt x="2265" y="2790"/>
                  <a:pt x="2275" y="2790"/>
                </a:cubicBezTo>
                <a:cubicBezTo>
                  <a:pt x="2285" y="2790"/>
                  <a:pt x="2295" y="2790"/>
                  <a:pt x="2305" y="2790"/>
                </a:cubicBezTo>
                <a:cubicBezTo>
                  <a:pt x="2313" y="2790"/>
                  <a:pt x="2321" y="2790"/>
                  <a:pt x="2331" y="2790"/>
                </a:cubicBezTo>
                <a:cubicBezTo>
                  <a:pt x="2378" y="2785"/>
                  <a:pt x="2425" y="2780"/>
                  <a:pt x="2474" y="2774"/>
                </a:cubicBezTo>
                <a:cubicBezTo>
                  <a:pt x="2498" y="2772"/>
                  <a:pt x="2522" y="2770"/>
                  <a:pt x="2548" y="2766"/>
                </a:cubicBezTo>
                <a:cubicBezTo>
                  <a:pt x="2557" y="2765"/>
                  <a:pt x="2566" y="2764"/>
                  <a:pt x="2576" y="2763"/>
                </a:cubicBezTo>
                <a:cubicBezTo>
                  <a:pt x="2577" y="2763"/>
                  <a:pt x="2578" y="2763"/>
                  <a:pt x="2580" y="2763"/>
                </a:cubicBezTo>
                <a:cubicBezTo>
                  <a:pt x="2586" y="2763"/>
                  <a:pt x="2592" y="2763"/>
                  <a:pt x="2600" y="2763"/>
                </a:cubicBezTo>
                <a:cubicBezTo>
                  <a:pt x="2607" y="2763"/>
                  <a:pt x="2614" y="2763"/>
                  <a:pt x="2621" y="2763"/>
                </a:cubicBezTo>
                <a:cubicBezTo>
                  <a:pt x="2628" y="2763"/>
                  <a:pt x="2635" y="2763"/>
                  <a:pt x="2642" y="2763"/>
                </a:cubicBezTo>
                <a:cubicBezTo>
                  <a:pt x="2649" y="2763"/>
                  <a:pt x="2656" y="2763"/>
                  <a:pt x="2663" y="2763"/>
                </a:cubicBezTo>
                <a:cubicBezTo>
                  <a:pt x="2668" y="2763"/>
                  <a:pt x="2673" y="2763"/>
                  <a:pt x="2679" y="2763"/>
                </a:cubicBezTo>
                <a:cubicBezTo>
                  <a:pt x="2682" y="2763"/>
                  <a:pt x="2685" y="2763"/>
                  <a:pt x="2690" y="2763"/>
                </a:cubicBezTo>
                <a:cubicBezTo>
                  <a:pt x="2693" y="2763"/>
                  <a:pt x="2696" y="2763"/>
                  <a:pt x="2701" y="2763"/>
                </a:cubicBezTo>
                <a:cubicBezTo>
                  <a:pt x="2706" y="2763"/>
                  <a:pt x="2711" y="2763"/>
                  <a:pt x="2718" y="2763"/>
                </a:cubicBezTo>
                <a:cubicBezTo>
                  <a:pt x="2761" y="2738"/>
                  <a:pt x="2804" y="2713"/>
                  <a:pt x="2847" y="2686"/>
                </a:cubicBezTo>
                <a:cubicBezTo>
                  <a:pt x="2878" y="2654"/>
                  <a:pt x="2909" y="2622"/>
                  <a:pt x="2942" y="2590"/>
                </a:cubicBezTo>
                <a:cubicBezTo>
                  <a:pt x="2961" y="2554"/>
                  <a:pt x="2980" y="2518"/>
                  <a:pt x="3001" y="2482"/>
                </a:cubicBezTo>
                <a:cubicBezTo>
                  <a:pt x="3008" y="2447"/>
                  <a:pt x="3015" y="2412"/>
                  <a:pt x="3022" y="2375"/>
                </a:cubicBezTo>
                <a:cubicBezTo>
                  <a:pt x="3027" y="2310"/>
                  <a:pt x="3032" y="2245"/>
                  <a:pt x="3038" y="2180"/>
                </a:cubicBezTo>
                <a:cubicBezTo>
                  <a:pt x="3062" y="2134"/>
                  <a:pt x="3086" y="2088"/>
                  <a:pt x="3111" y="2040"/>
                </a:cubicBezTo>
                <a:cubicBezTo>
                  <a:pt x="3146" y="2006"/>
                  <a:pt x="3181" y="1972"/>
                  <a:pt x="3216" y="1936"/>
                </a:cubicBezTo>
                <a:cubicBezTo>
                  <a:pt x="3253" y="1908"/>
                  <a:pt x="3290" y="1880"/>
                  <a:pt x="3327" y="1850"/>
                </a:cubicBezTo>
                <a:cubicBezTo>
                  <a:pt x="3357" y="1809"/>
                  <a:pt x="3387" y="1768"/>
                  <a:pt x="3419" y="1725"/>
                </a:cubicBezTo>
                <a:cubicBezTo>
                  <a:pt x="3428" y="1676"/>
                  <a:pt x="3437" y="1627"/>
                  <a:pt x="3447" y="1577"/>
                </a:cubicBezTo>
                <a:cubicBezTo>
                  <a:pt x="3434" y="1530"/>
                  <a:pt x="3421" y="1483"/>
                  <a:pt x="3407" y="1434"/>
                </a:cubicBezTo>
                <a:cubicBezTo>
                  <a:pt x="3371" y="1398"/>
                  <a:pt x="3335" y="1362"/>
                  <a:pt x="3298" y="1325"/>
                </a:cubicBezTo>
                <a:close/>
                <a:moveTo>
                  <a:pt x="1788" y="2817"/>
                </a:moveTo>
                <a:cubicBezTo>
                  <a:pt x="1678" y="2823"/>
                  <a:pt x="1568" y="2829"/>
                  <a:pt x="1458" y="2837"/>
                </a:cubicBezTo>
                <a:cubicBezTo>
                  <a:pt x="1354" y="2814"/>
                  <a:pt x="1250" y="2791"/>
                  <a:pt x="1145" y="2767"/>
                </a:cubicBezTo>
                <a:cubicBezTo>
                  <a:pt x="1051" y="2718"/>
                  <a:pt x="957" y="2669"/>
                  <a:pt x="862" y="2619"/>
                </a:cubicBezTo>
                <a:cubicBezTo>
                  <a:pt x="783" y="2548"/>
                  <a:pt x="704" y="2477"/>
                  <a:pt x="625" y="2405"/>
                </a:cubicBezTo>
                <a:cubicBezTo>
                  <a:pt x="567" y="2315"/>
                  <a:pt x="509" y="2225"/>
                  <a:pt x="449" y="2134"/>
                </a:cubicBezTo>
                <a:cubicBezTo>
                  <a:pt x="417" y="2030"/>
                  <a:pt x="385" y="1926"/>
                  <a:pt x="351" y="1821"/>
                </a:cubicBezTo>
                <a:cubicBezTo>
                  <a:pt x="348" y="1708"/>
                  <a:pt x="345" y="1595"/>
                  <a:pt x="340" y="1482"/>
                </a:cubicBezTo>
                <a:cubicBezTo>
                  <a:pt x="364" y="1377"/>
                  <a:pt x="388" y="1272"/>
                  <a:pt x="413" y="1165"/>
                </a:cubicBezTo>
                <a:cubicBezTo>
                  <a:pt x="462" y="1072"/>
                  <a:pt x="511" y="979"/>
                  <a:pt x="561" y="884"/>
                </a:cubicBezTo>
                <a:cubicBezTo>
                  <a:pt x="632" y="807"/>
                  <a:pt x="703" y="730"/>
                  <a:pt x="776" y="651"/>
                </a:cubicBezTo>
                <a:cubicBezTo>
                  <a:pt x="867" y="594"/>
                  <a:pt x="958" y="537"/>
                  <a:pt x="1049" y="480"/>
                </a:cubicBezTo>
                <a:cubicBezTo>
                  <a:pt x="1157" y="448"/>
                  <a:pt x="1265" y="416"/>
                  <a:pt x="1373" y="383"/>
                </a:cubicBezTo>
                <a:cubicBezTo>
                  <a:pt x="1482" y="380"/>
                  <a:pt x="1591" y="377"/>
                  <a:pt x="1700" y="372"/>
                </a:cubicBezTo>
                <a:cubicBezTo>
                  <a:pt x="1803" y="396"/>
                  <a:pt x="1906" y="420"/>
                  <a:pt x="2010" y="444"/>
                </a:cubicBezTo>
                <a:cubicBezTo>
                  <a:pt x="2103" y="492"/>
                  <a:pt x="2196" y="540"/>
                  <a:pt x="2289" y="590"/>
                </a:cubicBezTo>
                <a:cubicBezTo>
                  <a:pt x="2367" y="660"/>
                  <a:pt x="2445" y="730"/>
                  <a:pt x="2524" y="801"/>
                </a:cubicBezTo>
                <a:cubicBezTo>
                  <a:pt x="2583" y="889"/>
                  <a:pt x="2642" y="977"/>
                  <a:pt x="2702" y="1067"/>
                </a:cubicBezTo>
                <a:cubicBezTo>
                  <a:pt x="2738" y="1171"/>
                  <a:pt x="2774" y="1275"/>
                  <a:pt x="2811" y="1379"/>
                </a:cubicBezTo>
                <a:cubicBezTo>
                  <a:pt x="2813" y="1492"/>
                  <a:pt x="2815" y="1605"/>
                  <a:pt x="2819" y="1718"/>
                </a:cubicBezTo>
                <a:cubicBezTo>
                  <a:pt x="2794" y="1823"/>
                  <a:pt x="2769" y="1928"/>
                  <a:pt x="2742" y="2034"/>
                </a:cubicBezTo>
                <a:cubicBezTo>
                  <a:pt x="2692" y="2127"/>
                  <a:pt x="2642" y="2220"/>
                  <a:pt x="2590" y="2315"/>
                </a:cubicBezTo>
                <a:cubicBezTo>
                  <a:pt x="2518" y="2392"/>
                  <a:pt x="2446" y="2469"/>
                  <a:pt x="2373" y="2548"/>
                </a:cubicBezTo>
                <a:cubicBezTo>
                  <a:pt x="2283" y="2605"/>
                  <a:pt x="2193" y="2662"/>
                  <a:pt x="2102" y="2719"/>
                </a:cubicBezTo>
                <a:cubicBezTo>
                  <a:pt x="1998" y="2751"/>
                  <a:pt x="1894" y="2783"/>
                  <a:pt x="1788" y="2817"/>
                </a:cubicBezTo>
                <a:close/>
              </a:path>
            </a:pathLst>
          </a:cu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358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565400"/>
            <a:ext cx="2663825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5876" name="AutoShape 4"/>
          <p:cNvSpPr>
            <a:spLocks noChangeArrowheads="1"/>
          </p:cNvSpPr>
          <p:nvPr/>
        </p:nvSpPr>
        <p:spPr bwMode="auto">
          <a:xfrm>
            <a:off x="6227763" y="1989138"/>
            <a:ext cx="2598737" cy="3922712"/>
          </a:xfrm>
          <a:prstGeom prst="can">
            <a:avLst>
              <a:gd name="adj" fmla="val 37737"/>
            </a:avLst>
          </a:prstGeom>
          <a:gradFill rotWithShape="0">
            <a:gsLst>
              <a:gs pos="0">
                <a:srgbClr val="CC00FF"/>
              </a:gs>
              <a:gs pos="50000">
                <a:srgbClr val="CCCCFF"/>
              </a:gs>
              <a:gs pos="100000">
                <a:srgbClr val="CC00FF"/>
              </a:gs>
            </a:gsLst>
            <a:lin ang="0" scaled="1"/>
          </a:gradFill>
          <a:ln w="9398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5877" name="AutoShape 5"/>
          <p:cNvSpPr>
            <a:spLocks noChangeArrowheads="1"/>
          </p:cNvSpPr>
          <p:nvPr/>
        </p:nvSpPr>
        <p:spPr bwMode="auto">
          <a:xfrm>
            <a:off x="539750" y="1628775"/>
            <a:ext cx="3887788" cy="1657350"/>
          </a:xfrm>
          <a:prstGeom prst="parallelogram">
            <a:avLst>
              <a:gd name="adj" fmla="val 58645"/>
            </a:avLst>
          </a:prstGeom>
          <a:gradFill rotWithShape="0">
            <a:gsLst>
              <a:gs pos="0">
                <a:srgbClr val="CCFF99"/>
              </a:gs>
              <a:gs pos="100000">
                <a:srgbClr val="00CC00"/>
              </a:gs>
            </a:gsLst>
            <a:path path="rect">
              <a:fillToRect l="100000" b="100000"/>
            </a:path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5878" name="AutoShape 6"/>
          <p:cNvSpPr>
            <a:spLocks noChangeArrowheads="1"/>
          </p:cNvSpPr>
          <p:nvPr/>
        </p:nvSpPr>
        <p:spPr bwMode="auto">
          <a:xfrm rot="10800000">
            <a:off x="468313" y="4367213"/>
            <a:ext cx="3673475" cy="201612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3366FF"/>
              </a:gs>
              <a:gs pos="100000">
                <a:srgbClr val="66CCFF"/>
              </a:gs>
            </a:gsLst>
            <a:lin ang="18900000" scaled="1"/>
          </a:gradFill>
          <a:ln w="9398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5879" name="Rectangl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95288" y="333375"/>
            <a:ext cx="8748712" cy="1079500"/>
          </a:xfrm>
          <a:prstGeom prst="rect">
            <a:avLst/>
          </a:prstGeom>
          <a:solidFill>
            <a:srgbClr val="00B8FF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572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9144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371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8288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ru-RU" sz="3200" b="1" dirty="0" smtClean="0">
                <a:solidFill>
                  <a:srgbClr val="3333CC"/>
                </a:solidFill>
              </a:rPr>
              <a:t>4</a:t>
            </a:r>
            <a:r>
              <a:rPr lang="ru-RU" altLang="ru-RU" sz="3200" b="1" dirty="0">
                <a:solidFill>
                  <a:srgbClr val="3333CC"/>
                </a:solidFill>
              </a:rPr>
              <a:t>. </a:t>
            </a:r>
            <a:r>
              <a:rPr lang="en-GB" altLang="ru-RU" sz="3200" b="1" dirty="0" err="1">
                <a:solidFill>
                  <a:srgbClr val="3333CC"/>
                </a:solidFill>
              </a:rPr>
              <a:t>Получение</a:t>
            </a:r>
            <a:r>
              <a:rPr lang="en-GB" altLang="ru-RU" sz="3200" b="1" dirty="0">
                <a:solidFill>
                  <a:srgbClr val="3333CC"/>
                </a:solidFill>
              </a:rPr>
              <a:t> </a:t>
            </a:r>
            <a:r>
              <a:rPr lang="en-GB" altLang="ru-RU" sz="3200" b="1" dirty="0" err="1">
                <a:solidFill>
                  <a:srgbClr val="3333CC"/>
                </a:solidFill>
              </a:rPr>
              <a:t>на</a:t>
            </a:r>
            <a:r>
              <a:rPr lang="en-GB" altLang="ru-RU" sz="3200" b="1" dirty="0">
                <a:solidFill>
                  <a:srgbClr val="3333CC"/>
                </a:solidFill>
              </a:rPr>
              <a:t> </a:t>
            </a:r>
            <a:r>
              <a:rPr lang="en-GB" altLang="ru-RU" sz="3200" b="1" dirty="0" err="1">
                <a:solidFill>
                  <a:srgbClr val="3333CC"/>
                </a:solidFill>
              </a:rPr>
              <a:t>экране</a:t>
            </a:r>
            <a:r>
              <a:rPr lang="en-GB" altLang="ru-RU" sz="3200" b="1" dirty="0">
                <a:solidFill>
                  <a:srgbClr val="3333CC"/>
                </a:solidFill>
              </a:rPr>
              <a:t> </a:t>
            </a:r>
            <a:r>
              <a:rPr lang="en-GB" altLang="ru-RU" sz="3200" b="1" dirty="0" err="1">
                <a:solidFill>
                  <a:srgbClr val="3333CC"/>
                </a:solidFill>
              </a:rPr>
              <a:t>компьютера</a:t>
            </a:r>
            <a:r>
              <a:rPr lang="en-GB" altLang="ru-RU" sz="3200" b="1" dirty="0">
                <a:solidFill>
                  <a:srgbClr val="3333CC"/>
                </a:solidFill>
              </a:rPr>
              <a:t> </a:t>
            </a:r>
          </a:p>
          <a:p>
            <a:pPr algn="ctr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GB" altLang="ru-RU" sz="3200" b="1" dirty="0">
                <a:solidFill>
                  <a:srgbClr val="3333CC"/>
                </a:solidFill>
              </a:rPr>
              <a:t>  </a:t>
            </a:r>
            <a:r>
              <a:rPr lang="en-GB" altLang="ru-RU" sz="3200" b="1" dirty="0" err="1">
                <a:solidFill>
                  <a:srgbClr val="3333CC"/>
                </a:solidFill>
              </a:rPr>
              <a:t>изображения</a:t>
            </a:r>
            <a:r>
              <a:rPr lang="en-GB" altLang="ru-RU" sz="3200" b="1" dirty="0">
                <a:solidFill>
                  <a:srgbClr val="3333CC"/>
                </a:solidFill>
              </a:rPr>
              <a:t> </a:t>
            </a:r>
            <a:r>
              <a:rPr lang="en-GB" altLang="ru-RU" sz="3200" b="1" dirty="0" err="1">
                <a:solidFill>
                  <a:srgbClr val="3333CC"/>
                </a:solidFill>
              </a:rPr>
              <a:t>геометрической</a:t>
            </a:r>
            <a:r>
              <a:rPr lang="en-GB" altLang="ru-RU" sz="3200" b="1" dirty="0">
                <a:solidFill>
                  <a:srgbClr val="3333CC"/>
                </a:solidFill>
              </a:rPr>
              <a:t> </a:t>
            </a:r>
            <a:r>
              <a:rPr lang="en-GB" altLang="ru-RU" sz="3200" b="1" dirty="0" err="1">
                <a:solidFill>
                  <a:srgbClr val="3333CC"/>
                </a:solidFill>
              </a:rPr>
              <a:t>фигуры</a:t>
            </a:r>
            <a:endParaRPr lang="en-GB" altLang="ru-RU" sz="3200" b="1" dirty="0">
              <a:solidFill>
                <a:srgbClr val="3333CC"/>
              </a:solidFill>
            </a:endParaRPr>
          </a:p>
        </p:txBody>
      </p:sp>
      <p:sp>
        <p:nvSpPr>
          <p:cNvPr id="335880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820150" y="6597650"/>
            <a:ext cx="323850" cy="260350"/>
          </a:xfrm>
          <a:prstGeom prst="actionButtonBackPrevious">
            <a:avLst/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2621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ChangeArrowheads="1"/>
          </p:cNvSpPr>
          <p:nvPr/>
        </p:nvSpPr>
        <p:spPr bwMode="auto">
          <a:xfrm>
            <a:off x="323850" y="260350"/>
            <a:ext cx="8496300" cy="1512888"/>
          </a:xfrm>
          <a:prstGeom prst="rect">
            <a:avLst/>
          </a:prstGeom>
          <a:solidFill>
            <a:srgbClr val="00B8FF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572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9144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371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8288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ru-RU" sz="3200" b="1" dirty="0" smtClean="0">
                <a:solidFill>
                  <a:srgbClr val="3333CC"/>
                </a:solidFill>
              </a:rPr>
              <a:t>5</a:t>
            </a:r>
            <a:r>
              <a:rPr lang="ru-RU" altLang="ru-RU" sz="3200" b="1" dirty="0">
                <a:solidFill>
                  <a:srgbClr val="3333CC"/>
                </a:solidFill>
              </a:rPr>
              <a:t>. </a:t>
            </a:r>
            <a:r>
              <a:rPr lang="en-GB" altLang="ru-RU" sz="3200" b="1" dirty="0" err="1">
                <a:solidFill>
                  <a:srgbClr val="3333CC"/>
                </a:solidFill>
              </a:rPr>
              <a:t>Выделение</a:t>
            </a:r>
            <a:r>
              <a:rPr lang="en-GB" altLang="ru-RU" sz="3200" b="1" dirty="0">
                <a:solidFill>
                  <a:srgbClr val="3333CC"/>
                </a:solidFill>
              </a:rPr>
              <a:t> </a:t>
            </a:r>
            <a:r>
              <a:rPr lang="en-GB" altLang="ru-RU" sz="3200" b="1" dirty="0" err="1">
                <a:solidFill>
                  <a:srgbClr val="3333CC"/>
                </a:solidFill>
              </a:rPr>
              <a:t>на</a:t>
            </a:r>
            <a:r>
              <a:rPr lang="en-GB" altLang="ru-RU" sz="3200" b="1" dirty="0">
                <a:solidFill>
                  <a:srgbClr val="3333CC"/>
                </a:solidFill>
              </a:rPr>
              <a:t> </a:t>
            </a:r>
            <a:r>
              <a:rPr lang="en-GB" altLang="ru-RU" sz="3200" b="1" dirty="0" err="1">
                <a:solidFill>
                  <a:srgbClr val="3333CC"/>
                </a:solidFill>
              </a:rPr>
              <a:t>компьютерной</a:t>
            </a:r>
            <a:r>
              <a:rPr lang="en-GB" altLang="ru-RU" sz="3200" b="1" dirty="0">
                <a:solidFill>
                  <a:srgbClr val="3333CC"/>
                </a:solidFill>
              </a:rPr>
              <a:t> </a:t>
            </a:r>
            <a:r>
              <a:rPr lang="en-GB" altLang="ru-RU" sz="3200" b="1" dirty="0" err="1">
                <a:solidFill>
                  <a:srgbClr val="3333CC"/>
                </a:solidFill>
              </a:rPr>
              <a:t>модели</a:t>
            </a:r>
            <a:r>
              <a:rPr lang="en-GB" altLang="ru-RU" sz="3200" b="1" dirty="0">
                <a:solidFill>
                  <a:srgbClr val="3333CC"/>
                </a:solidFill>
              </a:rPr>
              <a:t> </a:t>
            </a:r>
          </a:p>
          <a:p>
            <a:pPr algn="ctr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GB" altLang="ru-RU" sz="3200" b="1" dirty="0">
                <a:solidFill>
                  <a:srgbClr val="3333CC"/>
                </a:solidFill>
              </a:rPr>
              <a:t>  </a:t>
            </a:r>
            <a:r>
              <a:rPr lang="en-GB" altLang="ru-RU" sz="3200" b="1" dirty="0" err="1">
                <a:solidFill>
                  <a:srgbClr val="3333CC"/>
                </a:solidFill>
              </a:rPr>
              <a:t>геометрической</a:t>
            </a:r>
            <a:r>
              <a:rPr lang="en-GB" altLang="ru-RU" sz="3200" b="1" dirty="0">
                <a:solidFill>
                  <a:srgbClr val="3333CC"/>
                </a:solidFill>
              </a:rPr>
              <a:t> </a:t>
            </a:r>
            <a:r>
              <a:rPr lang="en-GB" altLang="ru-RU" sz="3200" b="1" dirty="0" err="1">
                <a:solidFill>
                  <a:srgbClr val="3333CC"/>
                </a:solidFill>
              </a:rPr>
              <a:t>фигуры</a:t>
            </a:r>
            <a:r>
              <a:rPr lang="en-GB" altLang="ru-RU" sz="3200" b="1" dirty="0">
                <a:solidFill>
                  <a:srgbClr val="3333CC"/>
                </a:solidFill>
              </a:rPr>
              <a:t> </a:t>
            </a:r>
            <a:r>
              <a:rPr lang="en-GB" altLang="ru-RU" sz="3200" b="1" dirty="0" err="1">
                <a:solidFill>
                  <a:srgbClr val="3333CC"/>
                </a:solidFill>
              </a:rPr>
              <a:t>ее</a:t>
            </a:r>
            <a:r>
              <a:rPr lang="en-GB" altLang="ru-RU" sz="3200" b="1" dirty="0">
                <a:solidFill>
                  <a:srgbClr val="3333CC"/>
                </a:solidFill>
              </a:rPr>
              <a:t> </a:t>
            </a:r>
            <a:r>
              <a:rPr lang="en-GB" altLang="ru-RU" sz="3200" b="1" dirty="0" err="1">
                <a:solidFill>
                  <a:srgbClr val="3333CC"/>
                </a:solidFill>
              </a:rPr>
              <a:t>частей</a:t>
            </a:r>
            <a:endParaRPr lang="en-GB" altLang="ru-RU" sz="3200" b="1" dirty="0">
              <a:solidFill>
                <a:srgbClr val="3333CC"/>
              </a:solidFill>
            </a:endParaRPr>
          </a:p>
        </p:txBody>
      </p:sp>
      <p:sp>
        <p:nvSpPr>
          <p:cNvPr id="337923" name="Rectangle 3"/>
          <p:cNvSpPr>
            <a:spLocks noChangeArrowheads="1"/>
          </p:cNvSpPr>
          <p:nvPr/>
        </p:nvSpPr>
        <p:spPr bwMode="auto">
          <a:xfrm>
            <a:off x="4211638" y="2133600"/>
            <a:ext cx="3887787" cy="863600"/>
          </a:xfrm>
          <a:prstGeom prst="rect">
            <a:avLst/>
          </a:prstGeom>
          <a:solidFill>
            <a:srgbClr val="00B8FF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572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9144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371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8288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GB" altLang="ru-RU" sz="2800"/>
              <a:t>Основания</a:t>
            </a:r>
          </a:p>
        </p:txBody>
      </p:sp>
      <p:sp>
        <p:nvSpPr>
          <p:cNvPr id="337924" name="Rectangle 4"/>
          <p:cNvSpPr>
            <a:spLocks noChangeArrowheads="1"/>
          </p:cNvSpPr>
          <p:nvPr/>
        </p:nvSpPr>
        <p:spPr bwMode="auto">
          <a:xfrm>
            <a:off x="5292725" y="2924175"/>
            <a:ext cx="3024188" cy="649288"/>
          </a:xfrm>
          <a:prstGeom prst="rect">
            <a:avLst/>
          </a:prstGeom>
          <a:solidFill>
            <a:srgbClr val="00B8FF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572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9144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371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8288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GB" altLang="ru-RU" sz="2800"/>
              <a:t>Боковые</a:t>
            </a:r>
            <a:r>
              <a:rPr lang="en-GB" altLang="ru-RU" sz="3200"/>
              <a:t> </a:t>
            </a:r>
            <a:r>
              <a:rPr lang="en-GB" altLang="ru-RU" sz="2800"/>
              <a:t>стороны</a:t>
            </a:r>
          </a:p>
        </p:txBody>
      </p:sp>
      <p:sp>
        <p:nvSpPr>
          <p:cNvPr id="337925" name="Rectangle 5"/>
          <p:cNvSpPr>
            <a:spLocks noChangeArrowheads="1"/>
          </p:cNvSpPr>
          <p:nvPr/>
        </p:nvSpPr>
        <p:spPr bwMode="auto">
          <a:xfrm>
            <a:off x="5219700" y="4581525"/>
            <a:ext cx="2736850" cy="647700"/>
          </a:xfrm>
          <a:prstGeom prst="rect">
            <a:avLst/>
          </a:prstGeom>
          <a:solidFill>
            <a:srgbClr val="00B8FF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572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9144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371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8288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GB" altLang="ru-RU" sz="2800"/>
              <a:t>Средняя линия</a:t>
            </a:r>
          </a:p>
        </p:txBody>
      </p:sp>
      <p:sp>
        <p:nvSpPr>
          <p:cNvPr id="337926" name="Rectangle 6"/>
          <p:cNvSpPr>
            <a:spLocks noChangeArrowheads="1"/>
          </p:cNvSpPr>
          <p:nvPr/>
        </p:nvSpPr>
        <p:spPr bwMode="auto">
          <a:xfrm>
            <a:off x="4520843" y="3716338"/>
            <a:ext cx="2879725" cy="792162"/>
          </a:xfrm>
          <a:prstGeom prst="rect">
            <a:avLst/>
          </a:prstGeom>
          <a:solidFill>
            <a:srgbClr val="00B8FF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572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9144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371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8288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GB" altLang="ru-RU" sz="2800" dirty="0" err="1"/>
              <a:t>Высота</a:t>
            </a:r>
            <a:endParaRPr lang="en-GB" altLang="ru-RU" sz="2800" dirty="0"/>
          </a:p>
        </p:txBody>
      </p:sp>
      <p:grpSp>
        <p:nvGrpSpPr>
          <p:cNvPr id="337927" name="Group 7"/>
          <p:cNvGrpSpPr>
            <a:grpSpLocks/>
          </p:cNvGrpSpPr>
          <p:nvPr/>
        </p:nvGrpSpPr>
        <p:grpSpPr bwMode="auto">
          <a:xfrm>
            <a:off x="250825" y="2420938"/>
            <a:ext cx="4319588" cy="2951162"/>
            <a:chOff x="158" y="1525"/>
            <a:chExt cx="2721" cy="1859"/>
          </a:xfrm>
        </p:grpSpPr>
        <p:sp>
          <p:nvSpPr>
            <p:cNvPr id="337928" name="Line 8"/>
            <p:cNvSpPr>
              <a:spLocks noChangeShapeType="1"/>
            </p:cNvSpPr>
            <p:nvPr/>
          </p:nvSpPr>
          <p:spPr bwMode="auto">
            <a:xfrm>
              <a:off x="1066" y="1525"/>
              <a:ext cx="1224" cy="1"/>
            </a:xfrm>
            <a:prstGeom prst="line">
              <a:avLst/>
            </a:prstGeom>
            <a:noFill/>
            <a:ln w="7632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7929" name="Line 9"/>
            <p:cNvSpPr>
              <a:spLocks noChangeShapeType="1"/>
            </p:cNvSpPr>
            <p:nvPr/>
          </p:nvSpPr>
          <p:spPr bwMode="auto">
            <a:xfrm>
              <a:off x="158" y="3385"/>
              <a:ext cx="2722" cy="1"/>
            </a:xfrm>
            <a:prstGeom prst="line">
              <a:avLst/>
            </a:prstGeom>
            <a:noFill/>
            <a:ln w="6336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37930" name="Group 10"/>
          <p:cNvGrpSpPr>
            <a:grpSpLocks/>
          </p:cNvGrpSpPr>
          <p:nvPr/>
        </p:nvGrpSpPr>
        <p:grpSpPr bwMode="auto">
          <a:xfrm>
            <a:off x="250825" y="2420938"/>
            <a:ext cx="4319588" cy="2951162"/>
            <a:chOff x="158" y="1525"/>
            <a:chExt cx="2721" cy="1859"/>
          </a:xfrm>
        </p:grpSpPr>
        <p:sp>
          <p:nvSpPr>
            <p:cNvPr id="337931" name="Line 11"/>
            <p:cNvSpPr>
              <a:spLocks noChangeShapeType="1"/>
            </p:cNvSpPr>
            <p:nvPr/>
          </p:nvSpPr>
          <p:spPr bwMode="auto">
            <a:xfrm flipH="1">
              <a:off x="157" y="1525"/>
              <a:ext cx="909" cy="1860"/>
            </a:xfrm>
            <a:prstGeom prst="line">
              <a:avLst/>
            </a:prstGeom>
            <a:noFill/>
            <a:ln w="7632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7932" name="Line 12"/>
            <p:cNvSpPr>
              <a:spLocks noChangeShapeType="1"/>
            </p:cNvSpPr>
            <p:nvPr/>
          </p:nvSpPr>
          <p:spPr bwMode="auto">
            <a:xfrm>
              <a:off x="2290" y="1525"/>
              <a:ext cx="590" cy="1860"/>
            </a:xfrm>
            <a:prstGeom prst="line">
              <a:avLst/>
            </a:prstGeom>
            <a:noFill/>
            <a:ln w="7632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37933" name="Line 13"/>
          <p:cNvSpPr>
            <a:spLocks noChangeShapeType="1"/>
          </p:cNvSpPr>
          <p:nvPr/>
        </p:nvSpPr>
        <p:spPr bwMode="auto">
          <a:xfrm>
            <a:off x="1692275" y="2420938"/>
            <a:ext cx="1588" cy="2952750"/>
          </a:xfrm>
          <a:prstGeom prst="line">
            <a:avLst/>
          </a:prstGeom>
          <a:noFill/>
          <a:ln w="6048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37934" name="Group 14"/>
          <p:cNvGrpSpPr>
            <a:grpSpLocks/>
          </p:cNvGrpSpPr>
          <p:nvPr/>
        </p:nvGrpSpPr>
        <p:grpSpPr bwMode="auto">
          <a:xfrm>
            <a:off x="1692275" y="5157788"/>
            <a:ext cx="285750" cy="214312"/>
            <a:chOff x="1066" y="3249"/>
            <a:chExt cx="180" cy="135"/>
          </a:xfrm>
        </p:grpSpPr>
        <p:sp>
          <p:nvSpPr>
            <p:cNvPr id="337935" name="Line 15"/>
            <p:cNvSpPr>
              <a:spLocks noChangeShapeType="1"/>
            </p:cNvSpPr>
            <p:nvPr/>
          </p:nvSpPr>
          <p:spPr bwMode="auto">
            <a:xfrm>
              <a:off x="1066" y="3249"/>
              <a:ext cx="181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7936" name="Line 16"/>
            <p:cNvSpPr>
              <a:spLocks noChangeShapeType="1"/>
            </p:cNvSpPr>
            <p:nvPr/>
          </p:nvSpPr>
          <p:spPr bwMode="auto">
            <a:xfrm>
              <a:off x="1247" y="3249"/>
              <a:ext cx="1" cy="136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37937" name="Line 17"/>
          <p:cNvSpPr>
            <a:spLocks noChangeShapeType="1"/>
          </p:cNvSpPr>
          <p:nvPr/>
        </p:nvSpPr>
        <p:spPr bwMode="auto">
          <a:xfrm>
            <a:off x="971550" y="3933825"/>
            <a:ext cx="3167063" cy="1588"/>
          </a:xfrm>
          <a:prstGeom prst="line">
            <a:avLst/>
          </a:prstGeom>
          <a:noFill/>
          <a:ln w="6048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37938" name="Group 18"/>
          <p:cNvGrpSpPr>
            <a:grpSpLocks/>
          </p:cNvGrpSpPr>
          <p:nvPr/>
        </p:nvGrpSpPr>
        <p:grpSpPr bwMode="auto">
          <a:xfrm>
            <a:off x="468313" y="3068638"/>
            <a:ext cx="4029075" cy="1725612"/>
            <a:chOff x="295" y="1933"/>
            <a:chExt cx="2538" cy="1087"/>
          </a:xfrm>
        </p:grpSpPr>
        <p:sp>
          <p:nvSpPr>
            <p:cNvPr id="337939" name="Line 19"/>
            <p:cNvSpPr>
              <a:spLocks noChangeShapeType="1"/>
            </p:cNvSpPr>
            <p:nvPr/>
          </p:nvSpPr>
          <p:spPr bwMode="auto">
            <a:xfrm>
              <a:off x="748" y="1979"/>
              <a:ext cx="136" cy="9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7940" name="Line 20"/>
            <p:cNvSpPr>
              <a:spLocks noChangeShapeType="1"/>
            </p:cNvSpPr>
            <p:nvPr/>
          </p:nvSpPr>
          <p:spPr bwMode="auto">
            <a:xfrm>
              <a:off x="295" y="2886"/>
              <a:ext cx="136" cy="9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7941" name="Line 21"/>
            <p:cNvSpPr>
              <a:spLocks noChangeShapeType="1"/>
            </p:cNvSpPr>
            <p:nvPr/>
          </p:nvSpPr>
          <p:spPr bwMode="auto">
            <a:xfrm flipV="1">
              <a:off x="2336" y="1932"/>
              <a:ext cx="181" cy="4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7942" name="Line 22"/>
            <p:cNvSpPr>
              <a:spLocks noChangeShapeType="1"/>
            </p:cNvSpPr>
            <p:nvPr/>
          </p:nvSpPr>
          <p:spPr bwMode="auto">
            <a:xfrm flipV="1">
              <a:off x="2653" y="2930"/>
              <a:ext cx="181" cy="4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7943" name="Line 23"/>
            <p:cNvSpPr>
              <a:spLocks noChangeShapeType="1"/>
            </p:cNvSpPr>
            <p:nvPr/>
          </p:nvSpPr>
          <p:spPr bwMode="auto">
            <a:xfrm flipV="1">
              <a:off x="2653" y="2975"/>
              <a:ext cx="181" cy="4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7944" name="Line 24"/>
            <p:cNvSpPr>
              <a:spLocks noChangeShapeType="1"/>
            </p:cNvSpPr>
            <p:nvPr/>
          </p:nvSpPr>
          <p:spPr bwMode="auto">
            <a:xfrm flipV="1">
              <a:off x="2336" y="1978"/>
              <a:ext cx="181" cy="4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37945" name="AutoShape 2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20150" y="6597650"/>
            <a:ext cx="323850" cy="260350"/>
          </a:xfrm>
          <a:prstGeom prst="actionButtonForwardNext">
            <a:avLst/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3477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7" dur="2000"/>
                                        <p:tgtEl>
                                          <p:spTgt spid="337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1000"/>
                                        <p:tgtEl>
                                          <p:spTgt spid="3379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337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337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18" dur="2000"/>
                                        <p:tgtEl>
                                          <p:spTgt spid="337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3" dur="1000"/>
                                        <p:tgtEl>
                                          <p:spTgt spid="3379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4" dur="1000" fill="hold"/>
                                        <p:tgtEl>
                                          <p:spTgt spid="337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337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29" dur="500"/>
                                        <p:tgtEl>
                                          <p:spTgt spid="337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33" dur="500"/>
                                        <p:tgtEl>
                                          <p:spTgt spid="337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8" dur="1000"/>
                                        <p:tgtEl>
                                          <p:spTgt spid="3379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9" dur="1000" fill="hold"/>
                                        <p:tgtEl>
                                          <p:spTgt spid="337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1000" fill="hold"/>
                                        <p:tgtEl>
                                          <p:spTgt spid="337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44" dur="500"/>
                                        <p:tgtEl>
                                          <p:spTgt spid="337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48" dur="500"/>
                                        <p:tgtEl>
                                          <p:spTgt spid="337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Line 2"/>
          <p:cNvSpPr>
            <a:spLocks noChangeShapeType="1"/>
          </p:cNvSpPr>
          <p:nvPr/>
        </p:nvSpPr>
        <p:spPr bwMode="auto">
          <a:xfrm flipV="1">
            <a:off x="1763713" y="763588"/>
            <a:ext cx="431800" cy="1803400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9971" name="Line 3"/>
          <p:cNvSpPr>
            <a:spLocks noChangeShapeType="1"/>
          </p:cNvSpPr>
          <p:nvPr/>
        </p:nvSpPr>
        <p:spPr bwMode="auto">
          <a:xfrm flipV="1">
            <a:off x="1763713" y="835025"/>
            <a:ext cx="1295400" cy="1731963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9972" name="Line 4"/>
          <p:cNvSpPr>
            <a:spLocks noChangeShapeType="1"/>
          </p:cNvSpPr>
          <p:nvPr/>
        </p:nvSpPr>
        <p:spPr bwMode="auto">
          <a:xfrm flipV="1">
            <a:off x="1763713" y="1195388"/>
            <a:ext cx="1871662" cy="1371600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9973" name="Line 5"/>
          <p:cNvSpPr>
            <a:spLocks noChangeShapeType="1"/>
          </p:cNvSpPr>
          <p:nvPr/>
        </p:nvSpPr>
        <p:spPr bwMode="auto">
          <a:xfrm flipV="1">
            <a:off x="1763713" y="2419350"/>
            <a:ext cx="1871662" cy="147638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9974" name="Oval 6"/>
          <p:cNvSpPr>
            <a:spLocks noChangeArrowheads="1"/>
          </p:cNvSpPr>
          <p:nvPr/>
        </p:nvSpPr>
        <p:spPr bwMode="auto">
          <a:xfrm>
            <a:off x="1692275" y="2492375"/>
            <a:ext cx="144463" cy="144463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9975" name="Oval 7"/>
          <p:cNvSpPr>
            <a:spLocks noChangeArrowheads="1"/>
          </p:cNvSpPr>
          <p:nvPr/>
        </p:nvSpPr>
        <p:spPr bwMode="auto">
          <a:xfrm>
            <a:off x="1258888" y="1557338"/>
            <a:ext cx="144462" cy="144462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9976" name="Oval 8"/>
          <p:cNvSpPr>
            <a:spLocks noChangeArrowheads="1"/>
          </p:cNvSpPr>
          <p:nvPr/>
        </p:nvSpPr>
        <p:spPr bwMode="auto">
          <a:xfrm>
            <a:off x="2124075" y="692150"/>
            <a:ext cx="144463" cy="144463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9977" name="Oval 9"/>
          <p:cNvSpPr>
            <a:spLocks noChangeArrowheads="1"/>
          </p:cNvSpPr>
          <p:nvPr/>
        </p:nvSpPr>
        <p:spPr bwMode="auto">
          <a:xfrm>
            <a:off x="2987675" y="765175"/>
            <a:ext cx="144463" cy="144463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9978" name="Oval 10"/>
          <p:cNvSpPr>
            <a:spLocks noChangeArrowheads="1"/>
          </p:cNvSpPr>
          <p:nvPr/>
        </p:nvSpPr>
        <p:spPr bwMode="auto">
          <a:xfrm>
            <a:off x="3563938" y="1125538"/>
            <a:ext cx="144462" cy="144462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9979" name="Oval 11"/>
          <p:cNvSpPr>
            <a:spLocks noChangeArrowheads="1"/>
          </p:cNvSpPr>
          <p:nvPr/>
        </p:nvSpPr>
        <p:spPr bwMode="auto">
          <a:xfrm>
            <a:off x="3563938" y="2349500"/>
            <a:ext cx="144462" cy="144463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9980" name="Oval 12"/>
          <p:cNvSpPr>
            <a:spLocks noChangeArrowheads="1"/>
          </p:cNvSpPr>
          <p:nvPr/>
        </p:nvSpPr>
        <p:spPr bwMode="auto">
          <a:xfrm>
            <a:off x="2843213" y="2924175"/>
            <a:ext cx="144462" cy="144463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9981" name="AutoShape 13"/>
          <p:cNvSpPr>
            <a:spLocks noChangeArrowheads="1"/>
          </p:cNvSpPr>
          <p:nvPr/>
        </p:nvSpPr>
        <p:spPr bwMode="auto">
          <a:xfrm>
            <a:off x="4787900" y="1773238"/>
            <a:ext cx="3887788" cy="3384550"/>
          </a:xfrm>
          <a:prstGeom prst="pentagon">
            <a:avLst/>
          </a:prstGeom>
          <a:gradFill rotWithShape="1">
            <a:gsLst>
              <a:gs pos="0">
                <a:srgbClr val="66FFCC">
                  <a:gamma/>
                  <a:shade val="46275"/>
                  <a:invGamma/>
                </a:srgbClr>
              </a:gs>
              <a:gs pos="50000">
                <a:srgbClr val="66FFCC"/>
              </a:gs>
              <a:gs pos="100000">
                <a:srgbClr val="66FFCC">
                  <a:gamma/>
                  <a:shade val="46275"/>
                  <a:invGamma/>
                </a:srgbClr>
              </a:gs>
            </a:gsLst>
            <a:lin ang="18900000" scaled="1"/>
          </a:gradFill>
          <a:ln w="38227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9982" name="Rectangle 14"/>
          <p:cNvSpPr>
            <a:spLocks noChangeArrowheads="1"/>
          </p:cNvSpPr>
          <p:nvPr/>
        </p:nvSpPr>
        <p:spPr bwMode="auto">
          <a:xfrm>
            <a:off x="6588125" y="1268413"/>
            <a:ext cx="4270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572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9144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371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8288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GB" altLang="ru-RU" sz="2800" b="1"/>
              <a:t>С</a:t>
            </a:r>
          </a:p>
        </p:txBody>
      </p:sp>
      <p:sp>
        <p:nvSpPr>
          <p:cNvPr id="339983" name="Rectangle 15"/>
          <p:cNvSpPr>
            <a:spLocks noChangeArrowheads="1"/>
          </p:cNvSpPr>
          <p:nvPr/>
        </p:nvSpPr>
        <p:spPr bwMode="auto">
          <a:xfrm>
            <a:off x="4284663" y="2924175"/>
            <a:ext cx="3857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572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9144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371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8288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GB" altLang="ru-RU" sz="2800" b="1"/>
              <a:t>В</a:t>
            </a:r>
          </a:p>
        </p:txBody>
      </p:sp>
      <p:sp>
        <p:nvSpPr>
          <p:cNvPr id="339984" name="Rectangle 16"/>
          <p:cNvSpPr>
            <a:spLocks noChangeArrowheads="1"/>
          </p:cNvSpPr>
          <p:nvPr/>
        </p:nvSpPr>
        <p:spPr bwMode="auto">
          <a:xfrm>
            <a:off x="5148263" y="5084763"/>
            <a:ext cx="4270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572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9144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371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8288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GB" altLang="ru-RU" sz="2800" b="1"/>
              <a:t>А</a:t>
            </a:r>
          </a:p>
        </p:txBody>
      </p:sp>
      <p:sp>
        <p:nvSpPr>
          <p:cNvPr id="339985" name="Rectangle 17"/>
          <p:cNvSpPr>
            <a:spLocks noChangeArrowheads="1"/>
          </p:cNvSpPr>
          <p:nvPr/>
        </p:nvSpPr>
        <p:spPr bwMode="auto">
          <a:xfrm>
            <a:off x="8707438" y="2852738"/>
            <a:ext cx="436562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572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9144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371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8288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GB" altLang="ru-RU" sz="2800" b="1"/>
              <a:t>D</a:t>
            </a:r>
          </a:p>
        </p:txBody>
      </p:sp>
      <p:sp>
        <p:nvSpPr>
          <p:cNvPr id="339986" name="Rectangle 18"/>
          <p:cNvSpPr>
            <a:spLocks noChangeArrowheads="1"/>
          </p:cNvSpPr>
          <p:nvPr/>
        </p:nvSpPr>
        <p:spPr bwMode="auto">
          <a:xfrm>
            <a:off x="7885113" y="5157788"/>
            <a:ext cx="3746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572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9144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371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8288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GB" altLang="ru-RU" sz="2800" b="1"/>
              <a:t>Е</a:t>
            </a:r>
          </a:p>
        </p:txBody>
      </p:sp>
      <p:grpSp>
        <p:nvGrpSpPr>
          <p:cNvPr id="339987" name="Group 19"/>
          <p:cNvGrpSpPr>
            <a:grpSpLocks/>
          </p:cNvGrpSpPr>
          <p:nvPr/>
        </p:nvGrpSpPr>
        <p:grpSpPr bwMode="auto">
          <a:xfrm>
            <a:off x="898525" y="404813"/>
            <a:ext cx="3816350" cy="3040062"/>
            <a:chOff x="566" y="255"/>
            <a:chExt cx="2404" cy="1915"/>
          </a:xfrm>
        </p:grpSpPr>
        <p:grpSp>
          <p:nvGrpSpPr>
            <p:cNvPr id="339988" name="Group 20"/>
            <p:cNvGrpSpPr>
              <a:grpSpLocks/>
            </p:cNvGrpSpPr>
            <p:nvPr/>
          </p:nvGrpSpPr>
          <p:grpSpPr bwMode="auto">
            <a:xfrm>
              <a:off x="838" y="481"/>
              <a:ext cx="1453" cy="1407"/>
              <a:chOff x="838" y="481"/>
              <a:chExt cx="1453" cy="1407"/>
            </a:xfrm>
          </p:grpSpPr>
          <p:sp>
            <p:nvSpPr>
              <p:cNvPr id="339989" name="Line 21"/>
              <p:cNvSpPr>
                <a:spLocks noChangeShapeType="1"/>
              </p:cNvSpPr>
              <p:nvPr/>
            </p:nvSpPr>
            <p:spPr bwMode="auto">
              <a:xfrm flipH="1" flipV="1">
                <a:off x="838" y="1025"/>
                <a:ext cx="274" cy="592"/>
              </a:xfrm>
              <a:prstGeom prst="line">
                <a:avLst/>
              </a:prstGeom>
              <a:noFill/>
              <a:ln w="5724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990" name="Line 22"/>
              <p:cNvSpPr>
                <a:spLocks noChangeShapeType="1"/>
              </p:cNvSpPr>
              <p:nvPr/>
            </p:nvSpPr>
            <p:spPr bwMode="auto">
              <a:xfrm flipV="1">
                <a:off x="839" y="481"/>
                <a:ext cx="544" cy="546"/>
              </a:xfrm>
              <a:prstGeom prst="line">
                <a:avLst/>
              </a:prstGeom>
              <a:noFill/>
              <a:ln w="5724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991" name="Line 23"/>
              <p:cNvSpPr>
                <a:spLocks noChangeShapeType="1"/>
              </p:cNvSpPr>
              <p:nvPr/>
            </p:nvSpPr>
            <p:spPr bwMode="auto">
              <a:xfrm>
                <a:off x="1383" y="482"/>
                <a:ext cx="544" cy="45"/>
              </a:xfrm>
              <a:prstGeom prst="line">
                <a:avLst/>
              </a:prstGeom>
              <a:noFill/>
              <a:ln w="5724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992" name="Line 24"/>
              <p:cNvSpPr>
                <a:spLocks noChangeShapeType="1"/>
              </p:cNvSpPr>
              <p:nvPr/>
            </p:nvSpPr>
            <p:spPr bwMode="auto">
              <a:xfrm>
                <a:off x="1927" y="527"/>
                <a:ext cx="363" cy="227"/>
              </a:xfrm>
              <a:prstGeom prst="line">
                <a:avLst/>
              </a:prstGeom>
              <a:noFill/>
              <a:ln w="5724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993" name="Line 25"/>
              <p:cNvSpPr>
                <a:spLocks noChangeShapeType="1"/>
              </p:cNvSpPr>
              <p:nvPr/>
            </p:nvSpPr>
            <p:spPr bwMode="auto">
              <a:xfrm>
                <a:off x="2290" y="754"/>
                <a:ext cx="1" cy="771"/>
              </a:xfrm>
              <a:prstGeom prst="line">
                <a:avLst/>
              </a:prstGeom>
              <a:noFill/>
              <a:ln w="5724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994" name="Line 26"/>
              <p:cNvSpPr>
                <a:spLocks noChangeShapeType="1"/>
              </p:cNvSpPr>
              <p:nvPr/>
            </p:nvSpPr>
            <p:spPr bwMode="auto">
              <a:xfrm flipH="1">
                <a:off x="1836" y="1525"/>
                <a:ext cx="455" cy="363"/>
              </a:xfrm>
              <a:prstGeom prst="line">
                <a:avLst/>
              </a:prstGeom>
              <a:noFill/>
              <a:ln w="5724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995" name="Line 27"/>
              <p:cNvSpPr>
                <a:spLocks noChangeShapeType="1"/>
              </p:cNvSpPr>
              <p:nvPr/>
            </p:nvSpPr>
            <p:spPr bwMode="auto">
              <a:xfrm>
                <a:off x="1111" y="1616"/>
                <a:ext cx="726" cy="272"/>
              </a:xfrm>
              <a:prstGeom prst="line">
                <a:avLst/>
              </a:prstGeom>
              <a:noFill/>
              <a:ln w="5724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39996" name="Text Box 28"/>
            <p:cNvSpPr txBox="1">
              <a:spLocks noChangeArrowheads="1"/>
            </p:cNvSpPr>
            <p:nvPr/>
          </p:nvSpPr>
          <p:spPr bwMode="auto">
            <a:xfrm>
              <a:off x="839" y="1570"/>
              <a:ext cx="499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4572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9144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371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18288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defTabSz="449263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defTabSz="449263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defTabSz="449263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defTabSz="449263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hangingPunct="1">
                <a:lnSpc>
                  <a:spcPct val="100000"/>
                </a:lnSpc>
                <a:spcBef>
                  <a:spcPts val="175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GB" altLang="ru-RU" sz="2800" b="1"/>
                <a:t>А</a:t>
              </a:r>
            </a:p>
          </p:txBody>
        </p:sp>
        <p:sp>
          <p:nvSpPr>
            <p:cNvPr id="339997" name="Text Box 29"/>
            <p:cNvSpPr txBox="1">
              <a:spLocks noChangeArrowheads="1"/>
            </p:cNvSpPr>
            <p:nvPr/>
          </p:nvSpPr>
          <p:spPr bwMode="auto">
            <a:xfrm>
              <a:off x="566" y="799"/>
              <a:ext cx="499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4572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9144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371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18288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defTabSz="449263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defTabSz="449263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defTabSz="449263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defTabSz="449263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hangingPunct="1">
                <a:lnSpc>
                  <a:spcPct val="100000"/>
                </a:lnSpc>
                <a:spcBef>
                  <a:spcPts val="175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GB" altLang="ru-RU" sz="2800" b="1"/>
                <a:t>В</a:t>
              </a:r>
            </a:p>
          </p:txBody>
        </p:sp>
        <p:sp>
          <p:nvSpPr>
            <p:cNvPr id="339998" name="Text Box 30"/>
            <p:cNvSpPr txBox="1">
              <a:spLocks noChangeArrowheads="1"/>
            </p:cNvSpPr>
            <p:nvPr/>
          </p:nvSpPr>
          <p:spPr bwMode="auto">
            <a:xfrm>
              <a:off x="1111" y="255"/>
              <a:ext cx="862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4572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9144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371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18288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defTabSz="449263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defTabSz="449263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defTabSz="449263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defTabSz="449263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hangingPunct="1">
                <a:lnSpc>
                  <a:spcPct val="100000"/>
                </a:lnSpc>
                <a:spcBef>
                  <a:spcPts val="175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GB" altLang="ru-RU" sz="2800" b="1"/>
                <a:t>С</a:t>
              </a:r>
            </a:p>
          </p:txBody>
        </p:sp>
        <p:sp>
          <p:nvSpPr>
            <p:cNvPr id="339999" name="Text Box 31"/>
            <p:cNvSpPr txBox="1">
              <a:spLocks noChangeArrowheads="1"/>
            </p:cNvSpPr>
            <p:nvPr/>
          </p:nvSpPr>
          <p:spPr bwMode="auto">
            <a:xfrm>
              <a:off x="1837" y="255"/>
              <a:ext cx="499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4572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9144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371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18288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defTabSz="449263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defTabSz="449263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defTabSz="449263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defTabSz="449263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hangingPunct="1">
                <a:lnSpc>
                  <a:spcPct val="100000"/>
                </a:lnSpc>
                <a:spcBef>
                  <a:spcPts val="175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GB" altLang="ru-RU" sz="2800" b="1"/>
                <a:t>D</a:t>
              </a:r>
            </a:p>
          </p:txBody>
        </p:sp>
        <p:sp>
          <p:nvSpPr>
            <p:cNvPr id="340000" name="Text Box 32"/>
            <p:cNvSpPr txBox="1">
              <a:spLocks noChangeArrowheads="1"/>
            </p:cNvSpPr>
            <p:nvPr/>
          </p:nvSpPr>
          <p:spPr bwMode="auto">
            <a:xfrm>
              <a:off x="2336" y="1344"/>
              <a:ext cx="545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4572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9144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371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18288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defTabSz="449263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defTabSz="449263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defTabSz="449263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defTabSz="449263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hangingPunct="1">
                <a:lnSpc>
                  <a:spcPct val="100000"/>
                </a:lnSpc>
                <a:spcBef>
                  <a:spcPts val="175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GB" altLang="ru-RU" sz="2800" b="1"/>
                <a:t>F</a:t>
              </a:r>
            </a:p>
          </p:txBody>
        </p:sp>
        <p:sp>
          <p:nvSpPr>
            <p:cNvPr id="340001" name="Text Box 33"/>
            <p:cNvSpPr txBox="1">
              <a:spLocks noChangeArrowheads="1"/>
            </p:cNvSpPr>
            <p:nvPr/>
          </p:nvSpPr>
          <p:spPr bwMode="auto">
            <a:xfrm>
              <a:off x="1837" y="1842"/>
              <a:ext cx="635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4572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9144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371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18288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defTabSz="449263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defTabSz="449263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defTabSz="449263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defTabSz="449263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hangingPunct="1">
                <a:lnSpc>
                  <a:spcPct val="100000"/>
                </a:lnSpc>
                <a:spcBef>
                  <a:spcPts val="175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GB" altLang="ru-RU" sz="2800" b="1"/>
                <a:t>K</a:t>
              </a:r>
            </a:p>
          </p:txBody>
        </p:sp>
        <p:sp>
          <p:nvSpPr>
            <p:cNvPr id="340002" name="Text Box 34"/>
            <p:cNvSpPr txBox="1">
              <a:spLocks noChangeArrowheads="1"/>
            </p:cNvSpPr>
            <p:nvPr/>
          </p:nvSpPr>
          <p:spPr bwMode="auto">
            <a:xfrm>
              <a:off x="2290" y="527"/>
              <a:ext cx="680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4572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9144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371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18288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defTabSz="449263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defTabSz="449263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defTabSz="449263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defTabSz="449263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hangingPunct="1">
                <a:lnSpc>
                  <a:spcPct val="100000"/>
                </a:lnSpc>
                <a:spcBef>
                  <a:spcPts val="175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GB" altLang="ru-RU" sz="2800" b="1"/>
                <a:t>Е</a:t>
              </a:r>
            </a:p>
          </p:txBody>
        </p:sp>
      </p:grpSp>
      <p:sp>
        <p:nvSpPr>
          <p:cNvPr id="340003" name="AutoShape 35"/>
          <p:cNvSpPr>
            <a:spLocks noChangeArrowheads="1"/>
          </p:cNvSpPr>
          <p:nvPr/>
        </p:nvSpPr>
        <p:spPr bwMode="auto">
          <a:xfrm>
            <a:off x="4787900" y="1773238"/>
            <a:ext cx="3887788" cy="3384550"/>
          </a:xfrm>
          <a:prstGeom prst="pentagon">
            <a:avLst/>
          </a:prstGeom>
          <a:gradFill rotWithShape="1">
            <a:gsLst>
              <a:gs pos="0">
                <a:srgbClr val="00B8FF">
                  <a:gamma/>
                  <a:shade val="46275"/>
                  <a:invGamma/>
                </a:srgbClr>
              </a:gs>
              <a:gs pos="50000">
                <a:srgbClr val="00B8FF"/>
              </a:gs>
              <a:gs pos="100000">
                <a:srgbClr val="00B8FF">
                  <a:gamma/>
                  <a:shade val="46275"/>
                  <a:invGamma/>
                </a:srgbClr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u-RU" altLang="ru-RU" sz="3200" i="1"/>
              <a:t>Внутренняя</a:t>
            </a:r>
          </a:p>
          <a:p>
            <a:pPr algn="ctr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u-RU" altLang="ru-RU" sz="3200" i="1"/>
              <a:t>область</a:t>
            </a:r>
          </a:p>
        </p:txBody>
      </p:sp>
      <p:grpSp>
        <p:nvGrpSpPr>
          <p:cNvPr id="340004" name="Group 36"/>
          <p:cNvGrpSpPr>
            <a:grpSpLocks/>
          </p:cNvGrpSpPr>
          <p:nvPr/>
        </p:nvGrpSpPr>
        <p:grpSpPr bwMode="auto">
          <a:xfrm>
            <a:off x="2843213" y="549275"/>
            <a:ext cx="6300787" cy="6119813"/>
            <a:chOff x="1791" y="346"/>
            <a:chExt cx="3969" cy="3855"/>
          </a:xfrm>
        </p:grpSpPr>
        <p:sp>
          <p:nvSpPr>
            <p:cNvPr id="340005" name="Text Box 37"/>
            <p:cNvSpPr txBox="1">
              <a:spLocks noChangeArrowheads="1"/>
            </p:cNvSpPr>
            <p:nvPr/>
          </p:nvSpPr>
          <p:spPr bwMode="auto">
            <a:xfrm>
              <a:off x="3039" y="3566"/>
              <a:ext cx="272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4572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9144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371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18288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defTabSz="449263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defTabSz="449263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defTabSz="449263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defTabSz="449263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hangingPunct="1">
                <a:lnSpc>
                  <a:spcPct val="100000"/>
                </a:lnSpc>
                <a:spcBef>
                  <a:spcPts val="15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ru-RU" altLang="ru-RU" sz="3200" i="1"/>
                <a:t>Внешняя область</a:t>
              </a:r>
              <a:endParaRPr lang="en-GB" altLang="ru-RU" sz="3200" i="1"/>
            </a:p>
          </p:txBody>
        </p:sp>
        <p:sp>
          <p:nvSpPr>
            <p:cNvPr id="340006" name="Line 38"/>
            <p:cNvSpPr>
              <a:spLocks noChangeShapeType="1"/>
            </p:cNvSpPr>
            <p:nvPr/>
          </p:nvSpPr>
          <p:spPr bwMode="auto">
            <a:xfrm flipH="1">
              <a:off x="1837" y="436"/>
              <a:ext cx="2222" cy="26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0007" name="Line 39"/>
            <p:cNvSpPr>
              <a:spLocks noChangeShapeType="1"/>
            </p:cNvSpPr>
            <p:nvPr/>
          </p:nvSpPr>
          <p:spPr bwMode="auto">
            <a:xfrm flipH="1">
              <a:off x="1927" y="799"/>
              <a:ext cx="1452" cy="1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0008" name="Line 40"/>
            <p:cNvSpPr>
              <a:spLocks noChangeShapeType="1"/>
            </p:cNvSpPr>
            <p:nvPr/>
          </p:nvSpPr>
          <p:spPr bwMode="auto">
            <a:xfrm flipH="1">
              <a:off x="3560" y="346"/>
              <a:ext cx="998" cy="12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0009" name="Line 41"/>
            <p:cNvSpPr>
              <a:spLocks noChangeShapeType="1"/>
            </p:cNvSpPr>
            <p:nvPr/>
          </p:nvSpPr>
          <p:spPr bwMode="auto">
            <a:xfrm flipH="1">
              <a:off x="4332" y="346"/>
              <a:ext cx="634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0010" name="Line 42"/>
            <p:cNvSpPr>
              <a:spLocks noChangeShapeType="1"/>
            </p:cNvSpPr>
            <p:nvPr/>
          </p:nvSpPr>
          <p:spPr bwMode="auto">
            <a:xfrm flipH="1">
              <a:off x="4604" y="391"/>
              <a:ext cx="725" cy="9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0011" name="Line 43"/>
            <p:cNvSpPr>
              <a:spLocks noChangeShapeType="1"/>
            </p:cNvSpPr>
            <p:nvPr/>
          </p:nvSpPr>
          <p:spPr bwMode="auto">
            <a:xfrm flipH="1">
              <a:off x="4876" y="663"/>
              <a:ext cx="680" cy="8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0012" name="Line 44"/>
            <p:cNvSpPr>
              <a:spLocks noChangeShapeType="1"/>
            </p:cNvSpPr>
            <p:nvPr/>
          </p:nvSpPr>
          <p:spPr bwMode="auto">
            <a:xfrm flipH="1">
              <a:off x="5148" y="1117"/>
              <a:ext cx="454" cy="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0013" name="Line 45"/>
            <p:cNvSpPr>
              <a:spLocks noChangeShapeType="1"/>
            </p:cNvSpPr>
            <p:nvPr/>
          </p:nvSpPr>
          <p:spPr bwMode="auto">
            <a:xfrm flipH="1">
              <a:off x="5420" y="1570"/>
              <a:ext cx="25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0014" name="Line 46"/>
            <p:cNvSpPr>
              <a:spLocks noChangeShapeType="1"/>
            </p:cNvSpPr>
            <p:nvPr/>
          </p:nvSpPr>
          <p:spPr bwMode="auto">
            <a:xfrm flipH="1">
              <a:off x="5148" y="2205"/>
              <a:ext cx="454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0015" name="Line 47"/>
            <p:cNvSpPr>
              <a:spLocks noChangeShapeType="1"/>
            </p:cNvSpPr>
            <p:nvPr/>
          </p:nvSpPr>
          <p:spPr bwMode="auto">
            <a:xfrm flipH="1">
              <a:off x="4558" y="2659"/>
              <a:ext cx="1089" cy="14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0016" name="Line 48"/>
            <p:cNvSpPr>
              <a:spLocks noChangeShapeType="1"/>
            </p:cNvSpPr>
            <p:nvPr/>
          </p:nvSpPr>
          <p:spPr bwMode="auto">
            <a:xfrm flipH="1">
              <a:off x="1791" y="2115"/>
              <a:ext cx="127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0017" name="Line 49"/>
            <p:cNvSpPr>
              <a:spLocks noChangeShapeType="1"/>
            </p:cNvSpPr>
            <p:nvPr/>
          </p:nvSpPr>
          <p:spPr bwMode="auto">
            <a:xfrm flipH="1">
              <a:off x="1973" y="2523"/>
              <a:ext cx="1270" cy="1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0018" name="Line 50"/>
            <p:cNvSpPr>
              <a:spLocks noChangeShapeType="1"/>
            </p:cNvSpPr>
            <p:nvPr/>
          </p:nvSpPr>
          <p:spPr bwMode="auto">
            <a:xfrm flipH="1">
              <a:off x="2381" y="2931"/>
              <a:ext cx="998" cy="12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0019" name="Line 51"/>
            <p:cNvSpPr>
              <a:spLocks noChangeShapeType="1"/>
            </p:cNvSpPr>
            <p:nvPr/>
          </p:nvSpPr>
          <p:spPr bwMode="auto">
            <a:xfrm flipH="1">
              <a:off x="2744" y="3249"/>
              <a:ext cx="771" cy="9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0020" name="Line 52"/>
            <p:cNvSpPr>
              <a:spLocks noChangeShapeType="1"/>
            </p:cNvSpPr>
            <p:nvPr/>
          </p:nvSpPr>
          <p:spPr bwMode="auto">
            <a:xfrm flipH="1">
              <a:off x="3198" y="3249"/>
              <a:ext cx="816" cy="9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0021" name="Line 53"/>
            <p:cNvSpPr>
              <a:spLocks noChangeShapeType="1"/>
            </p:cNvSpPr>
            <p:nvPr/>
          </p:nvSpPr>
          <p:spPr bwMode="auto">
            <a:xfrm flipH="1">
              <a:off x="3696" y="3249"/>
              <a:ext cx="772" cy="9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0022" name="Line 54"/>
            <p:cNvSpPr>
              <a:spLocks noChangeShapeType="1"/>
            </p:cNvSpPr>
            <p:nvPr/>
          </p:nvSpPr>
          <p:spPr bwMode="auto">
            <a:xfrm flipH="1">
              <a:off x="4105" y="3249"/>
              <a:ext cx="726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40023" name="AutoShape 5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893175" y="6597650"/>
            <a:ext cx="250825" cy="260350"/>
          </a:xfrm>
          <a:prstGeom prst="actionButtonBeginning">
            <a:avLst/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4120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40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340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00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ChangeArrowheads="1"/>
          </p:cNvSpPr>
          <p:nvPr/>
        </p:nvSpPr>
        <p:spPr bwMode="auto">
          <a:xfrm>
            <a:off x="-125759" y="447071"/>
            <a:ext cx="94685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ru-RU" sz="2800" b="1" dirty="0" smtClean="0">
                <a:solidFill>
                  <a:schemeClr val="accent2"/>
                </a:solidFill>
              </a:rPr>
              <a:t>6</a:t>
            </a:r>
            <a:r>
              <a:rPr lang="ru-RU" altLang="ru-RU" sz="2800" b="1" dirty="0" smtClean="0">
                <a:solidFill>
                  <a:schemeClr val="accent2"/>
                </a:solidFill>
              </a:rPr>
              <a:t> </a:t>
            </a:r>
            <a:r>
              <a:rPr lang="ru-RU" altLang="ru-RU" sz="2800" b="1" dirty="0">
                <a:solidFill>
                  <a:schemeClr val="accent2"/>
                </a:solidFill>
              </a:rPr>
              <a:t>Н</a:t>
            </a:r>
            <a:r>
              <a:rPr lang="en-GB" altLang="ru-RU" sz="2800" b="1" dirty="0" err="1">
                <a:solidFill>
                  <a:schemeClr val="accent2"/>
                </a:solidFill>
              </a:rPr>
              <a:t>ахождение</a:t>
            </a:r>
            <a:r>
              <a:rPr lang="en-GB" altLang="ru-RU" sz="2800" b="1" dirty="0">
                <a:solidFill>
                  <a:schemeClr val="accent2"/>
                </a:solidFill>
              </a:rPr>
              <a:t> </a:t>
            </a:r>
            <a:r>
              <a:rPr lang="en-GB" altLang="ru-RU" sz="2800" b="1" dirty="0" err="1" smtClean="0">
                <a:solidFill>
                  <a:schemeClr val="accent2"/>
                </a:solidFill>
              </a:rPr>
              <a:t>элементов</a:t>
            </a:r>
            <a:r>
              <a:rPr lang="ru-RU" altLang="ru-RU" sz="2800" b="1" dirty="0" smtClean="0">
                <a:solidFill>
                  <a:schemeClr val="accent2"/>
                </a:solidFill>
              </a:rPr>
              <a:t> </a:t>
            </a:r>
            <a:r>
              <a:rPr lang="en-GB" altLang="ru-RU" sz="2800" b="1" dirty="0" err="1" smtClean="0">
                <a:solidFill>
                  <a:schemeClr val="accent2"/>
                </a:solidFill>
              </a:rPr>
              <a:t>геометрической</a:t>
            </a:r>
            <a:r>
              <a:rPr lang="en-GB" altLang="ru-RU" sz="2800" b="1" dirty="0" smtClean="0">
                <a:solidFill>
                  <a:schemeClr val="accent2"/>
                </a:solidFill>
              </a:rPr>
              <a:t>   </a:t>
            </a:r>
            <a:r>
              <a:rPr lang="en-GB" altLang="ru-RU" sz="2800" b="1" dirty="0" err="1">
                <a:solidFill>
                  <a:schemeClr val="accent2"/>
                </a:solidFill>
              </a:rPr>
              <a:t>фигуры</a:t>
            </a:r>
            <a:endParaRPr lang="en-GB" altLang="ru-RU" sz="2800" b="1" dirty="0">
              <a:solidFill>
                <a:schemeClr val="accent2"/>
              </a:solidFill>
            </a:endParaRPr>
          </a:p>
        </p:txBody>
      </p:sp>
      <p:grpSp>
        <p:nvGrpSpPr>
          <p:cNvPr id="342019" name="Group 3"/>
          <p:cNvGrpSpPr>
            <a:grpSpLocks/>
          </p:cNvGrpSpPr>
          <p:nvPr/>
        </p:nvGrpSpPr>
        <p:grpSpPr bwMode="auto">
          <a:xfrm>
            <a:off x="0" y="1773238"/>
            <a:ext cx="6121400" cy="4176712"/>
            <a:chOff x="159" y="1163"/>
            <a:chExt cx="3856" cy="2631"/>
          </a:xfrm>
        </p:grpSpPr>
        <p:sp>
          <p:nvSpPr>
            <p:cNvPr id="342020" name="Rectangle 4"/>
            <p:cNvSpPr>
              <a:spLocks noChangeArrowheads="1"/>
            </p:cNvSpPr>
            <p:nvPr/>
          </p:nvSpPr>
          <p:spPr bwMode="auto">
            <a:xfrm>
              <a:off x="159" y="3385"/>
              <a:ext cx="409" cy="318"/>
            </a:xfrm>
            <a:prstGeom prst="rect">
              <a:avLst/>
            </a:prstGeom>
            <a:solidFill>
              <a:srgbClr val="00B8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ru-RU" altLang="ru-RU" sz="2800"/>
                <a:t>А</a:t>
              </a:r>
            </a:p>
          </p:txBody>
        </p:sp>
        <p:sp>
          <p:nvSpPr>
            <p:cNvPr id="342021" name="AutoShape 5"/>
            <p:cNvSpPr>
              <a:spLocks noChangeArrowheads="1"/>
            </p:cNvSpPr>
            <p:nvPr/>
          </p:nvSpPr>
          <p:spPr bwMode="auto">
            <a:xfrm rot="10800000">
              <a:off x="476" y="1480"/>
              <a:ext cx="3220" cy="1996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66CCFF"/>
                </a:gs>
                <a:gs pos="50000">
                  <a:srgbClr val="00F8F2"/>
                </a:gs>
                <a:gs pos="100000">
                  <a:srgbClr val="66CCFF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2022" name="Rectangle 6"/>
            <p:cNvSpPr>
              <a:spLocks noChangeArrowheads="1"/>
            </p:cNvSpPr>
            <p:nvPr/>
          </p:nvSpPr>
          <p:spPr bwMode="auto">
            <a:xfrm>
              <a:off x="975" y="1253"/>
              <a:ext cx="409" cy="318"/>
            </a:xfrm>
            <a:prstGeom prst="rect">
              <a:avLst/>
            </a:prstGeom>
            <a:solidFill>
              <a:srgbClr val="00B8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ru-RU" altLang="ru-RU" sz="2800"/>
                <a:t>В</a:t>
              </a:r>
            </a:p>
          </p:txBody>
        </p:sp>
        <p:sp>
          <p:nvSpPr>
            <p:cNvPr id="342023" name="Rectangle 7"/>
            <p:cNvSpPr>
              <a:spLocks noChangeArrowheads="1"/>
            </p:cNvSpPr>
            <p:nvPr/>
          </p:nvSpPr>
          <p:spPr bwMode="auto">
            <a:xfrm>
              <a:off x="2790" y="1253"/>
              <a:ext cx="409" cy="318"/>
            </a:xfrm>
            <a:prstGeom prst="rect">
              <a:avLst/>
            </a:prstGeom>
            <a:solidFill>
              <a:srgbClr val="00B8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ru-RU" altLang="ru-RU" sz="2800"/>
                <a:t>С</a:t>
              </a:r>
            </a:p>
          </p:txBody>
        </p:sp>
        <p:sp>
          <p:nvSpPr>
            <p:cNvPr id="342024" name="Rectangle 8"/>
            <p:cNvSpPr>
              <a:spLocks noChangeArrowheads="1"/>
            </p:cNvSpPr>
            <p:nvPr/>
          </p:nvSpPr>
          <p:spPr bwMode="auto">
            <a:xfrm>
              <a:off x="3606" y="3385"/>
              <a:ext cx="409" cy="318"/>
            </a:xfrm>
            <a:prstGeom prst="rect">
              <a:avLst/>
            </a:prstGeom>
            <a:solidFill>
              <a:srgbClr val="00B8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ru-RU" sz="2800"/>
                <a:t>D</a:t>
              </a:r>
              <a:endParaRPr lang="ru-RU" altLang="ru-RU" sz="2800"/>
            </a:p>
          </p:txBody>
        </p:sp>
        <p:sp>
          <p:nvSpPr>
            <p:cNvPr id="342025" name="Rectangle 9"/>
            <p:cNvSpPr>
              <a:spLocks noChangeArrowheads="1"/>
            </p:cNvSpPr>
            <p:nvPr/>
          </p:nvSpPr>
          <p:spPr bwMode="auto">
            <a:xfrm>
              <a:off x="1837" y="3476"/>
              <a:ext cx="409" cy="318"/>
            </a:xfrm>
            <a:prstGeom prst="rect">
              <a:avLst/>
            </a:prstGeom>
            <a:solidFill>
              <a:srgbClr val="00B8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ru-RU" sz="2800">
                  <a:solidFill>
                    <a:srgbClr val="993300"/>
                  </a:solidFill>
                </a:rPr>
                <a:t>9</a:t>
              </a:r>
              <a:endParaRPr lang="ru-RU" altLang="ru-RU" sz="2800">
                <a:solidFill>
                  <a:srgbClr val="993300"/>
                </a:solidFill>
              </a:endParaRPr>
            </a:p>
          </p:txBody>
        </p:sp>
        <p:sp>
          <p:nvSpPr>
            <p:cNvPr id="342026" name="Rectangle 10"/>
            <p:cNvSpPr>
              <a:spLocks noChangeArrowheads="1"/>
            </p:cNvSpPr>
            <p:nvPr/>
          </p:nvSpPr>
          <p:spPr bwMode="auto">
            <a:xfrm>
              <a:off x="476" y="2342"/>
              <a:ext cx="409" cy="318"/>
            </a:xfrm>
            <a:prstGeom prst="rect">
              <a:avLst/>
            </a:prstGeom>
            <a:solidFill>
              <a:srgbClr val="00B8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ru-RU" sz="2800">
                  <a:solidFill>
                    <a:srgbClr val="993300"/>
                  </a:solidFill>
                </a:rPr>
                <a:t>4</a:t>
              </a:r>
              <a:endParaRPr lang="ru-RU" altLang="ru-RU" sz="2800">
                <a:solidFill>
                  <a:srgbClr val="993300"/>
                </a:solidFill>
              </a:endParaRPr>
            </a:p>
          </p:txBody>
        </p:sp>
        <p:sp>
          <p:nvSpPr>
            <p:cNvPr id="342027" name="Rectangle 11"/>
            <p:cNvSpPr>
              <a:spLocks noChangeArrowheads="1"/>
            </p:cNvSpPr>
            <p:nvPr/>
          </p:nvSpPr>
          <p:spPr bwMode="auto">
            <a:xfrm>
              <a:off x="1882" y="1163"/>
              <a:ext cx="409" cy="318"/>
            </a:xfrm>
            <a:prstGeom prst="rect">
              <a:avLst/>
            </a:prstGeom>
            <a:solidFill>
              <a:srgbClr val="00B8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ru-RU" sz="2800">
                  <a:solidFill>
                    <a:srgbClr val="993300"/>
                  </a:solidFill>
                </a:rPr>
                <a:t>5</a:t>
              </a:r>
              <a:endParaRPr lang="ru-RU" altLang="ru-RU" sz="2800">
                <a:solidFill>
                  <a:srgbClr val="993300"/>
                </a:solidFill>
              </a:endParaRPr>
            </a:p>
          </p:txBody>
        </p:sp>
        <p:sp>
          <p:nvSpPr>
            <p:cNvPr id="342028" name="Line 12"/>
            <p:cNvSpPr>
              <a:spLocks noChangeShapeType="1"/>
            </p:cNvSpPr>
            <p:nvPr/>
          </p:nvSpPr>
          <p:spPr bwMode="auto">
            <a:xfrm>
              <a:off x="884" y="2251"/>
              <a:ext cx="182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2029" name="Line 13"/>
            <p:cNvSpPr>
              <a:spLocks noChangeShapeType="1"/>
            </p:cNvSpPr>
            <p:nvPr/>
          </p:nvSpPr>
          <p:spPr bwMode="auto">
            <a:xfrm>
              <a:off x="839" y="2342"/>
              <a:ext cx="182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2030" name="Line 14"/>
            <p:cNvSpPr>
              <a:spLocks noChangeShapeType="1"/>
            </p:cNvSpPr>
            <p:nvPr/>
          </p:nvSpPr>
          <p:spPr bwMode="auto">
            <a:xfrm flipV="1">
              <a:off x="3062" y="2206"/>
              <a:ext cx="226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2031" name="Line 15"/>
            <p:cNvSpPr>
              <a:spLocks noChangeShapeType="1"/>
            </p:cNvSpPr>
            <p:nvPr/>
          </p:nvSpPr>
          <p:spPr bwMode="auto">
            <a:xfrm flipV="1">
              <a:off x="3107" y="2297"/>
              <a:ext cx="226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42032" name="Rectangle 16"/>
          <p:cNvSpPr>
            <a:spLocks noChangeArrowheads="1"/>
          </p:cNvSpPr>
          <p:nvPr/>
        </p:nvSpPr>
        <p:spPr bwMode="auto">
          <a:xfrm>
            <a:off x="539750" y="1196975"/>
            <a:ext cx="2159000" cy="503238"/>
          </a:xfrm>
          <a:prstGeom prst="rect">
            <a:avLst/>
          </a:prstGeom>
          <a:solidFill>
            <a:srgbClr val="00B8FF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u-RU" altLang="ru-RU" sz="2800" u="sng"/>
              <a:t>Задача</a:t>
            </a:r>
            <a:r>
              <a:rPr lang="en-US" altLang="ru-RU" sz="2800" u="sng"/>
              <a:t> 1</a:t>
            </a:r>
            <a:r>
              <a:rPr lang="ru-RU" altLang="ru-RU" sz="2800" u="sng"/>
              <a:t>:</a:t>
            </a:r>
          </a:p>
        </p:txBody>
      </p:sp>
      <p:sp>
        <p:nvSpPr>
          <p:cNvPr id="342033" name="Rectangle 17"/>
          <p:cNvSpPr>
            <a:spLocks noChangeArrowheads="1"/>
          </p:cNvSpPr>
          <p:nvPr/>
        </p:nvSpPr>
        <p:spPr bwMode="auto">
          <a:xfrm>
            <a:off x="5724525" y="2060575"/>
            <a:ext cx="2232025" cy="1296988"/>
          </a:xfrm>
          <a:prstGeom prst="rect">
            <a:avLst/>
          </a:prstGeom>
          <a:solidFill>
            <a:srgbClr val="00B8FF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u-RU" altLang="ru-RU" sz="2800"/>
              <a:t>Найти: </a:t>
            </a:r>
            <a:r>
              <a:rPr lang="en-US" altLang="ru-RU" sz="2800"/>
              <a:t>BD,     </a:t>
            </a:r>
            <a:endParaRPr lang="ru-RU" altLang="ru-RU" sz="2800"/>
          </a:p>
        </p:txBody>
      </p:sp>
      <p:sp>
        <p:nvSpPr>
          <p:cNvPr id="342034" name="Line 18"/>
          <p:cNvSpPr>
            <a:spLocks noChangeShapeType="1"/>
          </p:cNvSpPr>
          <p:nvPr/>
        </p:nvSpPr>
        <p:spPr bwMode="auto">
          <a:xfrm>
            <a:off x="1763713" y="2276475"/>
            <a:ext cx="3816350" cy="31686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42035" name="Group 19"/>
          <p:cNvGrpSpPr>
            <a:grpSpLocks/>
          </p:cNvGrpSpPr>
          <p:nvPr/>
        </p:nvGrpSpPr>
        <p:grpSpPr bwMode="auto">
          <a:xfrm>
            <a:off x="8027988" y="2420938"/>
            <a:ext cx="719137" cy="431800"/>
            <a:chOff x="5057" y="1525"/>
            <a:chExt cx="453" cy="272"/>
          </a:xfrm>
        </p:grpSpPr>
        <p:grpSp>
          <p:nvGrpSpPr>
            <p:cNvPr id="342036" name="Group 20"/>
            <p:cNvGrpSpPr>
              <a:grpSpLocks/>
            </p:cNvGrpSpPr>
            <p:nvPr/>
          </p:nvGrpSpPr>
          <p:grpSpPr bwMode="auto">
            <a:xfrm>
              <a:off x="5057" y="1570"/>
              <a:ext cx="182" cy="182"/>
              <a:chOff x="5057" y="1570"/>
              <a:chExt cx="182" cy="182"/>
            </a:xfrm>
          </p:grpSpPr>
          <p:sp>
            <p:nvSpPr>
              <p:cNvPr id="342037" name="Line 21"/>
              <p:cNvSpPr>
                <a:spLocks noChangeShapeType="1"/>
              </p:cNvSpPr>
              <p:nvPr/>
            </p:nvSpPr>
            <p:spPr bwMode="auto">
              <a:xfrm flipH="1">
                <a:off x="5057" y="1570"/>
                <a:ext cx="136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038" name="Line 22"/>
              <p:cNvSpPr>
                <a:spLocks noChangeShapeType="1"/>
              </p:cNvSpPr>
              <p:nvPr/>
            </p:nvSpPr>
            <p:spPr bwMode="auto">
              <a:xfrm>
                <a:off x="5057" y="1752"/>
                <a:ext cx="18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42039" name="Rectangle 23"/>
            <p:cNvSpPr>
              <a:spLocks noChangeArrowheads="1"/>
            </p:cNvSpPr>
            <p:nvPr/>
          </p:nvSpPr>
          <p:spPr bwMode="auto">
            <a:xfrm>
              <a:off x="5193" y="1525"/>
              <a:ext cx="317" cy="272"/>
            </a:xfrm>
            <a:prstGeom prst="rect">
              <a:avLst/>
            </a:prstGeom>
            <a:solidFill>
              <a:srgbClr val="00B8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ru-RU" altLang="ru-RU" sz="2800"/>
                <a:t>С</a:t>
              </a:r>
            </a:p>
          </p:txBody>
        </p:sp>
      </p:grpSp>
      <p:sp>
        <p:nvSpPr>
          <p:cNvPr id="342040" name="Arc 24"/>
          <p:cNvSpPr>
            <a:spLocks/>
          </p:cNvSpPr>
          <p:nvPr/>
        </p:nvSpPr>
        <p:spPr bwMode="auto">
          <a:xfrm flipH="1" flipV="1">
            <a:off x="3995738" y="2276475"/>
            <a:ext cx="504825" cy="36036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2041" name="AutoShape 2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20150" y="6597650"/>
            <a:ext cx="323850" cy="260350"/>
          </a:xfrm>
          <a:prstGeom prst="actionButtonForwardNext">
            <a:avLst/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6842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ChangeArrowheads="1"/>
          </p:cNvSpPr>
          <p:nvPr/>
        </p:nvSpPr>
        <p:spPr bwMode="auto">
          <a:xfrm>
            <a:off x="323850" y="333375"/>
            <a:ext cx="3240088" cy="863600"/>
          </a:xfrm>
          <a:prstGeom prst="rect">
            <a:avLst/>
          </a:prstGeom>
          <a:solidFill>
            <a:srgbClr val="00B8FF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u-RU" altLang="ru-RU" sz="2800" u="sng"/>
              <a:t>Задача 2:</a:t>
            </a:r>
          </a:p>
        </p:txBody>
      </p:sp>
      <p:grpSp>
        <p:nvGrpSpPr>
          <p:cNvPr id="344067" name="Group 3"/>
          <p:cNvGrpSpPr>
            <a:grpSpLocks/>
          </p:cNvGrpSpPr>
          <p:nvPr/>
        </p:nvGrpSpPr>
        <p:grpSpPr bwMode="auto">
          <a:xfrm>
            <a:off x="395288" y="765175"/>
            <a:ext cx="8497887" cy="5472113"/>
            <a:chOff x="249" y="482"/>
            <a:chExt cx="5353" cy="3447"/>
          </a:xfrm>
        </p:grpSpPr>
        <p:grpSp>
          <p:nvGrpSpPr>
            <p:cNvPr id="344068" name="Group 4"/>
            <p:cNvGrpSpPr>
              <a:grpSpLocks/>
            </p:cNvGrpSpPr>
            <p:nvPr/>
          </p:nvGrpSpPr>
          <p:grpSpPr bwMode="auto">
            <a:xfrm>
              <a:off x="249" y="482"/>
              <a:ext cx="5353" cy="3447"/>
              <a:chOff x="249" y="482"/>
              <a:chExt cx="5353" cy="3447"/>
            </a:xfrm>
          </p:grpSpPr>
          <p:sp>
            <p:nvSpPr>
              <p:cNvPr id="344069" name="AutoShape 5"/>
              <p:cNvSpPr>
                <a:spLocks noChangeArrowheads="1"/>
              </p:cNvSpPr>
              <p:nvPr/>
            </p:nvSpPr>
            <p:spPr bwMode="auto">
              <a:xfrm>
                <a:off x="567" y="845"/>
                <a:ext cx="4717" cy="2767"/>
              </a:xfrm>
              <a:prstGeom prst="rtTriangle">
                <a:avLst/>
              </a:prstGeom>
              <a:gradFill rotWithShape="1">
                <a:gsLst>
                  <a:gs pos="0">
                    <a:srgbClr val="66CCFF"/>
                  </a:gs>
                  <a:gs pos="100000">
                    <a:srgbClr val="00F8F2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4070" name="Rectangle 6"/>
              <p:cNvSpPr>
                <a:spLocks noChangeArrowheads="1"/>
              </p:cNvSpPr>
              <p:nvPr/>
            </p:nvSpPr>
            <p:spPr bwMode="auto">
              <a:xfrm>
                <a:off x="295" y="3566"/>
                <a:ext cx="363" cy="3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CC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en-US" altLang="ru-RU" sz="2800"/>
                  <a:t>C</a:t>
                </a:r>
                <a:endParaRPr lang="ru-RU" altLang="ru-RU" sz="2800"/>
              </a:p>
            </p:txBody>
          </p:sp>
          <p:sp>
            <p:nvSpPr>
              <p:cNvPr id="344071" name="Rectangle 7"/>
              <p:cNvSpPr>
                <a:spLocks noChangeArrowheads="1"/>
              </p:cNvSpPr>
              <p:nvPr/>
            </p:nvSpPr>
            <p:spPr bwMode="auto">
              <a:xfrm>
                <a:off x="249" y="482"/>
                <a:ext cx="363" cy="3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CC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en-US" altLang="ru-RU" sz="2800"/>
                  <a:t>B</a:t>
                </a:r>
                <a:endParaRPr lang="ru-RU" altLang="ru-RU" sz="2800"/>
              </a:p>
            </p:txBody>
          </p:sp>
          <p:sp>
            <p:nvSpPr>
              <p:cNvPr id="344072" name="Rectangle 8"/>
              <p:cNvSpPr>
                <a:spLocks noChangeArrowheads="1"/>
              </p:cNvSpPr>
              <p:nvPr/>
            </p:nvSpPr>
            <p:spPr bwMode="auto">
              <a:xfrm>
                <a:off x="5239" y="3475"/>
                <a:ext cx="363" cy="3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CC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en-US" altLang="ru-RU" sz="2800"/>
                  <a:t>A</a:t>
                </a:r>
                <a:endParaRPr lang="ru-RU" altLang="ru-RU" sz="2800"/>
              </a:p>
            </p:txBody>
          </p:sp>
          <p:sp>
            <p:nvSpPr>
              <p:cNvPr id="344073" name="Rectangle 9"/>
              <p:cNvSpPr>
                <a:spLocks noChangeArrowheads="1"/>
              </p:cNvSpPr>
              <p:nvPr/>
            </p:nvSpPr>
            <p:spPr bwMode="auto">
              <a:xfrm>
                <a:off x="295" y="2069"/>
                <a:ext cx="363" cy="3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CC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en-US" altLang="ru-RU" sz="2800"/>
                  <a:t>4</a:t>
                </a:r>
                <a:endParaRPr lang="ru-RU" altLang="ru-RU" sz="2800"/>
              </a:p>
            </p:txBody>
          </p:sp>
          <p:grpSp>
            <p:nvGrpSpPr>
              <p:cNvPr id="344074" name="Group 10"/>
              <p:cNvGrpSpPr>
                <a:grpSpLocks/>
              </p:cNvGrpSpPr>
              <p:nvPr/>
            </p:nvGrpSpPr>
            <p:grpSpPr bwMode="auto">
              <a:xfrm>
                <a:off x="4059" y="3158"/>
                <a:ext cx="363" cy="363"/>
                <a:chOff x="793" y="1616"/>
                <a:chExt cx="363" cy="363"/>
              </a:xfrm>
            </p:grpSpPr>
            <p:sp>
              <p:nvSpPr>
                <p:cNvPr id="344075" name="Rectangle 11"/>
                <p:cNvSpPr>
                  <a:spLocks noChangeArrowheads="1"/>
                </p:cNvSpPr>
                <p:nvPr/>
              </p:nvSpPr>
              <p:spPr bwMode="auto">
                <a:xfrm>
                  <a:off x="793" y="1616"/>
                  <a:ext cx="363" cy="3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66CCFF">
                          <a:alpha val="0"/>
                        </a:srgbClr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r>
                    <a:rPr lang="en-US" altLang="ru-RU" sz="2800"/>
                    <a:t>30</a:t>
                  </a:r>
                  <a:endParaRPr lang="ru-RU" altLang="ru-RU" sz="2800"/>
                </a:p>
              </p:txBody>
            </p:sp>
            <p:sp>
              <p:nvSpPr>
                <p:cNvPr id="344076" name="Oval 12"/>
                <p:cNvSpPr>
                  <a:spLocks noChangeArrowheads="1"/>
                </p:cNvSpPr>
                <p:nvPr/>
              </p:nvSpPr>
              <p:spPr bwMode="auto">
                <a:xfrm>
                  <a:off x="1066" y="1661"/>
                  <a:ext cx="45" cy="45"/>
                </a:xfrm>
                <a:prstGeom prst="ellips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66CCFF">
                          <a:alpha val="0"/>
                        </a:srgbClr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344077" name="Arc 13"/>
              <p:cNvSpPr>
                <a:spLocks/>
              </p:cNvSpPr>
              <p:nvPr/>
            </p:nvSpPr>
            <p:spPr bwMode="auto">
              <a:xfrm rot="9475173" flipV="1">
                <a:off x="4513" y="3339"/>
                <a:ext cx="272" cy="22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CCFF">
                        <a:alpha val="0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44078" name="Group 14"/>
            <p:cNvGrpSpPr>
              <a:grpSpLocks/>
            </p:cNvGrpSpPr>
            <p:nvPr/>
          </p:nvGrpSpPr>
          <p:grpSpPr bwMode="auto">
            <a:xfrm>
              <a:off x="567" y="3475"/>
              <a:ext cx="136" cy="137"/>
              <a:chOff x="703" y="3475"/>
              <a:chExt cx="136" cy="137"/>
            </a:xfrm>
          </p:grpSpPr>
          <p:sp>
            <p:nvSpPr>
              <p:cNvPr id="344079" name="Line 15"/>
              <p:cNvSpPr>
                <a:spLocks noChangeShapeType="1"/>
              </p:cNvSpPr>
              <p:nvPr/>
            </p:nvSpPr>
            <p:spPr bwMode="auto">
              <a:xfrm>
                <a:off x="703" y="3475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080" name="Line 16"/>
              <p:cNvSpPr>
                <a:spLocks noChangeShapeType="1"/>
              </p:cNvSpPr>
              <p:nvPr/>
            </p:nvSpPr>
            <p:spPr bwMode="auto">
              <a:xfrm>
                <a:off x="839" y="3475"/>
                <a:ext cx="0" cy="1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44081" name="Rectangle 17"/>
          <p:cNvSpPr>
            <a:spLocks noChangeArrowheads="1"/>
          </p:cNvSpPr>
          <p:nvPr/>
        </p:nvSpPr>
        <p:spPr bwMode="auto">
          <a:xfrm>
            <a:off x="5148263" y="2278063"/>
            <a:ext cx="2447925" cy="935037"/>
          </a:xfrm>
          <a:prstGeom prst="rect">
            <a:avLst/>
          </a:prstGeom>
          <a:solidFill>
            <a:srgbClr val="00B8FF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u-RU" altLang="ru-RU" sz="2800"/>
              <a:t>Найти:</a:t>
            </a:r>
            <a:r>
              <a:rPr lang="en-US" altLang="ru-RU" sz="2800"/>
              <a:t> AB, </a:t>
            </a:r>
            <a:endParaRPr lang="ru-RU" altLang="ru-RU" sz="2800"/>
          </a:p>
        </p:txBody>
      </p:sp>
      <p:grpSp>
        <p:nvGrpSpPr>
          <p:cNvPr id="344082" name="Group 18"/>
          <p:cNvGrpSpPr>
            <a:grpSpLocks/>
          </p:cNvGrpSpPr>
          <p:nvPr/>
        </p:nvGrpSpPr>
        <p:grpSpPr bwMode="auto">
          <a:xfrm>
            <a:off x="8101013" y="2420938"/>
            <a:ext cx="636587" cy="519112"/>
            <a:chOff x="5103" y="1525"/>
            <a:chExt cx="401" cy="327"/>
          </a:xfrm>
        </p:grpSpPr>
        <p:grpSp>
          <p:nvGrpSpPr>
            <p:cNvPr id="344083" name="Group 19"/>
            <p:cNvGrpSpPr>
              <a:grpSpLocks/>
            </p:cNvGrpSpPr>
            <p:nvPr/>
          </p:nvGrpSpPr>
          <p:grpSpPr bwMode="auto">
            <a:xfrm>
              <a:off x="5103" y="1616"/>
              <a:ext cx="136" cy="136"/>
              <a:chOff x="4876" y="1661"/>
              <a:chExt cx="136" cy="136"/>
            </a:xfrm>
          </p:grpSpPr>
          <p:sp>
            <p:nvSpPr>
              <p:cNvPr id="344084" name="Line 20"/>
              <p:cNvSpPr>
                <a:spLocks noChangeShapeType="1"/>
              </p:cNvSpPr>
              <p:nvPr/>
            </p:nvSpPr>
            <p:spPr bwMode="auto">
              <a:xfrm flipH="1">
                <a:off x="4876" y="1661"/>
                <a:ext cx="91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085" name="Line 21"/>
              <p:cNvSpPr>
                <a:spLocks noChangeShapeType="1"/>
              </p:cNvSpPr>
              <p:nvPr/>
            </p:nvSpPr>
            <p:spPr bwMode="auto">
              <a:xfrm>
                <a:off x="4876" y="1797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44086" name="Rectangle 22"/>
            <p:cNvSpPr>
              <a:spLocks noChangeArrowheads="1"/>
            </p:cNvSpPr>
            <p:nvPr/>
          </p:nvSpPr>
          <p:spPr bwMode="auto">
            <a:xfrm>
              <a:off x="5239" y="1525"/>
              <a:ext cx="26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ru-RU" sz="2800"/>
                <a:t>B</a:t>
              </a:r>
              <a:endParaRPr lang="ru-RU" altLang="ru-RU" sz="2800"/>
            </a:p>
          </p:txBody>
        </p:sp>
      </p:grpSp>
      <p:sp>
        <p:nvSpPr>
          <p:cNvPr id="344087" name="Line 23"/>
          <p:cNvSpPr>
            <a:spLocks noChangeShapeType="1"/>
          </p:cNvSpPr>
          <p:nvPr/>
        </p:nvSpPr>
        <p:spPr bwMode="auto">
          <a:xfrm>
            <a:off x="900113" y="1341438"/>
            <a:ext cx="7488237" cy="439261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4088" name="Rectangle 24"/>
          <p:cNvSpPr>
            <a:spLocks noChangeArrowheads="1"/>
          </p:cNvSpPr>
          <p:nvPr/>
        </p:nvSpPr>
        <p:spPr bwMode="auto">
          <a:xfrm>
            <a:off x="7308850" y="2420938"/>
            <a:ext cx="7762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ru-RU" sz="2800"/>
              <a:t>AC,</a:t>
            </a:r>
            <a:endParaRPr lang="ru-RU" altLang="ru-RU" sz="2800"/>
          </a:p>
        </p:txBody>
      </p:sp>
      <p:sp>
        <p:nvSpPr>
          <p:cNvPr id="344089" name="Line 25"/>
          <p:cNvSpPr>
            <a:spLocks noChangeShapeType="1"/>
          </p:cNvSpPr>
          <p:nvPr/>
        </p:nvSpPr>
        <p:spPr bwMode="auto">
          <a:xfrm>
            <a:off x="900113" y="5734050"/>
            <a:ext cx="7416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4090" name="Arc 26"/>
          <p:cNvSpPr>
            <a:spLocks/>
          </p:cNvSpPr>
          <p:nvPr/>
        </p:nvSpPr>
        <p:spPr bwMode="auto">
          <a:xfrm flipV="1">
            <a:off x="900113" y="1628775"/>
            <a:ext cx="503237" cy="36036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4091" name="AutoShape 2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48713" y="6624638"/>
            <a:ext cx="395287" cy="260350"/>
          </a:xfrm>
          <a:prstGeom prst="actionButtonBeginning">
            <a:avLst/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6855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4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44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4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44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44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44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44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44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344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1000"/>
                                        <p:tgtEl>
                                          <p:spTgt spid="344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66" grpId="0" animBg="1"/>
      <p:bldP spid="34408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ChangeArrowheads="1"/>
          </p:cNvSpPr>
          <p:nvPr/>
        </p:nvSpPr>
        <p:spPr bwMode="auto">
          <a:xfrm>
            <a:off x="323850" y="260350"/>
            <a:ext cx="84248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6116" name="Rectangle 4"/>
          <p:cNvSpPr>
            <a:spLocks noChangeArrowheads="1"/>
          </p:cNvSpPr>
          <p:nvPr/>
        </p:nvSpPr>
        <p:spPr bwMode="auto">
          <a:xfrm>
            <a:off x="0" y="0"/>
            <a:ext cx="8640763" cy="157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572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9144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371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8288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ru-RU" sz="3200" b="1" dirty="0" smtClean="0">
                <a:solidFill>
                  <a:srgbClr val="000099"/>
                </a:solidFill>
              </a:rPr>
              <a:t>7</a:t>
            </a:r>
            <a:r>
              <a:rPr lang="ru-RU" altLang="ru-RU" sz="3200" b="1" dirty="0">
                <a:solidFill>
                  <a:srgbClr val="000099"/>
                </a:solidFill>
              </a:rPr>
              <a:t>. </a:t>
            </a:r>
            <a:r>
              <a:rPr lang="en-GB" altLang="ru-RU" sz="3200" b="1" dirty="0" err="1">
                <a:solidFill>
                  <a:srgbClr val="000099"/>
                </a:solidFill>
              </a:rPr>
              <a:t>Исследование</a:t>
            </a:r>
            <a:r>
              <a:rPr lang="en-GB" altLang="ru-RU" sz="3200" b="1" dirty="0">
                <a:solidFill>
                  <a:srgbClr val="000099"/>
                </a:solidFill>
              </a:rPr>
              <a:t> </a:t>
            </a:r>
            <a:r>
              <a:rPr lang="en-GB" altLang="ru-RU" sz="3200" b="1" dirty="0" err="1">
                <a:solidFill>
                  <a:srgbClr val="000099"/>
                </a:solidFill>
              </a:rPr>
              <a:t>треугольников</a:t>
            </a:r>
            <a:r>
              <a:rPr lang="en-GB" altLang="ru-RU" sz="3200" b="1" dirty="0">
                <a:solidFill>
                  <a:srgbClr val="000099"/>
                </a:solidFill>
              </a:rPr>
              <a:t> и </a:t>
            </a:r>
          </a:p>
          <a:p>
            <a:pPr algn="ctr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GB" altLang="ru-RU" sz="3200" b="1" dirty="0">
                <a:solidFill>
                  <a:srgbClr val="000099"/>
                </a:solidFill>
              </a:rPr>
              <a:t>  </a:t>
            </a:r>
            <a:r>
              <a:rPr lang="en-GB" altLang="ru-RU" sz="3200" b="1" dirty="0" err="1">
                <a:solidFill>
                  <a:srgbClr val="000099"/>
                </a:solidFill>
              </a:rPr>
              <a:t>нахождение</a:t>
            </a:r>
            <a:r>
              <a:rPr lang="en-GB" altLang="ru-RU" sz="3200" b="1" dirty="0">
                <a:solidFill>
                  <a:srgbClr val="000099"/>
                </a:solidFill>
              </a:rPr>
              <a:t> </a:t>
            </a:r>
            <a:r>
              <a:rPr lang="en-GB" altLang="ru-RU" sz="3200" b="1" dirty="0" err="1">
                <a:solidFill>
                  <a:srgbClr val="000099"/>
                </a:solidFill>
              </a:rPr>
              <a:t>их</a:t>
            </a:r>
            <a:r>
              <a:rPr lang="en-GB" altLang="ru-RU" sz="3200" b="1" dirty="0">
                <a:solidFill>
                  <a:srgbClr val="000099"/>
                </a:solidFill>
              </a:rPr>
              <a:t> </a:t>
            </a:r>
            <a:r>
              <a:rPr lang="en-GB" altLang="ru-RU" sz="3200" b="1" dirty="0" err="1">
                <a:solidFill>
                  <a:srgbClr val="000099"/>
                </a:solidFill>
              </a:rPr>
              <a:t>соответственных</a:t>
            </a:r>
            <a:r>
              <a:rPr lang="en-GB" altLang="ru-RU" sz="3200" b="1" dirty="0">
                <a:solidFill>
                  <a:srgbClr val="000099"/>
                </a:solidFill>
              </a:rPr>
              <a:t> </a:t>
            </a:r>
            <a:r>
              <a:rPr lang="en-GB" altLang="ru-RU" sz="3200" b="1" dirty="0" err="1">
                <a:solidFill>
                  <a:srgbClr val="000099"/>
                </a:solidFill>
              </a:rPr>
              <a:t>элементов</a:t>
            </a:r>
            <a:endParaRPr lang="en-GB" altLang="ru-RU" sz="3200" b="1" dirty="0">
              <a:solidFill>
                <a:srgbClr val="000099"/>
              </a:solidFill>
            </a:endParaRPr>
          </a:p>
        </p:txBody>
      </p:sp>
      <p:sp>
        <p:nvSpPr>
          <p:cNvPr id="346117" name="Rectangle 5"/>
          <p:cNvSpPr>
            <a:spLocks noChangeArrowheads="1"/>
          </p:cNvSpPr>
          <p:nvPr/>
        </p:nvSpPr>
        <p:spPr bwMode="auto">
          <a:xfrm>
            <a:off x="684213" y="1557338"/>
            <a:ext cx="3024187" cy="865187"/>
          </a:xfrm>
          <a:prstGeom prst="rect">
            <a:avLst/>
          </a:prstGeom>
          <a:solidFill>
            <a:srgbClr val="00B8FF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u-RU" altLang="ru-RU" sz="2800" u="sng"/>
              <a:t>Задача 3:</a:t>
            </a:r>
          </a:p>
        </p:txBody>
      </p:sp>
      <p:grpSp>
        <p:nvGrpSpPr>
          <p:cNvPr id="346118" name="Group 6"/>
          <p:cNvGrpSpPr>
            <a:grpSpLocks/>
          </p:cNvGrpSpPr>
          <p:nvPr/>
        </p:nvGrpSpPr>
        <p:grpSpPr bwMode="auto">
          <a:xfrm>
            <a:off x="1270000" y="2276475"/>
            <a:ext cx="4310063" cy="4581525"/>
            <a:chOff x="800" y="1434"/>
            <a:chExt cx="2715" cy="2886"/>
          </a:xfrm>
        </p:grpSpPr>
        <p:sp>
          <p:nvSpPr>
            <p:cNvPr id="346120" name="Oval 8"/>
            <p:cNvSpPr>
              <a:spLocks noChangeArrowheads="1"/>
            </p:cNvSpPr>
            <p:nvPr/>
          </p:nvSpPr>
          <p:spPr bwMode="auto">
            <a:xfrm>
              <a:off x="930" y="1434"/>
              <a:ext cx="2585" cy="263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6121" name="AutoShape 9"/>
            <p:cNvSpPr>
              <a:spLocks noChangeArrowheads="1"/>
            </p:cNvSpPr>
            <p:nvPr/>
          </p:nvSpPr>
          <p:spPr bwMode="auto">
            <a:xfrm rot="-4692986">
              <a:off x="1133" y="2047"/>
              <a:ext cx="2177" cy="1406"/>
            </a:xfrm>
            <a:prstGeom prst="rtTriangl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B5EAFF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6122" name="Rectangle 10"/>
            <p:cNvSpPr>
              <a:spLocks noChangeArrowheads="1"/>
            </p:cNvSpPr>
            <p:nvPr/>
          </p:nvSpPr>
          <p:spPr bwMode="auto">
            <a:xfrm>
              <a:off x="975" y="3702"/>
              <a:ext cx="363" cy="318"/>
            </a:xfrm>
            <a:prstGeom prst="rect">
              <a:avLst/>
            </a:prstGeom>
            <a:solidFill>
              <a:srgbClr val="00B8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ru-RU" sz="2800"/>
                <a:t>A</a:t>
              </a:r>
              <a:endParaRPr lang="ru-RU" altLang="ru-RU" sz="2800"/>
            </a:p>
          </p:txBody>
        </p:sp>
        <p:sp>
          <p:nvSpPr>
            <p:cNvPr id="346123" name="Oval 11"/>
            <p:cNvSpPr>
              <a:spLocks noChangeArrowheads="1"/>
            </p:cNvSpPr>
            <p:nvPr/>
          </p:nvSpPr>
          <p:spPr bwMode="auto">
            <a:xfrm>
              <a:off x="2154" y="2750"/>
              <a:ext cx="46" cy="4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6124" name="Rectangle 12"/>
            <p:cNvSpPr>
              <a:spLocks noChangeArrowheads="1"/>
            </p:cNvSpPr>
            <p:nvPr/>
          </p:nvSpPr>
          <p:spPr bwMode="auto">
            <a:xfrm>
              <a:off x="2608" y="4002"/>
              <a:ext cx="363" cy="318"/>
            </a:xfrm>
            <a:prstGeom prst="rect">
              <a:avLst/>
            </a:prstGeom>
            <a:solidFill>
              <a:srgbClr val="00B8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ru-RU" sz="2800"/>
                <a:t>B</a:t>
              </a:r>
              <a:endParaRPr lang="ru-RU" altLang="ru-RU" sz="2800"/>
            </a:p>
          </p:txBody>
        </p:sp>
        <p:sp>
          <p:nvSpPr>
            <p:cNvPr id="346125" name="Rectangle 13"/>
            <p:cNvSpPr>
              <a:spLocks noChangeArrowheads="1"/>
            </p:cNvSpPr>
            <p:nvPr/>
          </p:nvSpPr>
          <p:spPr bwMode="auto">
            <a:xfrm>
              <a:off x="1882" y="2523"/>
              <a:ext cx="363" cy="318"/>
            </a:xfrm>
            <a:prstGeom prst="rect">
              <a:avLst/>
            </a:prstGeom>
            <a:solidFill>
              <a:srgbClr val="00B8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ru-RU" sz="2800"/>
                <a:t>O</a:t>
              </a:r>
              <a:endParaRPr lang="ru-RU" altLang="ru-RU" sz="2800"/>
            </a:p>
          </p:txBody>
        </p:sp>
        <p:sp>
          <p:nvSpPr>
            <p:cNvPr id="346126" name="Rectangle 14"/>
            <p:cNvSpPr>
              <a:spLocks noChangeArrowheads="1"/>
            </p:cNvSpPr>
            <p:nvPr/>
          </p:nvSpPr>
          <p:spPr bwMode="auto">
            <a:xfrm>
              <a:off x="3061" y="1570"/>
              <a:ext cx="363" cy="318"/>
            </a:xfrm>
            <a:prstGeom prst="rect">
              <a:avLst/>
            </a:prstGeom>
            <a:solidFill>
              <a:srgbClr val="00B8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ru-RU" sz="2800"/>
                <a:t>C</a:t>
              </a:r>
              <a:endParaRPr lang="ru-RU" altLang="ru-RU" sz="2800"/>
            </a:p>
          </p:txBody>
        </p:sp>
      </p:grpSp>
      <p:sp>
        <p:nvSpPr>
          <p:cNvPr id="346127" name="Rectangle 15"/>
          <p:cNvSpPr>
            <a:spLocks noChangeArrowheads="1"/>
          </p:cNvSpPr>
          <p:nvPr/>
        </p:nvSpPr>
        <p:spPr bwMode="auto">
          <a:xfrm>
            <a:off x="5795963" y="3717925"/>
            <a:ext cx="2232025" cy="433388"/>
          </a:xfrm>
          <a:prstGeom prst="rect">
            <a:avLst/>
          </a:prstGeom>
          <a:solidFill>
            <a:srgbClr val="00B8FF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u-RU" altLang="ru-RU" sz="2800" u="sng"/>
              <a:t>Найти:</a:t>
            </a:r>
          </a:p>
        </p:txBody>
      </p:sp>
      <p:grpSp>
        <p:nvGrpSpPr>
          <p:cNvPr id="346128" name="Group 16"/>
          <p:cNvGrpSpPr>
            <a:grpSpLocks/>
          </p:cNvGrpSpPr>
          <p:nvPr/>
        </p:nvGrpSpPr>
        <p:grpSpPr bwMode="auto">
          <a:xfrm>
            <a:off x="5868988" y="1844675"/>
            <a:ext cx="2663825" cy="1873250"/>
            <a:chOff x="3697" y="1162"/>
            <a:chExt cx="1678" cy="1180"/>
          </a:xfrm>
        </p:grpSpPr>
        <p:grpSp>
          <p:nvGrpSpPr>
            <p:cNvPr id="346129" name="Group 17"/>
            <p:cNvGrpSpPr>
              <a:grpSpLocks/>
            </p:cNvGrpSpPr>
            <p:nvPr/>
          </p:nvGrpSpPr>
          <p:grpSpPr bwMode="auto">
            <a:xfrm>
              <a:off x="4014" y="1571"/>
              <a:ext cx="1361" cy="771"/>
              <a:chOff x="3878" y="981"/>
              <a:chExt cx="1361" cy="771"/>
            </a:xfrm>
          </p:grpSpPr>
          <p:sp>
            <p:nvSpPr>
              <p:cNvPr id="346130" name="Rectangle 18"/>
              <p:cNvSpPr>
                <a:spLocks noChangeArrowheads="1"/>
              </p:cNvSpPr>
              <p:nvPr/>
            </p:nvSpPr>
            <p:spPr bwMode="auto">
              <a:xfrm>
                <a:off x="4241" y="981"/>
                <a:ext cx="681" cy="363"/>
              </a:xfrm>
              <a:prstGeom prst="rect">
                <a:avLst/>
              </a:prstGeom>
              <a:solidFill>
                <a:srgbClr val="00B8FF">
                  <a:alpha val="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en-US" altLang="ru-RU" sz="2800"/>
                  <a:t>BC = 120</a:t>
                </a:r>
                <a:endParaRPr lang="ru-RU" altLang="ru-RU" sz="2800"/>
              </a:p>
            </p:txBody>
          </p:sp>
          <p:sp>
            <p:nvSpPr>
              <p:cNvPr id="346131" name="Freeform 19"/>
              <p:cNvSpPr>
                <a:spLocks/>
              </p:cNvSpPr>
              <p:nvPr/>
            </p:nvSpPr>
            <p:spPr bwMode="auto">
              <a:xfrm>
                <a:off x="3878" y="1162"/>
                <a:ext cx="182" cy="89"/>
              </a:xfrm>
              <a:custGeom>
                <a:avLst/>
                <a:gdLst>
                  <a:gd name="T0" fmla="*/ 30 w 484"/>
                  <a:gd name="T1" fmla="*/ 0 h 460"/>
                  <a:gd name="T2" fmla="*/ 30 w 484"/>
                  <a:gd name="T3" fmla="*/ 272 h 460"/>
                  <a:gd name="T4" fmla="*/ 212 w 484"/>
                  <a:gd name="T5" fmla="*/ 453 h 460"/>
                  <a:gd name="T6" fmla="*/ 438 w 484"/>
                  <a:gd name="T7" fmla="*/ 317 h 460"/>
                  <a:gd name="T8" fmla="*/ 484 w 484"/>
                  <a:gd name="T9" fmla="*/ 0 h 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4" h="460">
                    <a:moveTo>
                      <a:pt x="30" y="0"/>
                    </a:moveTo>
                    <a:cubicBezTo>
                      <a:pt x="15" y="98"/>
                      <a:pt x="0" y="196"/>
                      <a:pt x="30" y="272"/>
                    </a:cubicBezTo>
                    <a:cubicBezTo>
                      <a:pt x="60" y="348"/>
                      <a:pt x="144" y="446"/>
                      <a:pt x="212" y="453"/>
                    </a:cubicBezTo>
                    <a:cubicBezTo>
                      <a:pt x="280" y="460"/>
                      <a:pt x="393" y="392"/>
                      <a:pt x="438" y="317"/>
                    </a:cubicBezTo>
                    <a:cubicBezTo>
                      <a:pt x="483" y="242"/>
                      <a:pt x="476" y="53"/>
                      <a:pt x="484" y="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132" name="Oval 20"/>
              <p:cNvSpPr>
                <a:spLocks noChangeArrowheads="1"/>
              </p:cNvSpPr>
              <p:nvPr/>
            </p:nvSpPr>
            <p:spPr bwMode="auto">
              <a:xfrm>
                <a:off x="5057" y="981"/>
                <a:ext cx="91" cy="90"/>
              </a:xfrm>
              <a:prstGeom prst="ellipse">
                <a:avLst/>
              </a:prstGeom>
              <a:solidFill>
                <a:srgbClr val="00B8FF">
                  <a:alpha val="0"/>
                </a:srgbClr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133" name="Rectangle 21"/>
              <p:cNvSpPr>
                <a:spLocks noChangeArrowheads="1"/>
              </p:cNvSpPr>
              <p:nvPr/>
            </p:nvSpPr>
            <p:spPr bwMode="auto">
              <a:xfrm>
                <a:off x="3923" y="1389"/>
                <a:ext cx="1316" cy="363"/>
              </a:xfrm>
              <a:prstGeom prst="rect">
                <a:avLst/>
              </a:prstGeom>
              <a:solidFill>
                <a:srgbClr val="00B8FF">
                  <a:alpha val="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en-US" altLang="ru-RU" sz="2800"/>
                  <a:t>OC = 2 c</a:t>
                </a:r>
                <a:r>
                  <a:rPr lang="ru-RU" altLang="ru-RU" sz="2800"/>
                  <a:t>м</a:t>
                </a:r>
              </a:p>
            </p:txBody>
          </p:sp>
        </p:grpSp>
        <p:sp>
          <p:nvSpPr>
            <p:cNvPr id="346134" name="Rectangle 22"/>
            <p:cNvSpPr>
              <a:spLocks noChangeArrowheads="1"/>
            </p:cNvSpPr>
            <p:nvPr/>
          </p:nvSpPr>
          <p:spPr bwMode="auto">
            <a:xfrm>
              <a:off x="3697" y="1162"/>
              <a:ext cx="1134" cy="318"/>
            </a:xfrm>
            <a:prstGeom prst="rect">
              <a:avLst/>
            </a:prstGeom>
            <a:solidFill>
              <a:srgbClr val="00B8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ru-RU" altLang="ru-RU" sz="2800" u="sng"/>
                <a:t>Дано:</a:t>
              </a:r>
            </a:p>
          </p:txBody>
        </p:sp>
      </p:grpSp>
      <p:sp>
        <p:nvSpPr>
          <p:cNvPr id="346135" name="Rectangle 23"/>
          <p:cNvSpPr>
            <a:spLocks noChangeArrowheads="1"/>
          </p:cNvSpPr>
          <p:nvPr/>
        </p:nvSpPr>
        <p:spPr bwMode="auto">
          <a:xfrm>
            <a:off x="5795963" y="4221163"/>
            <a:ext cx="7556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ru-RU" sz="2800"/>
              <a:t>AB,</a:t>
            </a:r>
            <a:endParaRPr lang="ru-RU" altLang="ru-RU" sz="2800"/>
          </a:p>
        </p:txBody>
      </p:sp>
      <p:sp>
        <p:nvSpPr>
          <p:cNvPr id="346136" name="Line 24"/>
          <p:cNvSpPr>
            <a:spLocks noChangeShapeType="1"/>
          </p:cNvSpPr>
          <p:nvPr/>
        </p:nvSpPr>
        <p:spPr bwMode="auto">
          <a:xfrm>
            <a:off x="2051050" y="5805488"/>
            <a:ext cx="2233613" cy="50323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6137" name="Rectangle 25"/>
          <p:cNvSpPr>
            <a:spLocks noChangeArrowheads="1"/>
          </p:cNvSpPr>
          <p:nvPr/>
        </p:nvSpPr>
        <p:spPr bwMode="auto">
          <a:xfrm>
            <a:off x="6516688" y="4221163"/>
            <a:ext cx="7762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ru-RU" sz="2800"/>
              <a:t>BC,</a:t>
            </a:r>
            <a:endParaRPr lang="ru-RU" altLang="ru-RU" sz="2800"/>
          </a:p>
        </p:txBody>
      </p:sp>
      <p:sp>
        <p:nvSpPr>
          <p:cNvPr id="346138" name="Line 26"/>
          <p:cNvSpPr>
            <a:spLocks noChangeShapeType="1"/>
          </p:cNvSpPr>
          <p:nvPr/>
        </p:nvSpPr>
        <p:spPr bwMode="auto">
          <a:xfrm flipH="1">
            <a:off x="4284663" y="2924175"/>
            <a:ext cx="719137" cy="33861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6139" name="Rectangle 27"/>
          <p:cNvSpPr>
            <a:spLocks noChangeArrowheads="1"/>
          </p:cNvSpPr>
          <p:nvPr/>
        </p:nvSpPr>
        <p:spPr bwMode="auto">
          <a:xfrm>
            <a:off x="7235825" y="4221163"/>
            <a:ext cx="7762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ru-RU" sz="2800"/>
              <a:t>AC,</a:t>
            </a:r>
          </a:p>
        </p:txBody>
      </p:sp>
      <p:sp>
        <p:nvSpPr>
          <p:cNvPr id="346140" name="Line 28"/>
          <p:cNvSpPr>
            <a:spLocks noChangeShapeType="1"/>
          </p:cNvSpPr>
          <p:nvPr/>
        </p:nvSpPr>
        <p:spPr bwMode="auto">
          <a:xfrm flipV="1">
            <a:off x="2124075" y="2852738"/>
            <a:ext cx="2881313" cy="29527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46141" name="Group 29"/>
          <p:cNvGrpSpPr>
            <a:grpSpLocks/>
          </p:cNvGrpSpPr>
          <p:nvPr/>
        </p:nvGrpSpPr>
        <p:grpSpPr bwMode="auto">
          <a:xfrm>
            <a:off x="6011863" y="4797425"/>
            <a:ext cx="808037" cy="519113"/>
            <a:chOff x="3787" y="3022"/>
            <a:chExt cx="509" cy="327"/>
          </a:xfrm>
        </p:grpSpPr>
        <p:grpSp>
          <p:nvGrpSpPr>
            <p:cNvPr id="346142" name="Group 30"/>
            <p:cNvGrpSpPr>
              <a:grpSpLocks/>
            </p:cNvGrpSpPr>
            <p:nvPr/>
          </p:nvGrpSpPr>
          <p:grpSpPr bwMode="auto">
            <a:xfrm>
              <a:off x="3787" y="3113"/>
              <a:ext cx="182" cy="136"/>
              <a:chOff x="4150" y="2931"/>
              <a:chExt cx="182" cy="136"/>
            </a:xfrm>
          </p:grpSpPr>
          <p:sp>
            <p:nvSpPr>
              <p:cNvPr id="346143" name="Line 31"/>
              <p:cNvSpPr>
                <a:spLocks noChangeShapeType="1"/>
              </p:cNvSpPr>
              <p:nvPr/>
            </p:nvSpPr>
            <p:spPr bwMode="auto">
              <a:xfrm flipH="1">
                <a:off x="4150" y="2931"/>
                <a:ext cx="13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144" name="Line 32"/>
              <p:cNvSpPr>
                <a:spLocks noChangeShapeType="1"/>
              </p:cNvSpPr>
              <p:nvPr/>
            </p:nvSpPr>
            <p:spPr bwMode="auto">
              <a:xfrm>
                <a:off x="4150" y="3067"/>
                <a:ext cx="18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46145" name="Rectangle 33"/>
            <p:cNvSpPr>
              <a:spLocks noChangeArrowheads="1"/>
            </p:cNvSpPr>
            <p:nvPr/>
          </p:nvSpPr>
          <p:spPr bwMode="auto">
            <a:xfrm>
              <a:off x="3969" y="3022"/>
              <a:ext cx="32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ru-RU" sz="2800"/>
                <a:t>A,</a:t>
              </a:r>
              <a:endParaRPr lang="ru-RU" altLang="ru-RU" sz="2800"/>
            </a:p>
          </p:txBody>
        </p:sp>
      </p:grpSp>
      <p:sp>
        <p:nvSpPr>
          <p:cNvPr id="346146" name="Arc 34"/>
          <p:cNvSpPr>
            <a:spLocks/>
          </p:cNvSpPr>
          <p:nvPr/>
        </p:nvSpPr>
        <p:spPr bwMode="auto">
          <a:xfrm>
            <a:off x="2484438" y="5445125"/>
            <a:ext cx="358775" cy="5048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603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46147" name="Group 35"/>
          <p:cNvGrpSpPr>
            <a:grpSpLocks/>
          </p:cNvGrpSpPr>
          <p:nvPr/>
        </p:nvGrpSpPr>
        <p:grpSpPr bwMode="auto">
          <a:xfrm>
            <a:off x="4572000" y="3213100"/>
            <a:ext cx="290513" cy="360363"/>
            <a:chOff x="2880" y="2024"/>
            <a:chExt cx="183" cy="227"/>
          </a:xfrm>
        </p:grpSpPr>
        <p:sp>
          <p:nvSpPr>
            <p:cNvPr id="346148" name="Arc 36"/>
            <p:cNvSpPr>
              <a:spLocks/>
            </p:cNvSpPr>
            <p:nvPr/>
          </p:nvSpPr>
          <p:spPr bwMode="auto">
            <a:xfrm flipH="1" flipV="1">
              <a:off x="2880" y="2069"/>
              <a:ext cx="183" cy="182"/>
            </a:xfrm>
            <a:custGeom>
              <a:avLst/>
              <a:gdLst>
                <a:gd name="G0" fmla="+- 1 0 0"/>
                <a:gd name="G1" fmla="+- 21600 0 0"/>
                <a:gd name="G2" fmla="+- 21600 0 0"/>
                <a:gd name="T0" fmla="*/ 0 w 21601"/>
                <a:gd name="T1" fmla="*/ 0 h 21600"/>
                <a:gd name="T2" fmla="*/ 21601 w 21601"/>
                <a:gd name="T3" fmla="*/ 21600 h 21600"/>
                <a:gd name="T4" fmla="*/ 1 w 2160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1" h="21600" fill="none" extrusionOk="0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1930" y="0"/>
                    <a:pt x="21601" y="9670"/>
                    <a:pt x="21601" y="21600"/>
                  </a:cubicBezTo>
                </a:path>
                <a:path w="21601" h="21600" stroke="0" extrusionOk="0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1930" y="0"/>
                    <a:pt x="21601" y="9670"/>
                    <a:pt x="21601" y="21600"/>
                  </a:cubicBezTo>
                  <a:lnTo>
                    <a:pt x="1" y="21600"/>
                  </a:lnTo>
                  <a:close/>
                </a:path>
              </a:pathLst>
            </a:custGeom>
            <a:noFill/>
            <a:ln w="603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6149" name="Arc 37"/>
            <p:cNvSpPr>
              <a:spLocks/>
            </p:cNvSpPr>
            <p:nvPr/>
          </p:nvSpPr>
          <p:spPr bwMode="auto">
            <a:xfrm flipH="1" flipV="1">
              <a:off x="2925" y="2024"/>
              <a:ext cx="136" cy="137"/>
            </a:xfrm>
            <a:custGeom>
              <a:avLst/>
              <a:gdLst>
                <a:gd name="G0" fmla="+- 1 0 0"/>
                <a:gd name="G1" fmla="+- 21600 0 0"/>
                <a:gd name="G2" fmla="+- 21600 0 0"/>
                <a:gd name="T0" fmla="*/ 0 w 21601"/>
                <a:gd name="T1" fmla="*/ 0 h 21600"/>
                <a:gd name="T2" fmla="*/ 21601 w 21601"/>
                <a:gd name="T3" fmla="*/ 21600 h 21600"/>
                <a:gd name="T4" fmla="*/ 1 w 2160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1" h="21600" fill="none" extrusionOk="0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1930" y="0"/>
                    <a:pt x="21601" y="9670"/>
                    <a:pt x="21601" y="21600"/>
                  </a:cubicBezTo>
                </a:path>
                <a:path w="21601" h="21600" stroke="0" extrusionOk="0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1930" y="0"/>
                    <a:pt x="21601" y="9670"/>
                    <a:pt x="21601" y="21600"/>
                  </a:cubicBezTo>
                  <a:lnTo>
                    <a:pt x="1" y="21600"/>
                  </a:lnTo>
                  <a:close/>
                </a:path>
              </a:pathLst>
            </a:custGeom>
            <a:noFill/>
            <a:ln w="603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46150" name="Group 38"/>
          <p:cNvGrpSpPr>
            <a:grpSpLocks/>
          </p:cNvGrpSpPr>
          <p:nvPr/>
        </p:nvGrpSpPr>
        <p:grpSpPr bwMode="auto">
          <a:xfrm>
            <a:off x="7092950" y="4797425"/>
            <a:ext cx="898525" cy="519113"/>
            <a:chOff x="4468" y="3022"/>
            <a:chExt cx="566" cy="327"/>
          </a:xfrm>
        </p:grpSpPr>
        <p:grpSp>
          <p:nvGrpSpPr>
            <p:cNvPr id="346151" name="Group 39"/>
            <p:cNvGrpSpPr>
              <a:grpSpLocks/>
            </p:cNvGrpSpPr>
            <p:nvPr/>
          </p:nvGrpSpPr>
          <p:grpSpPr bwMode="auto">
            <a:xfrm>
              <a:off x="4468" y="3113"/>
              <a:ext cx="182" cy="136"/>
              <a:chOff x="4150" y="2931"/>
              <a:chExt cx="182" cy="136"/>
            </a:xfrm>
          </p:grpSpPr>
          <p:sp>
            <p:nvSpPr>
              <p:cNvPr id="346152" name="Line 40"/>
              <p:cNvSpPr>
                <a:spLocks noChangeShapeType="1"/>
              </p:cNvSpPr>
              <p:nvPr/>
            </p:nvSpPr>
            <p:spPr bwMode="auto">
              <a:xfrm flipH="1">
                <a:off x="4150" y="2931"/>
                <a:ext cx="13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153" name="Line 41"/>
              <p:cNvSpPr>
                <a:spLocks noChangeShapeType="1"/>
              </p:cNvSpPr>
              <p:nvPr/>
            </p:nvSpPr>
            <p:spPr bwMode="auto">
              <a:xfrm>
                <a:off x="4150" y="3067"/>
                <a:ext cx="18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46154" name="Rectangle 42"/>
            <p:cNvSpPr>
              <a:spLocks noChangeArrowheads="1"/>
            </p:cNvSpPr>
            <p:nvPr/>
          </p:nvSpPr>
          <p:spPr bwMode="auto">
            <a:xfrm>
              <a:off x="4694" y="3022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ru-RU" sz="2800"/>
                <a:t>C.</a:t>
              </a:r>
              <a:endParaRPr lang="ru-RU" altLang="ru-RU" sz="2800"/>
            </a:p>
          </p:txBody>
        </p:sp>
      </p:grpSp>
      <p:sp>
        <p:nvSpPr>
          <p:cNvPr id="346155" name="AutoShape 4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20150" y="6624638"/>
            <a:ext cx="323850" cy="260350"/>
          </a:xfrm>
          <a:prstGeom prst="actionButtonForwardNext">
            <a:avLst/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031" name="TextBox1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6426200"/>
            <a:ext cx="4953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5124" name="CommandButton" r:id="rId2" imgW="0" imgH="0"/>
        </mc:Choice>
        <mc:Fallback>
          <p:control name="CommandButton" r:id="rId2" imgW="0" imgH="0">
            <p:pic>
              <p:nvPicPr>
                <p:cNvPr id="346115" name="CommandButton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0" y="6478588"/>
                  <a:ext cx="1122363" cy="3587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25" name="TextBox1" r:id="rId3" imgW="0" imgH="0"/>
        </mc:Choice>
        <mc:Fallback>
          <p:control name="TextBox1" r:id="rId3" imgW="0" imgH="0">
            <p:pic>
              <p:nvPicPr>
                <p:cNvPr id="346119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800" y="4048"/>
                  <a:ext cx="317" cy="272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5650309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20150" y="6597650"/>
            <a:ext cx="323850" cy="260350"/>
          </a:xfrm>
          <a:prstGeom prst="actionButtonForwardNext">
            <a:avLst/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8165" name="Text Box 5"/>
          <p:cNvSpPr txBox="1">
            <a:spLocks noChangeArrowheads="1"/>
          </p:cNvSpPr>
          <p:nvPr/>
        </p:nvSpPr>
        <p:spPr bwMode="auto">
          <a:xfrm>
            <a:off x="1979613" y="6461125"/>
            <a:ext cx="723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из</a:t>
            </a:r>
            <a:r>
              <a:rPr lang="en-US" altLang="ru-RU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9</a:t>
            </a:r>
            <a:r>
              <a:rPr lang="en-US" altLang="ru-RU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altLang="ru-RU" sz="2000">
              <a:cs typeface="Arial" panose="020B0604020202020204" pitchFamily="34" charset="0"/>
            </a:endParaRPr>
          </a:p>
        </p:txBody>
      </p:sp>
      <p:grpSp>
        <p:nvGrpSpPr>
          <p:cNvPr id="348166" name="Group 6"/>
          <p:cNvGrpSpPr>
            <a:grpSpLocks/>
          </p:cNvGrpSpPr>
          <p:nvPr/>
        </p:nvGrpSpPr>
        <p:grpSpPr bwMode="auto">
          <a:xfrm rot="873994">
            <a:off x="827088" y="1052513"/>
            <a:ext cx="1152525" cy="1800225"/>
            <a:chOff x="340" y="2024"/>
            <a:chExt cx="726" cy="1134"/>
          </a:xfrm>
        </p:grpSpPr>
        <p:sp>
          <p:nvSpPr>
            <p:cNvPr id="348167" name="AutoShape 7"/>
            <p:cNvSpPr>
              <a:spLocks noChangeArrowheads="1"/>
            </p:cNvSpPr>
            <p:nvPr/>
          </p:nvSpPr>
          <p:spPr bwMode="auto">
            <a:xfrm>
              <a:off x="340" y="2024"/>
              <a:ext cx="726" cy="1133"/>
            </a:xfrm>
            <a:prstGeom prst="rtTriangl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C99FF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8168" name="Rectangle 8"/>
            <p:cNvSpPr>
              <a:spLocks noChangeArrowheads="1"/>
            </p:cNvSpPr>
            <p:nvPr/>
          </p:nvSpPr>
          <p:spPr bwMode="auto">
            <a:xfrm>
              <a:off x="340" y="3022"/>
              <a:ext cx="136" cy="1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C99FF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48169" name="Group 9"/>
          <p:cNvGrpSpPr>
            <a:grpSpLocks/>
          </p:cNvGrpSpPr>
          <p:nvPr/>
        </p:nvGrpSpPr>
        <p:grpSpPr bwMode="auto">
          <a:xfrm rot="-22953713">
            <a:off x="755650" y="3068638"/>
            <a:ext cx="1439863" cy="2668587"/>
            <a:chOff x="340" y="2024"/>
            <a:chExt cx="726" cy="1134"/>
          </a:xfrm>
        </p:grpSpPr>
        <p:sp>
          <p:nvSpPr>
            <p:cNvPr id="348170" name="AutoShape 10"/>
            <p:cNvSpPr>
              <a:spLocks noChangeArrowheads="1"/>
            </p:cNvSpPr>
            <p:nvPr/>
          </p:nvSpPr>
          <p:spPr bwMode="auto">
            <a:xfrm>
              <a:off x="340" y="2024"/>
              <a:ext cx="726" cy="1133"/>
            </a:xfrm>
            <a:prstGeom prst="rtTriangl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BE7D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8171" name="Rectangle 11"/>
            <p:cNvSpPr>
              <a:spLocks noChangeArrowheads="1"/>
            </p:cNvSpPr>
            <p:nvPr/>
          </p:nvSpPr>
          <p:spPr bwMode="auto">
            <a:xfrm>
              <a:off x="340" y="3022"/>
              <a:ext cx="136" cy="1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BE7D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48172" name="Group 12"/>
          <p:cNvGrpSpPr>
            <a:grpSpLocks/>
          </p:cNvGrpSpPr>
          <p:nvPr/>
        </p:nvGrpSpPr>
        <p:grpSpPr bwMode="auto">
          <a:xfrm>
            <a:off x="2700338" y="836613"/>
            <a:ext cx="2157412" cy="3146425"/>
            <a:chOff x="1882" y="536"/>
            <a:chExt cx="1359" cy="1982"/>
          </a:xfrm>
        </p:grpSpPr>
        <p:sp>
          <p:nvSpPr>
            <p:cNvPr id="348173" name="AutoShape 13"/>
            <p:cNvSpPr>
              <a:spLocks noChangeArrowheads="1"/>
            </p:cNvSpPr>
            <p:nvPr/>
          </p:nvSpPr>
          <p:spPr bwMode="auto">
            <a:xfrm rot="6828243">
              <a:off x="1657" y="934"/>
              <a:ext cx="1809" cy="1359"/>
            </a:xfrm>
            <a:prstGeom prst="rtTriangl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ADF1BA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8174" name="Rectangle 14"/>
            <p:cNvSpPr>
              <a:spLocks noChangeArrowheads="1"/>
            </p:cNvSpPr>
            <p:nvPr/>
          </p:nvSpPr>
          <p:spPr bwMode="auto">
            <a:xfrm rot="6828243">
              <a:off x="2267" y="536"/>
              <a:ext cx="159" cy="159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ADF1BA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48175" name="Group 15"/>
          <p:cNvGrpSpPr>
            <a:grpSpLocks/>
          </p:cNvGrpSpPr>
          <p:nvPr/>
        </p:nvGrpSpPr>
        <p:grpSpPr bwMode="auto">
          <a:xfrm rot="-1288359">
            <a:off x="7380288" y="838200"/>
            <a:ext cx="1441450" cy="1800225"/>
            <a:chOff x="340" y="2024"/>
            <a:chExt cx="726" cy="1134"/>
          </a:xfrm>
        </p:grpSpPr>
        <p:sp>
          <p:nvSpPr>
            <p:cNvPr id="348176" name="AutoShape 16"/>
            <p:cNvSpPr>
              <a:spLocks noChangeArrowheads="1"/>
            </p:cNvSpPr>
            <p:nvPr/>
          </p:nvSpPr>
          <p:spPr bwMode="auto">
            <a:xfrm>
              <a:off x="340" y="2024"/>
              <a:ext cx="726" cy="1133"/>
            </a:xfrm>
            <a:prstGeom prst="rtTriangl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99CCFF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8177" name="Rectangle 17"/>
            <p:cNvSpPr>
              <a:spLocks noChangeArrowheads="1"/>
            </p:cNvSpPr>
            <p:nvPr/>
          </p:nvSpPr>
          <p:spPr bwMode="auto">
            <a:xfrm>
              <a:off x="340" y="3022"/>
              <a:ext cx="136" cy="1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99CCFF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48178" name="Group 18"/>
          <p:cNvGrpSpPr>
            <a:grpSpLocks/>
          </p:cNvGrpSpPr>
          <p:nvPr/>
        </p:nvGrpSpPr>
        <p:grpSpPr bwMode="auto">
          <a:xfrm rot="1255793">
            <a:off x="7164388" y="3789363"/>
            <a:ext cx="1263650" cy="2016125"/>
            <a:chOff x="340" y="2024"/>
            <a:chExt cx="726" cy="1134"/>
          </a:xfrm>
        </p:grpSpPr>
        <p:sp>
          <p:nvSpPr>
            <p:cNvPr id="348179" name="AutoShape 19"/>
            <p:cNvSpPr>
              <a:spLocks noChangeArrowheads="1"/>
            </p:cNvSpPr>
            <p:nvPr/>
          </p:nvSpPr>
          <p:spPr bwMode="auto">
            <a:xfrm>
              <a:off x="340" y="2024"/>
              <a:ext cx="726" cy="1133"/>
            </a:xfrm>
            <a:prstGeom prst="rtTriangl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CFF66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8180" name="Rectangle 20"/>
            <p:cNvSpPr>
              <a:spLocks noChangeArrowheads="1"/>
            </p:cNvSpPr>
            <p:nvPr/>
          </p:nvSpPr>
          <p:spPr bwMode="auto">
            <a:xfrm>
              <a:off x="340" y="3022"/>
              <a:ext cx="136" cy="1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CFF66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48181" name="Group 21"/>
          <p:cNvGrpSpPr>
            <a:grpSpLocks/>
          </p:cNvGrpSpPr>
          <p:nvPr/>
        </p:nvGrpSpPr>
        <p:grpSpPr bwMode="auto">
          <a:xfrm rot="3814243">
            <a:off x="4739482" y="2685256"/>
            <a:ext cx="1465262" cy="2232025"/>
            <a:chOff x="340" y="2024"/>
            <a:chExt cx="726" cy="1134"/>
          </a:xfrm>
        </p:grpSpPr>
        <p:sp>
          <p:nvSpPr>
            <p:cNvPr id="348182" name="AutoShape 22"/>
            <p:cNvSpPr>
              <a:spLocks noChangeArrowheads="1"/>
            </p:cNvSpPr>
            <p:nvPr/>
          </p:nvSpPr>
          <p:spPr bwMode="auto">
            <a:xfrm>
              <a:off x="340" y="2024"/>
              <a:ext cx="726" cy="1133"/>
            </a:xfrm>
            <a:prstGeom prst="rtTriangl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8183" name="Rectangle 23"/>
            <p:cNvSpPr>
              <a:spLocks noChangeArrowheads="1"/>
            </p:cNvSpPr>
            <p:nvPr/>
          </p:nvSpPr>
          <p:spPr bwMode="auto">
            <a:xfrm>
              <a:off x="340" y="3022"/>
              <a:ext cx="136" cy="1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48184" name="Rectangle 24"/>
          <p:cNvSpPr>
            <a:spLocks noChangeArrowheads="1"/>
          </p:cNvSpPr>
          <p:nvPr/>
        </p:nvSpPr>
        <p:spPr bwMode="auto">
          <a:xfrm>
            <a:off x="250825" y="1628775"/>
            <a:ext cx="4318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FFCC99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4</a:t>
            </a:r>
            <a:endParaRPr lang="ru-RU" altLang="ru-RU" sz="28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348185" name="Rectangle 25"/>
          <p:cNvSpPr>
            <a:spLocks noChangeArrowheads="1"/>
          </p:cNvSpPr>
          <p:nvPr/>
        </p:nvSpPr>
        <p:spPr bwMode="auto">
          <a:xfrm>
            <a:off x="754063" y="2708275"/>
            <a:ext cx="4318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FFCC99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3</a:t>
            </a:r>
            <a:endParaRPr lang="ru-RU" altLang="ru-RU" sz="28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348186" name="Rectangle 26"/>
          <p:cNvSpPr>
            <a:spLocks noChangeArrowheads="1"/>
          </p:cNvSpPr>
          <p:nvPr/>
        </p:nvSpPr>
        <p:spPr bwMode="auto">
          <a:xfrm>
            <a:off x="4427538" y="765175"/>
            <a:ext cx="4318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FFCC99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6</a:t>
            </a:r>
            <a:endParaRPr lang="ru-RU" altLang="ru-RU" sz="28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348187" name="Rectangle 27"/>
          <p:cNvSpPr>
            <a:spLocks noChangeArrowheads="1"/>
          </p:cNvSpPr>
          <p:nvPr/>
        </p:nvSpPr>
        <p:spPr bwMode="auto">
          <a:xfrm>
            <a:off x="2411413" y="1484313"/>
            <a:ext cx="43180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FFCC99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8</a:t>
            </a:r>
            <a:endParaRPr lang="ru-RU" altLang="ru-RU" sz="28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</p:txBody>
      </p:sp>
      <p:grpSp>
        <p:nvGrpSpPr>
          <p:cNvPr id="348188" name="Group 28"/>
          <p:cNvGrpSpPr>
            <a:grpSpLocks noChangeAspect="1"/>
          </p:cNvGrpSpPr>
          <p:nvPr/>
        </p:nvGrpSpPr>
        <p:grpSpPr bwMode="auto">
          <a:xfrm>
            <a:off x="6659563" y="1773238"/>
            <a:ext cx="1008062" cy="720725"/>
            <a:chOff x="2925" y="3385"/>
            <a:chExt cx="635" cy="454"/>
          </a:xfrm>
        </p:grpSpPr>
        <p:sp>
          <p:nvSpPr>
            <p:cNvPr id="348189" name="AutoShape 29"/>
            <p:cNvSpPr>
              <a:spLocks noChangeAspect="1" noChangeArrowheads="1" noTextEdit="1"/>
            </p:cNvSpPr>
            <p:nvPr/>
          </p:nvSpPr>
          <p:spPr bwMode="auto">
            <a:xfrm>
              <a:off x="2925" y="3385"/>
              <a:ext cx="635" cy="454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A5002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190" name="Rectangle 30"/>
            <p:cNvSpPr>
              <a:spLocks noChangeArrowheads="1"/>
            </p:cNvSpPr>
            <p:nvPr/>
          </p:nvSpPr>
          <p:spPr bwMode="auto">
            <a:xfrm>
              <a:off x="3027" y="3507"/>
              <a:ext cx="107" cy="230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A5002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ru-RU" sz="2400" b="1">
                  <a:solidFill>
                    <a:srgbClr val="FF0000"/>
                  </a:solidFill>
                </a:rPr>
                <a:t>4</a:t>
              </a:r>
              <a:endParaRPr lang="ru-RU" altLang="ru-RU"/>
            </a:p>
          </p:txBody>
        </p:sp>
        <p:sp>
          <p:nvSpPr>
            <p:cNvPr id="348191" name="Rectangle 31"/>
            <p:cNvSpPr>
              <a:spLocks noChangeArrowheads="1"/>
            </p:cNvSpPr>
            <p:nvPr/>
          </p:nvSpPr>
          <p:spPr bwMode="auto">
            <a:xfrm>
              <a:off x="3246" y="3507"/>
              <a:ext cx="107" cy="230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A5002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ru-RU" sz="2400" b="1">
                  <a:solidFill>
                    <a:srgbClr val="FF0000"/>
                  </a:solidFill>
                </a:rPr>
                <a:t>3</a:t>
              </a:r>
              <a:endParaRPr lang="ru-RU" altLang="ru-RU"/>
            </a:p>
          </p:txBody>
        </p:sp>
        <p:sp>
          <p:nvSpPr>
            <p:cNvPr id="348192" name="Freeform 32"/>
            <p:cNvSpPr>
              <a:spLocks/>
            </p:cNvSpPr>
            <p:nvPr/>
          </p:nvSpPr>
          <p:spPr bwMode="auto">
            <a:xfrm>
              <a:off x="3129" y="3490"/>
              <a:ext cx="314" cy="252"/>
            </a:xfrm>
            <a:custGeom>
              <a:avLst/>
              <a:gdLst>
                <a:gd name="T0" fmla="*/ 0 w 43"/>
                <a:gd name="T1" fmla="*/ 21 h 31"/>
                <a:gd name="T2" fmla="*/ 3 w 43"/>
                <a:gd name="T3" fmla="*/ 21 h 31"/>
                <a:gd name="T4" fmla="*/ 7 w 43"/>
                <a:gd name="T5" fmla="*/ 31 h 31"/>
                <a:gd name="T6" fmla="*/ 15 w 43"/>
                <a:gd name="T7" fmla="*/ 0 h 31"/>
                <a:gd name="T8" fmla="*/ 43 w 43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1">
                  <a:moveTo>
                    <a:pt x="0" y="21"/>
                  </a:moveTo>
                  <a:lnTo>
                    <a:pt x="3" y="21"/>
                  </a:lnTo>
                  <a:lnTo>
                    <a:pt x="7" y="31"/>
                  </a:lnTo>
                  <a:lnTo>
                    <a:pt x="15" y="0"/>
                  </a:lnTo>
                  <a:lnTo>
                    <a:pt x="43" y="0"/>
                  </a:lnTo>
                </a:path>
              </a:pathLst>
            </a:custGeom>
            <a:noFill/>
            <a:ln w="11113">
              <a:solidFill>
                <a:srgbClr val="FF0000"/>
              </a:solidFill>
              <a:prstDash val="solid"/>
              <a:round/>
              <a:headEnd/>
              <a:tailEnd/>
            </a:ln>
            <a:effectLst>
              <a:outerShdw dist="17961" dir="2700000" algn="ctr" rotWithShape="0">
                <a:srgbClr val="A5002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48193" name="Group 33"/>
          <p:cNvGrpSpPr>
            <a:grpSpLocks noChangeAspect="1"/>
          </p:cNvGrpSpPr>
          <p:nvPr/>
        </p:nvGrpSpPr>
        <p:grpSpPr bwMode="auto">
          <a:xfrm>
            <a:off x="8101013" y="2565400"/>
            <a:ext cx="1008062" cy="720725"/>
            <a:chOff x="2925" y="3385"/>
            <a:chExt cx="635" cy="454"/>
          </a:xfrm>
        </p:grpSpPr>
        <p:sp>
          <p:nvSpPr>
            <p:cNvPr id="348194" name="AutoShape 34"/>
            <p:cNvSpPr>
              <a:spLocks noChangeAspect="1" noChangeArrowheads="1" noTextEdit="1"/>
            </p:cNvSpPr>
            <p:nvPr/>
          </p:nvSpPr>
          <p:spPr bwMode="auto">
            <a:xfrm>
              <a:off x="2925" y="3385"/>
              <a:ext cx="635" cy="454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A5002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195" name="Rectangle 35"/>
            <p:cNvSpPr>
              <a:spLocks noChangeArrowheads="1"/>
            </p:cNvSpPr>
            <p:nvPr/>
          </p:nvSpPr>
          <p:spPr bwMode="auto">
            <a:xfrm>
              <a:off x="3027" y="3507"/>
              <a:ext cx="107" cy="230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A5002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ru-RU" sz="2400" b="1">
                  <a:solidFill>
                    <a:srgbClr val="FF0000"/>
                  </a:solidFill>
                </a:rPr>
                <a:t>3</a:t>
              </a:r>
              <a:endParaRPr lang="ru-RU" altLang="ru-RU"/>
            </a:p>
          </p:txBody>
        </p:sp>
        <p:sp>
          <p:nvSpPr>
            <p:cNvPr id="348196" name="Rectangle 36"/>
            <p:cNvSpPr>
              <a:spLocks noChangeArrowheads="1"/>
            </p:cNvSpPr>
            <p:nvPr/>
          </p:nvSpPr>
          <p:spPr bwMode="auto">
            <a:xfrm>
              <a:off x="3246" y="3507"/>
              <a:ext cx="107" cy="230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A5002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ru-RU" sz="2400" b="1">
                  <a:solidFill>
                    <a:srgbClr val="FF0000"/>
                  </a:solidFill>
                </a:rPr>
                <a:t>3</a:t>
              </a:r>
              <a:endParaRPr lang="ru-RU" altLang="ru-RU"/>
            </a:p>
          </p:txBody>
        </p:sp>
        <p:sp>
          <p:nvSpPr>
            <p:cNvPr id="348197" name="Freeform 37"/>
            <p:cNvSpPr>
              <a:spLocks/>
            </p:cNvSpPr>
            <p:nvPr/>
          </p:nvSpPr>
          <p:spPr bwMode="auto">
            <a:xfrm>
              <a:off x="3129" y="3490"/>
              <a:ext cx="314" cy="252"/>
            </a:xfrm>
            <a:custGeom>
              <a:avLst/>
              <a:gdLst>
                <a:gd name="T0" fmla="*/ 0 w 43"/>
                <a:gd name="T1" fmla="*/ 21 h 31"/>
                <a:gd name="T2" fmla="*/ 3 w 43"/>
                <a:gd name="T3" fmla="*/ 21 h 31"/>
                <a:gd name="T4" fmla="*/ 7 w 43"/>
                <a:gd name="T5" fmla="*/ 31 h 31"/>
                <a:gd name="T6" fmla="*/ 15 w 43"/>
                <a:gd name="T7" fmla="*/ 0 h 31"/>
                <a:gd name="T8" fmla="*/ 43 w 43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1">
                  <a:moveTo>
                    <a:pt x="0" y="21"/>
                  </a:moveTo>
                  <a:lnTo>
                    <a:pt x="3" y="21"/>
                  </a:lnTo>
                  <a:lnTo>
                    <a:pt x="7" y="31"/>
                  </a:lnTo>
                  <a:lnTo>
                    <a:pt x="15" y="0"/>
                  </a:lnTo>
                  <a:lnTo>
                    <a:pt x="43" y="0"/>
                  </a:lnTo>
                </a:path>
              </a:pathLst>
            </a:custGeom>
            <a:noFill/>
            <a:ln w="11113">
              <a:solidFill>
                <a:srgbClr val="FF0000"/>
              </a:solidFill>
              <a:prstDash val="solid"/>
              <a:round/>
              <a:headEnd/>
              <a:tailEnd/>
            </a:ln>
            <a:effectLst>
              <a:outerShdw dist="17961" dir="2700000" algn="ctr" rotWithShape="0">
                <a:srgbClr val="A5002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48198" name="Rectangle 38"/>
          <p:cNvSpPr>
            <a:spLocks noChangeArrowheads="1"/>
          </p:cNvSpPr>
          <p:nvPr/>
        </p:nvSpPr>
        <p:spPr bwMode="auto">
          <a:xfrm>
            <a:off x="1963738" y="5505450"/>
            <a:ext cx="4318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FFCC99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15</a:t>
            </a:r>
            <a:endParaRPr lang="ru-RU" altLang="ru-RU" sz="28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348199" name="Rectangle 39"/>
          <p:cNvSpPr>
            <a:spLocks noChangeArrowheads="1"/>
          </p:cNvSpPr>
          <p:nvPr/>
        </p:nvSpPr>
        <p:spPr bwMode="auto">
          <a:xfrm>
            <a:off x="307975" y="4641850"/>
            <a:ext cx="4318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FFCC99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36</a:t>
            </a:r>
            <a:endParaRPr lang="ru-RU" altLang="ru-RU" sz="28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348200" name="Rectangle 40"/>
          <p:cNvSpPr>
            <a:spLocks noChangeArrowheads="1"/>
          </p:cNvSpPr>
          <p:nvPr/>
        </p:nvSpPr>
        <p:spPr bwMode="auto">
          <a:xfrm>
            <a:off x="3924300" y="3933825"/>
            <a:ext cx="4318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FFCC99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3</a:t>
            </a:r>
            <a:endParaRPr lang="ru-RU" altLang="ru-RU" sz="28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</p:txBody>
      </p:sp>
      <p:grpSp>
        <p:nvGrpSpPr>
          <p:cNvPr id="348201" name="Group 41"/>
          <p:cNvGrpSpPr>
            <a:grpSpLocks noChangeAspect="1"/>
          </p:cNvGrpSpPr>
          <p:nvPr/>
        </p:nvGrpSpPr>
        <p:grpSpPr bwMode="auto">
          <a:xfrm>
            <a:off x="4643438" y="2493963"/>
            <a:ext cx="1008062" cy="720725"/>
            <a:chOff x="2925" y="3385"/>
            <a:chExt cx="635" cy="454"/>
          </a:xfrm>
        </p:grpSpPr>
        <p:sp>
          <p:nvSpPr>
            <p:cNvPr id="348202" name="AutoShape 42"/>
            <p:cNvSpPr>
              <a:spLocks noChangeAspect="1" noChangeArrowheads="1" noTextEdit="1"/>
            </p:cNvSpPr>
            <p:nvPr/>
          </p:nvSpPr>
          <p:spPr bwMode="auto">
            <a:xfrm>
              <a:off x="2925" y="3385"/>
              <a:ext cx="635" cy="454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A5002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203" name="Rectangle 43"/>
            <p:cNvSpPr>
              <a:spLocks noChangeArrowheads="1"/>
            </p:cNvSpPr>
            <p:nvPr/>
          </p:nvSpPr>
          <p:spPr bwMode="auto">
            <a:xfrm>
              <a:off x="3027" y="3507"/>
              <a:ext cx="107" cy="230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A5002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ru-RU" sz="2400" b="1">
                  <a:solidFill>
                    <a:srgbClr val="FF0000"/>
                  </a:solidFill>
                </a:rPr>
                <a:t>3</a:t>
              </a:r>
              <a:endParaRPr lang="ru-RU" altLang="ru-RU"/>
            </a:p>
          </p:txBody>
        </p:sp>
        <p:sp>
          <p:nvSpPr>
            <p:cNvPr id="348204" name="Rectangle 44"/>
            <p:cNvSpPr>
              <a:spLocks noChangeArrowheads="1"/>
            </p:cNvSpPr>
            <p:nvPr/>
          </p:nvSpPr>
          <p:spPr bwMode="auto">
            <a:xfrm>
              <a:off x="3246" y="3507"/>
              <a:ext cx="107" cy="230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A5002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ru-RU" sz="2400" b="1">
                  <a:solidFill>
                    <a:srgbClr val="FF0000"/>
                  </a:solidFill>
                </a:rPr>
                <a:t>3</a:t>
              </a:r>
              <a:endParaRPr lang="ru-RU" altLang="ru-RU"/>
            </a:p>
          </p:txBody>
        </p:sp>
        <p:sp>
          <p:nvSpPr>
            <p:cNvPr id="348205" name="Freeform 45"/>
            <p:cNvSpPr>
              <a:spLocks/>
            </p:cNvSpPr>
            <p:nvPr/>
          </p:nvSpPr>
          <p:spPr bwMode="auto">
            <a:xfrm>
              <a:off x="3129" y="3490"/>
              <a:ext cx="314" cy="252"/>
            </a:xfrm>
            <a:custGeom>
              <a:avLst/>
              <a:gdLst>
                <a:gd name="T0" fmla="*/ 0 w 43"/>
                <a:gd name="T1" fmla="*/ 21 h 31"/>
                <a:gd name="T2" fmla="*/ 3 w 43"/>
                <a:gd name="T3" fmla="*/ 21 h 31"/>
                <a:gd name="T4" fmla="*/ 7 w 43"/>
                <a:gd name="T5" fmla="*/ 31 h 31"/>
                <a:gd name="T6" fmla="*/ 15 w 43"/>
                <a:gd name="T7" fmla="*/ 0 h 31"/>
                <a:gd name="T8" fmla="*/ 43 w 43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1">
                  <a:moveTo>
                    <a:pt x="0" y="21"/>
                  </a:moveTo>
                  <a:lnTo>
                    <a:pt x="3" y="21"/>
                  </a:lnTo>
                  <a:lnTo>
                    <a:pt x="7" y="31"/>
                  </a:lnTo>
                  <a:lnTo>
                    <a:pt x="15" y="0"/>
                  </a:lnTo>
                  <a:lnTo>
                    <a:pt x="43" y="0"/>
                  </a:lnTo>
                </a:path>
              </a:pathLst>
            </a:custGeom>
            <a:noFill/>
            <a:ln w="11113">
              <a:solidFill>
                <a:srgbClr val="FF0000"/>
              </a:solidFill>
              <a:prstDash val="solid"/>
              <a:round/>
              <a:headEnd/>
              <a:tailEnd/>
            </a:ln>
            <a:effectLst>
              <a:outerShdw dist="17961" dir="2700000" algn="ctr" rotWithShape="0">
                <a:srgbClr val="A5002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48206" name="Rectangle 46"/>
          <p:cNvSpPr>
            <a:spLocks noChangeArrowheads="1"/>
          </p:cNvSpPr>
          <p:nvPr/>
        </p:nvSpPr>
        <p:spPr bwMode="auto">
          <a:xfrm>
            <a:off x="6948488" y="5734050"/>
            <a:ext cx="4318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FFCC99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1,5</a:t>
            </a:r>
            <a:endParaRPr lang="ru-RU" altLang="ru-RU" sz="28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348207" name="Rectangle 47"/>
          <p:cNvSpPr>
            <a:spLocks noChangeArrowheads="1"/>
          </p:cNvSpPr>
          <p:nvPr/>
        </p:nvSpPr>
        <p:spPr bwMode="auto">
          <a:xfrm>
            <a:off x="6661150" y="4149725"/>
            <a:ext cx="4318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FFCC99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2</a:t>
            </a:r>
            <a:endParaRPr lang="ru-RU" altLang="ru-RU" sz="28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348208" name="Text Box 48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800" b="1">
                <a:solidFill>
                  <a:srgbClr val="3030BE"/>
                </a:solidFill>
              </a:rPr>
              <a:t>Найдите неизвестные стороны треугольников.</a:t>
            </a:r>
          </a:p>
        </p:txBody>
      </p:sp>
      <p:sp>
        <p:nvSpPr>
          <p:cNvPr id="348216" name="Freeform 56"/>
          <p:cNvSpPr>
            <a:spLocks/>
          </p:cNvSpPr>
          <p:nvPr/>
        </p:nvSpPr>
        <p:spPr bwMode="auto">
          <a:xfrm>
            <a:off x="8316913" y="1268413"/>
            <a:ext cx="576262" cy="411162"/>
          </a:xfrm>
          <a:custGeom>
            <a:avLst/>
            <a:gdLst>
              <a:gd name="T0" fmla="*/ 0 w 279"/>
              <a:gd name="T1" fmla="*/ 70 h 259"/>
              <a:gd name="T2" fmla="*/ 30 w 279"/>
              <a:gd name="T3" fmla="*/ 33 h 259"/>
              <a:gd name="T4" fmla="*/ 63 w 279"/>
              <a:gd name="T5" fmla="*/ 259 h 259"/>
              <a:gd name="T6" fmla="*/ 69 w 279"/>
              <a:gd name="T7" fmla="*/ 0 h 259"/>
              <a:gd name="T8" fmla="*/ 279 w 279"/>
              <a:gd name="T9" fmla="*/ 0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9" h="259">
                <a:moveTo>
                  <a:pt x="0" y="70"/>
                </a:moveTo>
                <a:lnTo>
                  <a:pt x="30" y="33"/>
                </a:lnTo>
                <a:lnTo>
                  <a:pt x="63" y="259"/>
                </a:lnTo>
                <a:lnTo>
                  <a:pt x="69" y="0"/>
                </a:lnTo>
                <a:lnTo>
                  <a:pt x="279" y="0"/>
                </a:ln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6155" name="CommandButton1" r:id="rId2" imgW="1123920" imgH="361800"/>
        </mc:Choice>
        <mc:Fallback>
          <p:control name="CommandButton1" r:id="rId2" imgW="1123920" imgH="361800">
            <p:pic>
              <p:nvPicPr>
                <p:cNvPr id="348162" name="CommandButto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0" y="6478588"/>
                  <a:ext cx="1122363" cy="3587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156" name="TextBox4" r:id="rId3" imgW="504720" imgH="428760"/>
        </mc:Choice>
        <mc:Fallback>
          <p:control name="TextBox4" r:id="rId3" imgW="504720" imgH="428760">
            <p:pic>
              <p:nvPicPr>
                <p:cNvPr id="348163" name="TextBox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1270000" y="6426200"/>
                  <a:ext cx="503238" cy="431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157" name="TextBox1" r:id="rId4" imgW="438120" imgH="380880"/>
        </mc:Choice>
        <mc:Fallback>
          <p:control name="TextBox1" r:id="rId4" imgW="438120" imgH="380880">
            <p:pic>
              <p:nvPicPr>
                <p:cNvPr id="348209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1258888" y="1627188"/>
                  <a:ext cx="433387" cy="382587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158" name="TextBox7" r:id="rId5" imgW="438120" imgH="438120"/>
        </mc:Choice>
        <mc:Fallback>
          <p:control name="TextBox7" r:id="rId5" imgW="438120" imgH="438120">
            <p:pic>
              <p:nvPicPr>
                <p:cNvPr id="348210" name="TextBox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5435600" y="3644900"/>
                  <a:ext cx="433388" cy="433388"/>
                </a:xfrm>
                <a:prstGeom prst="rect">
                  <a:avLst/>
                </a:prstGeom>
                <a:noFill/>
                <a:ln w="12700"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159" name="TextBox5" r:id="rId6" imgW="285840" imgH="361800"/>
        </mc:Choice>
        <mc:Fallback>
          <p:control name="TextBox5" r:id="rId6" imgW="285840" imgH="361800">
            <p:pic>
              <p:nvPicPr>
                <p:cNvPr id="348211" name="TextBox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7"/>
                <a:srcRect/>
                <a:stretch>
                  <a:fillRect/>
                </a:stretch>
              </p:blipFill>
              <p:spPr bwMode="auto">
                <a:xfrm>
                  <a:off x="8027988" y="1341438"/>
                  <a:ext cx="288925" cy="360362"/>
                </a:xfrm>
                <a:prstGeom prst="rect">
                  <a:avLst/>
                </a:prstGeom>
                <a:noFill/>
                <a:ln w="12700"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160" name="TextBox6" r:id="rId7" imgW="333360" imgH="371520"/>
        </mc:Choice>
        <mc:Fallback>
          <p:control name="TextBox6" r:id="rId7" imgW="333360" imgH="371520">
            <p:pic>
              <p:nvPicPr>
                <p:cNvPr id="348212" name="TextBox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"/>
                <a:srcRect/>
                <a:stretch>
                  <a:fillRect/>
                </a:stretch>
              </p:blipFill>
              <p:spPr bwMode="auto">
                <a:xfrm>
                  <a:off x="8491538" y="1341438"/>
                  <a:ext cx="328612" cy="373062"/>
                </a:xfrm>
                <a:prstGeom prst="rect">
                  <a:avLst/>
                </a:prstGeom>
                <a:noFill/>
                <a:ln w="12700"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161" name="TextBox8" r:id="rId8" imgW="428760" imgH="428760"/>
        </mc:Choice>
        <mc:Fallback>
          <p:control name="TextBox8" r:id="rId8" imgW="428760" imgH="428760">
            <p:pic>
              <p:nvPicPr>
                <p:cNvPr id="348213" name="TextBox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"/>
                <a:srcRect/>
                <a:stretch>
                  <a:fillRect/>
                </a:stretch>
              </p:blipFill>
              <p:spPr bwMode="auto">
                <a:xfrm>
                  <a:off x="7813675" y="4652963"/>
                  <a:ext cx="430213" cy="431800"/>
                </a:xfrm>
                <a:prstGeom prst="rect">
                  <a:avLst/>
                </a:prstGeom>
                <a:noFill/>
                <a:ln w="12700"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162" name="TextBox2" r:id="rId9" imgW="504720" imgH="428760"/>
        </mc:Choice>
        <mc:Fallback>
          <p:control name="TextBox2" r:id="rId9" imgW="504720" imgH="428760">
            <p:pic>
              <p:nvPicPr>
                <p:cNvPr id="348214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"/>
                <a:srcRect/>
                <a:stretch>
                  <a:fillRect/>
                </a:stretch>
              </p:blipFill>
              <p:spPr bwMode="auto">
                <a:xfrm>
                  <a:off x="3779838" y="2276475"/>
                  <a:ext cx="504825" cy="431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163" name="TextBox3" r:id="rId10" imgW="504720" imgH="428760"/>
        </mc:Choice>
        <mc:Fallback>
          <p:control name="TextBox3" r:id="rId10" imgW="504720" imgH="428760">
            <p:pic>
              <p:nvPicPr>
                <p:cNvPr id="348215" name="TextBox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"/>
                <a:srcRect/>
                <a:stretch>
                  <a:fillRect/>
                </a:stretch>
              </p:blipFill>
              <p:spPr bwMode="auto">
                <a:xfrm>
                  <a:off x="1403350" y="4149725"/>
                  <a:ext cx="504825" cy="431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50877248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2725738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6259" name="Rectangle 3"/>
          <p:cNvSpPr>
            <a:spLocks noGrp="1" noChangeArrowheads="1"/>
          </p:cNvSpPr>
          <p:nvPr>
            <p:ph type="title"/>
          </p:nvPr>
        </p:nvSpPr>
        <p:spPr>
          <a:xfrm>
            <a:off x="107504" y="128588"/>
            <a:ext cx="9036496" cy="708124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</a:pPr>
            <a:r>
              <a:rPr lang="ru-RU" altLang="ru-RU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Компьютерные программы по геометрии</a:t>
            </a:r>
          </a:p>
        </p:txBody>
      </p:sp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81200"/>
            <a:ext cx="27813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26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895600"/>
            <a:ext cx="5082480" cy="3557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26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95600"/>
            <a:ext cx="685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26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09800"/>
            <a:ext cx="685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26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58140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26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191000"/>
            <a:ext cx="533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21129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736600" y="0"/>
            <a:ext cx="6448425" cy="1320800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</a:pPr>
            <a:r>
              <a:rPr lang="ru-RU" altLang="ru-RU" sz="3000" b="1"/>
              <a:t>Компьютерные программы по геометрии</a:t>
            </a:r>
          </a:p>
        </p:txBody>
      </p:sp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412750" y="1831975"/>
            <a:ext cx="7467600" cy="502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74638" indent="-274638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en-US" altLang="ru-RU" sz="2400" b="1">
                <a:latin typeface="Century Schoolbook" pitchFamily="18" charset="0"/>
              </a:rPr>
              <a:t>Wingeom</a:t>
            </a:r>
          </a:p>
          <a:p>
            <a:pPr hangingPunct="1">
              <a:lnSpc>
                <a:spcPct val="100000"/>
              </a:lnSpc>
              <a:spcBef>
                <a:spcPts val="613"/>
              </a:spcBef>
              <a:buClrTx/>
              <a:buSzTx/>
              <a:buFontTx/>
              <a:buNone/>
            </a:pPr>
            <a:endParaRPr lang="en-US" altLang="ru-RU" sz="2400" b="1">
              <a:latin typeface="Century Schoolbook" pitchFamily="18" charset="0"/>
            </a:endParaRPr>
          </a:p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en-US" altLang="ru-RU" sz="2400" b="1">
                <a:latin typeface="Century Schoolbook" pitchFamily="18" charset="0"/>
              </a:rPr>
              <a:t>Geogebra</a:t>
            </a:r>
          </a:p>
          <a:p>
            <a:pPr hangingPunct="1">
              <a:lnSpc>
                <a:spcPct val="100000"/>
              </a:lnSpc>
              <a:spcBef>
                <a:spcPts val="613"/>
              </a:spcBef>
              <a:buClrTx/>
              <a:buSzTx/>
              <a:buFontTx/>
              <a:buNone/>
            </a:pPr>
            <a:endParaRPr lang="en-US" altLang="ru-RU" sz="2400" b="1">
              <a:latin typeface="Century Schoolbook" pitchFamily="18" charset="0"/>
            </a:endParaRPr>
          </a:p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ru-RU" altLang="ru-RU" sz="2400" b="1">
                <a:latin typeface="Century Schoolbook" pitchFamily="18" charset="0"/>
              </a:rPr>
              <a:t>Живая геометрия</a:t>
            </a:r>
          </a:p>
          <a:p>
            <a:pPr hangingPunct="1">
              <a:lnSpc>
                <a:spcPct val="100000"/>
              </a:lnSpc>
              <a:spcBef>
                <a:spcPts val="613"/>
              </a:spcBef>
              <a:buClrTx/>
              <a:buSzTx/>
              <a:buFontTx/>
              <a:buNone/>
            </a:pPr>
            <a:endParaRPr lang="ru-RU" altLang="ru-RU" sz="2400" b="1">
              <a:latin typeface="Century Schoolbook" pitchFamily="18" charset="0"/>
            </a:endParaRPr>
          </a:p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en-US" altLang="ru-RU" sz="2400" b="1">
                <a:latin typeface="Century Schoolbook" pitchFamily="18" charset="0"/>
              </a:rPr>
              <a:t>Poly</a:t>
            </a:r>
          </a:p>
          <a:p>
            <a:pPr hangingPunct="1">
              <a:lnSpc>
                <a:spcPct val="100000"/>
              </a:lnSpc>
              <a:spcBef>
                <a:spcPts val="613"/>
              </a:spcBef>
              <a:buClrTx/>
              <a:buSzTx/>
              <a:buFontTx/>
              <a:buNone/>
            </a:pPr>
            <a:endParaRPr lang="ru-RU" altLang="ru-RU" sz="2400" b="1">
              <a:latin typeface="Century Schoolbook" pitchFamily="18" charset="0"/>
            </a:endParaRPr>
          </a:p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en-US" altLang="ru-RU" sz="2400" b="1">
                <a:latin typeface="Century Schoolbook" pitchFamily="18" charset="0"/>
              </a:rPr>
              <a:t>Kig</a:t>
            </a:r>
          </a:p>
          <a:p>
            <a:pPr hangingPunct="1">
              <a:lnSpc>
                <a:spcPct val="100000"/>
              </a:lnSpc>
              <a:spcBef>
                <a:spcPts val="613"/>
              </a:spcBef>
              <a:buClrTx/>
              <a:buSzTx/>
              <a:buFontTx/>
              <a:buNone/>
            </a:pPr>
            <a:endParaRPr lang="ru-RU" altLang="ru-RU" sz="2400" b="1">
              <a:latin typeface="Century Schoolbook" pitchFamily="18" charset="0"/>
            </a:endParaRPr>
          </a:p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ru-RU" altLang="ru-RU" sz="2400" b="1">
                <a:latin typeface="Century Schoolbook" pitchFamily="18" charset="0"/>
              </a:rPr>
              <a:t>Математический конструктор 1С</a:t>
            </a:r>
          </a:p>
          <a:p>
            <a:pPr hangingPunct="1">
              <a:lnSpc>
                <a:spcPct val="100000"/>
              </a:lnSpc>
              <a:spcBef>
                <a:spcPts val="613"/>
              </a:spcBef>
              <a:buClrTx/>
              <a:buSzTx/>
              <a:buFontTx/>
              <a:buNone/>
            </a:pPr>
            <a:endParaRPr lang="en-US" altLang="ru-RU" sz="2400" b="1">
              <a:latin typeface="Century Schoolbook" pitchFamily="18" charset="0"/>
            </a:endParaRPr>
          </a:p>
          <a:p>
            <a:pPr hangingPunct="1">
              <a:lnSpc>
                <a:spcPct val="100000"/>
              </a:lnSpc>
              <a:spcBef>
                <a:spcPts val="1425"/>
              </a:spcBef>
              <a:buClrTx/>
              <a:buSzTx/>
              <a:buFontTx/>
              <a:buNone/>
            </a:pPr>
            <a:endParaRPr lang="ru-RU" altLang="ru-RU" sz="2100">
              <a:latin typeface="Century Schoolbook" pitchFamily="18" charset="0"/>
            </a:endParaRPr>
          </a:p>
          <a:p>
            <a:pPr hangingPunct="1">
              <a:lnSpc>
                <a:spcPct val="100000"/>
              </a:lnSpc>
              <a:spcBef>
                <a:spcPts val="613"/>
              </a:spcBef>
              <a:buClrTx/>
              <a:buSzTx/>
              <a:buFontTx/>
              <a:buNone/>
            </a:pPr>
            <a:endParaRPr lang="ru-RU" altLang="ru-RU" sz="2400">
              <a:latin typeface="Century Schoolbook" pitchFamily="18" charset="0"/>
            </a:endParaRPr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983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4675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83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33600"/>
            <a:ext cx="838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831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124200"/>
            <a:ext cx="685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831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4437063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166595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1772816"/>
            <a:ext cx="9144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</a:rPr>
              <a:t>Графическая культура </a:t>
            </a:r>
            <a:r>
              <a:rPr lang="ru-RU" sz="2800" dirty="0" smtClean="0"/>
              <a:t>– это </a:t>
            </a:r>
            <a:r>
              <a:rPr lang="ru-RU" sz="2800" b="1" dirty="0" smtClean="0">
                <a:solidFill>
                  <a:srgbClr val="C00000"/>
                </a:solidFill>
              </a:rPr>
              <a:t>знания, умения и готовность </a:t>
            </a:r>
            <a:r>
              <a:rPr lang="ru-RU" sz="2800" dirty="0" smtClean="0"/>
              <a:t>использовать графические, в том числе чертежные средства для обеспечения технологического процесса. Дубровская Л. И., Марченко А. В., </a:t>
            </a:r>
            <a:r>
              <a:rPr lang="ru-RU" sz="2800" dirty="0" err="1" smtClean="0"/>
              <a:t>Хотунцев</a:t>
            </a:r>
            <a:r>
              <a:rPr lang="ru-RU" sz="2800" dirty="0" smtClean="0"/>
              <a:t> Ю. Л.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903345"/>
            <a:ext cx="91440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</a:rPr>
              <a:t>Графическая культура </a:t>
            </a:r>
            <a:r>
              <a:rPr lang="ru-RU" sz="2800" dirty="0" smtClean="0"/>
              <a:t>характеризуется пониманием </a:t>
            </a:r>
            <a:r>
              <a:rPr lang="ru-RU" sz="2800" b="1" dirty="0" smtClean="0">
                <a:solidFill>
                  <a:srgbClr val="C00000"/>
                </a:solidFill>
              </a:rPr>
              <a:t>механизмов эффективного использования </a:t>
            </a:r>
            <a:r>
              <a:rPr lang="ru-RU" sz="2800" dirty="0" smtClean="0"/>
              <a:t>графических отображений, умением интерпретировать и оперативно отражать результаты  читабельных изображений объектов и процессов на приемлемом эстетическом уровне.   Смирнов С. 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838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7696200" cy="792162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b">
            <a:normAutofit fontScale="90000"/>
          </a:bodyPr>
          <a:lstStyle/>
          <a:p>
            <a:pPr algn="ctr"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</a:pPr>
            <a:r>
              <a:rPr lang="en-US" altLang="ru-RU" sz="4000" b="1"/>
              <a:t>Wingeom</a:t>
            </a:r>
            <a:r>
              <a:rPr lang="ru-RU" altLang="ru-RU" sz="4000" b="1"/>
              <a:t> </a:t>
            </a:r>
            <a:br>
              <a:rPr lang="ru-RU" altLang="ru-RU" sz="4000" b="1"/>
            </a:br>
            <a:r>
              <a:rPr lang="en-US" altLang="ru-RU" sz="4000" b="1"/>
              <a:t>(Wgeomru)</a:t>
            </a: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0" y="533400"/>
            <a:ext cx="72390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74638" indent="-274638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613"/>
              </a:spcBef>
            </a:pPr>
            <a:endParaRPr lang="ru-RU" altLang="ru-RU" sz="2400" b="1">
              <a:latin typeface="Century Schoolbook" pitchFamily="18" charset="0"/>
            </a:endParaRPr>
          </a:p>
          <a:p>
            <a:pPr hangingPunct="1">
              <a:lnSpc>
                <a:spcPct val="100000"/>
              </a:lnSpc>
              <a:spcBef>
                <a:spcPts val="613"/>
              </a:spcBef>
            </a:pPr>
            <a:endParaRPr lang="ru-RU" altLang="ru-RU" sz="2400" b="1">
              <a:latin typeface="Century Schoolbook" pitchFamily="18" charset="0"/>
            </a:endParaRPr>
          </a:p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ru-RU" altLang="ru-RU" sz="2400" b="1">
                <a:latin typeface="Century Schoolbook" pitchFamily="18" charset="0"/>
              </a:rPr>
              <a:t>Лицензия: </a:t>
            </a:r>
            <a:r>
              <a:rPr lang="ru-RU" altLang="ru-RU" sz="2400">
                <a:latin typeface="Century Schoolbook" pitchFamily="18" charset="0"/>
              </a:rPr>
              <a:t>Freeware 1985-2009</a:t>
            </a:r>
          </a:p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ru-RU" altLang="ru-RU" sz="2400">
                <a:latin typeface="Century Schoolbook" pitchFamily="18" charset="0"/>
              </a:rPr>
              <a:t>(свободное пользование)</a:t>
            </a:r>
          </a:p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ru-RU" altLang="ru-RU" sz="2400" b="1">
                <a:latin typeface="Century Schoolbook" pitchFamily="18" charset="0"/>
              </a:rPr>
              <a:t>Автор: </a:t>
            </a:r>
            <a:r>
              <a:rPr lang="ru-RU" altLang="ru-RU" sz="2400">
                <a:latin typeface="Century Schoolbook" pitchFamily="18" charset="0"/>
              </a:rPr>
              <a:t>Richard Parris</a:t>
            </a:r>
          </a:p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ru-RU" altLang="ru-RU" sz="2400" b="1">
                <a:latin typeface="Century Schoolbook" pitchFamily="18" charset="0"/>
              </a:rPr>
              <a:t>Язык интерфейса: </a:t>
            </a:r>
            <a:r>
              <a:rPr lang="ru-RU" altLang="ru-RU" sz="2400">
                <a:latin typeface="Century Schoolbook" pitchFamily="18" charset="0"/>
              </a:rPr>
              <a:t>русский</a:t>
            </a:r>
          </a:p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ru-RU" altLang="ru-RU" sz="2400" b="1">
                <a:latin typeface="Century Schoolbook" pitchFamily="18" charset="0"/>
              </a:rPr>
              <a:t>Сайт: </a:t>
            </a:r>
            <a:r>
              <a:rPr lang="en-US" altLang="ru-RU" sz="2400">
                <a:latin typeface="Century Schoolbook" pitchFamily="18" charset="0"/>
              </a:rPr>
              <a:t>http://math.exeter.edu/rparris</a:t>
            </a:r>
          </a:p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ru-RU" altLang="ru-RU" sz="2400" b="1">
                <a:latin typeface="Century Schoolbook" pitchFamily="18" charset="0"/>
              </a:rPr>
              <a:t>Описание: </a:t>
            </a:r>
            <a:r>
              <a:rPr lang="ru-RU" altLang="ru-RU" sz="2400">
                <a:latin typeface="Century Schoolbook" pitchFamily="18" charset="0"/>
              </a:rPr>
              <a:t>Wingeom является геометрической программой и предназначена для создания точных, аккуратных, перемещающихся чертежей (2D-моделирование), трехмерных моделей (3D-моделирование), моделей неевклидовой геометрии (сферической и гиперболической), мозаик-паркетов. </a:t>
            </a:r>
          </a:p>
          <a:p>
            <a:pPr hangingPunct="1">
              <a:lnSpc>
                <a:spcPct val="100000"/>
              </a:lnSpc>
              <a:spcBef>
                <a:spcPts val="613"/>
              </a:spcBef>
              <a:buClrTx/>
              <a:buSzTx/>
              <a:buFontTx/>
              <a:buNone/>
            </a:pPr>
            <a:endParaRPr lang="ru-RU" altLang="ru-RU" sz="2400">
              <a:latin typeface="Century Schoolbook" pitchFamily="18" charset="0"/>
            </a:endParaRPr>
          </a:p>
        </p:txBody>
      </p:sp>
      <p:pic>
        <p:nvPicPr>
          <p:cNvPr id="1003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 r="32646" b="10413"/>
          <a:stretch>
            <a:fillRect/>
          </a:stretch>
        </p:blipFill>
        <p:spPr bwMode="auto">
          <a:xfrm>
            <a:off x="5318125" y="0"/>
            <a:ext cx="382587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5625" r="32646" b="1041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178386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928100" cy="1173163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b">
            <a:normAutofit fontScale="90000"/>
          </a:bodyPr>
          <a:lstStyle/>
          <a:p>
            <a:pPr algn="ctr"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</a:pPr>
            <a:r>
              <a:rPr lang="ru-RU" altLang="ru-RU" sz="2600" b="1">
                <a:latin typeface="Century" panose="02040604050505020304" pitchFamily="18" charset="0"/>
              </a:rPr>
              <a:t/>
            </a:r>
            <a:br>
              <a:rPr lang="ru-RU" altLang="ru-RU" sz="2600" b="1">
                <a:latin typeface="Century" panose="02040604050505020304" pitchFamily="18" charset="0"/>
              </a:rPr>
            </a:br>
            <a:r>
              <a:rPr lang="ru-RU" altLang="ru-RU" sz="2600" b="1">
                <a:latin typeface="Century" panose="02040604050505020304" pitchFamily="18" charset="0"/>
              </a:rPr>
              <a:t>Программа Wingeom обладает возможностями:</a:t>
            </a:r>
            <a:r>
              <a:rPr lang="ru-RU" altLang="ru-RU" sz="2600">
                <a:latin typeface="Century" panose="02040604050505020304" pitchFamily="18" charset="0"/>
              </a:rPr>
              <a:t/>
            </a:r>
            <a:br>
              <a:rPr lang="ru-RU" altLang="ru-RU" sz="2600">
                <a:latin typeface="Century" panose="02040604050505020304" pitchFamily="18" charset="0"/>
              </a:rPr>
            </a:br>
            <a:endParaRPr lang="ru-RU" altLang="ru-RU" sz="2600">
              <a:latin typeface="Century" panose="02040604050505020304" pitchFamily="18" charset="0"/>
            </a:endParaRPr>
          </a:p>
        </p:txBody>
      </p:sp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71438" y="692150"/>
            <a:ext cx="954087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74638" indent="-274638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ru-RU" altLang="ru-RU" sz="2200">
                <a:latin typeface="Century Schoolbook" pitchFamily="18" charset="0"/>
              </a:rPr>
              <a:t>1)создавать точные, аккуратные модели плоских и пространственных фигур:</a:t>
            </a:r>
            <a:br>
              <a:rPr lang="ru-RU" altLang="ru-RU" sz="2200">
                <a:latin typeface="Century Schoolbook" pitchFamily="18" charset="0"/>
              </a:rPr>
            </a:br>
            <a:r>
              <a:rPr lang="ru-RU" altLang="ru-RU" sz="2200">
                <a:latin typeface="Century Schoolbook" pitchFamily="18" charset="0"/>
              </a:rPr>
              <a:t>   а) с использованием координат точек (вершин) фигуры;</a:t>
            </a:r>
            <a:br>
              <a:rPr lang="ru-RU" altLang="ru-RU" sz="2200">
                <a:latin typeface="Century Schoolbook" pitchFamily="18" charset="0"/>
              </a:rPr>
            </a:br>
            <a:r>
              <a:rPr lang="ru-RU" altLang="ru-RU" sz="2200">
                <a:latin typeface="Century Schoolbook" pitchFamily="18" charset="0"/>
              </a:rPr>
              <a:t>   б) заданием готовых фигур;</a:t>
            </a:r>
            <a:br>
              <a:rPr lang="ru-RU" altLang="ru-RU" sz="2200">
                <a:latin typeface="Century Schoolbook" pitchFamily="18" charset="0"/>
              </a:rPr>
            </a:br>
            <a:r>
              <a:rPr lang="ru-RU" altLang="ru-RU" sz="2200">
                <a:latin typeface="Century Schoolbook" pitchFamily="18" charset="0"/>
              </a:rPr>
              <a:t>   в) удалением элементов из готовой фигуры;</a:t>
            </a:r>
            <a:br>
              <a:rPr lang="ru-RU" altLang="ru-RU" sz="2200">
                <a:latin typeface="Century Schoolbook" pitchFamily="18" charset="0"/>
              </a:rPr>
            </a:br>
            <a:r>
              <a:rPr lang="ru-RU" altLang="ru-RU" sz="2200">
                <a:latin typeface="Century Schoolbook" pitchFamily="18" charset="0"/>
              </a:rPr>
              <a:t>   г) добавлением элементов к готовой фигуре;</a:t>
            </a:r>
            <a:br>
              <a:rPr lang="ru-RU" altLang="ru-RU" sz="2200">
                <a:latin typeface="Century Schoolbook" pitchFamily="18" charset="0"/>
              </a:rPr>
            </a:br>
            <a:r>
              <a:rPr lang="ru-RU" altLang="ru-RU" sz="2200">
                <a:latin typeface="Century Schoolbook" pitchFamily="18" charset="0"/>
              </a:rPr>
              <a:t>   д) создание сечений пространственных фигур.</a:t>
            </a:r>
          </a:p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ru-RU" altLang="ru-RU" sz="2200">
                <a:latin typeface="Century Schoolbook" pitchFamily="18" charset="0"/>
              </a:rPr>
              <a:t>2)трансформировать готовые изображения:</a:t>
            </a:r>
            <a:br>
              <a:rPr lang="ru-RU" altLang="ru-RU" sz="2200">
                <a:latin typeface="Century Schoolbook" pitchFamily="18" charset="0"/>
              </a:rPr>
            </a:br>
            <a:r>
              <a:rPr lang="ru-RU" altLang="ru-RU" sz="2200">
                <a:latin typeface="Century Schoolbook" pitchFamily="18" charset="0"/>
              </a:rPr>
              <a:t>   а) способ изменения изображения (дискретный, непрерывный);</a:t>
            </a:r>
            <a:br>
              <a:rPr lang="ru-RU" altLang="ru-RU" sz="2200">
                <a:latin typeface="Century Schoolbook" pitchFamily="18" charset="0"/>
              </a:rPr>
            </a:br>
            <a:r>
              <a:rPr lang="ru-RU" altLang="ru-RU" sz="2200">
                <a:latin typeface="Century Schoolbook" pitchFamily="18" charset="0"/>
              </a:rPr>
              <a:t>   б) вид изображения пространственных фигур (в центральной проекции, параллельной проекции, ортогональной проекции);</a:t>
            </a:r>
            <a:br>
              <a:rPr lang="ru-RU" altLang="ru-RU" sz="2200">
                <a:latin typeface="Century Schoolbook" pitchFamily="18" charset="0"/>
              </a:rPr>
            </a:br>
            <a:r>
              <a:rPr lang="ru-RU" altLang="ru-RU" sz="2200">
                <a:latin typeface="Century Schoolbook" pitchFamily="18" charset="0"/>
              </a:rPr>
              <a:t>   в) перемещение фигуры (удаление, приближение, наклон, вращение, смещение);</a:t>
            </a:r>
            <a:br>
              <a:rPr lang="ru-RU" altLang="ru-RU" sz="2200">
                <a:latin typeface="Century Schoolbook" pitchFamily="18" charset="0"/>
              </a:rPr>
            </a:br>
            <a:r>
              <a:rPr lang="ru-RU" altLang="ru-RU" sz="2200">
                <a:latin typeface="Century Schoolbook" pitchFamily="18" charset="0"/>
              </a:rPr>
              <a:t>   г) анимация;</a:t>
            </a:r>
          </a:p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ru-RU" altLang="ru-RU" sz="2200">
                <a:latin typeface="Century Schoolbook" pitchFamily="18" charset="0"/>
              </a:rPr>
              <a:t>3)редактировать построенные модели:</a:t>
            </a:r>
            <a:br>
              <a:rPr lang="ru-RU" altLang="ru-RU" sz="2200">
                <a:latin typeface="Century Schoolbook" pitchFamily="18" charset="0"/>
              </a:rPr>
            </a:br>
            <a:r>
              <a:rPr lang="ru-RU" altLang="ru-RU" sz="2200">
                <a:latin typeface="Century Schoolbook" pitchFamily="18" charset="0"/>
              </a:rPr>
              <a:t>   а) выделять (толщина, цвет, стрелки, невидимые линии); </a:t>
            </a:r>
            <a:br>
              <a:rPr lang="ru-RU" altLang="ru-RU" sz="2200">
                <a:latin typeface="Century Schoolbook" pitchFamily="18" charset="0"/>
              </a:rPr>
            </a:br>
            <a:r>
              <a:rPr lang="ru-RU" altLang="ru-RU" sz="2200">
                <a:latin typeface="Century Schoolbook" pitchFamily="18" charset="0"/>
              </a:rPr>
              <a:t>   б) удалять элементы (точки, линейные элементы, криволинейные элементы);</a:t>
            </a:r>
          </a:p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ru-RU" altLang="ru-RU" sz="2200">
                <a:latin typeface="Century Schoolbook" pitchFamily="18" charset="0"/>
              </a:rPr>
              <a:t>4)производить необходимые измерения:</a:t>
            </a:r>
            <a:br>
              <a:rPr lang="ru-RU" altLang="ru-RU" sz="2200">
                <a:latin typeface="Century Schoolbook" pitchFamily="18" charset="0"/>
              </a:rPr>
            </a:br>
            <a:r>
              <a:rPr lang="ru-RU" altLang="ru-RU" sz="2200">
                <a:latin typeface="Century Schoolbook" pitchFamily="18" charset="0"/>
              </a:rPr>
              <a:t>   а) длина отрезка;  </a:t>
            </a:r>
            <a:br>
              <a:rPr lang="ru-RU" altLang="ru-RU" sz="2200">
                <a:latin typeface="Century Schoolbook" pitchFamily="18" charset="0"/>
              </a:rPr>
            </a:br>
            <a:r>
              <a:rPr lang="ru-RU" altLang="ru-RU" sz="2200">
                <a:latin typeface="Century Schoolbook" pitchFamily="18" charset="0"/>
              </a:rPr>
              <a:t>   б) величина угла в градусах; </a:t>
            </a:r>
            <a:br>
              <a:rPr lang="ru-RU" altLang="ru-RU" sz="2200">
                <a:latin typeface="Century Schoolbook" pitchFamily="18" charset="0"/>
              </a:rPr>
            </a:br>
            <a:r>
              <a:rPr lang="ru-RU" altLang="ru-RU" sz="2200">
                <a:latin typeface="Century Schoolbook" pitchFamily="18" charset="0"/>
              </a:rPr>
              <a:t>   в) площадь многоугольника;</a:t>
            </a:r>
            <a:br>
              <a:rPr lang="ru-RU" altLang="ru-RU" sz="2200">
                <a:latin typeface="Century Schoolbook" pitchFamily="18" charset="0"/>
              </a:rPr>
            </a:br>
            <a:r>
              <a:rPr lang="ru-RU" altLang="ru-RU" sz="2200">
                <a:latin typeface="Century Schoolbook" pitchFamily="18" charset="0"/>
              </a:rPr>
              <a:t>   г) периметр многоугольника;</a:t>
            </a:r>
            <a:br>
              <a:rPr lang="ru-RU" altLang="ru-RU" sz="2200">
                <a:latin typeface="Century Schoolbook" pitchFamily="18" charset="0"/>
              </a:rPr>
            </a:br>
            <a:r>
              <a:rPr lang="ru-RU" altLang="ru-RU" sz="2200">
                <a:latin typeface="Century Schoolbook" pitchFamily="18" charset="0"/>
              </a:rPr>
              <a:t>   д) отношение длин отрезков;</a:t>
            </a:r>
            <a:br>
              <a:rPr lang="ru-RU" altLang="ru-RU" sz="2200">
                <a:latin typeface="Century Schoolbook" pitchFamily="18" charset="0"/>
              </a:rPr>
            </a:br>
            <a:r>
              <a:rPr lang="ru-RU" altLang="ru-RU" sz="2200">
                <a:latin typeface="Century Schoolbook" pitchFamily="18" charset="0"/>
              </a:rPr>
              <a:t>   е) координаты точки;</a:t>
            </a:r>
            <a:br>
              <a:rPr lang="ru-RU" altLang="ru-RU" sz="2200">
                <a:latin typeface="Century Schoolbook" pitchFamily="18" charset="0"/>
              </a:rPr>
            </a:br>
            <a:r>
              <a:rPr lang="ru-RU" altLang="ru-RU" sz="2200">
                <a:latin typeface="Century Schoolbook" pitchFamily="18" charset="0"/>
              </a:rPr>
              <a:t>   ж) величина двугранного угла;</a:t>
            </a:r>
          </a:p>
          <a:p>
            <a:pPr hangingPunct="1">
              <a:lnSpc>
                <a:spcPct val="100000"/>
              </a:lnSpc>
              <a:spcBef>
                <a:spcPts val="613"/>
              </a:spcBef>
              <a:buClrTx/>
              <a:buSzTx/>
              <a:buFontTx/>
              <a:buNone/>
            </a:pPr>
            <a:endParaRPr lang="ru-RU" altLang="ru-RU" sz="220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61390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468313" y="431800"/>
            <a:ext cx="7467600" cy="609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74638" indent="-274638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ru-RU" altLang="ru-RU" sz="2200">
                <a:latin typeface="Century Schoolbook" pitchFamily="18" charset="0"/>
              </a:rPr>
              <a:t>з) величина (в стерадианах) многогранного угла;</a:t>
            </a:r>
            <a:br>
              <a:rPr lang="ru-RU" altLang="ru-RU" sz="2200">
                <a:latin typeface="Century Schoolbook" pitchFamily="18" charset="0"/>
              </a:rPr>
            </a:br>
            <a:r>
              <a:rPr lang="ru-RU" altLang="ru-RU" sz="2200">
                <a:latin typeface="Century Schoolbook" pitchFamily="18" charset="0"/>
              </a:rPr>
              <a:t>   и) длина дуги окружности;</a:t>
            </a:r>
            <a:br>
              <a:rPr lang="ru-RU" altLang="ru-RU" sz="2200">
                <a:latin typeface="Century Schoolbook" pitchFamily="18" charset="0"/>
              </a:rPr>
            </a:br>
            <a:r>
              <a:rPr lang="ru-RU" altLang="ru-RU" sz="2200">
                <a:latin typeface="Century Schoolbook" pitchFamily="18" charset="0"/>
              </a:rPr>
              <a:t>   к) длина окружности;</a:t>
            </a:r>
            <a:br>
              <a:rPr lang="ru-RU" altLang="ru-RU" sz="2200">
                <a:latin typeface="Century Schoolbook" pitchFamily="18" charset="0"/>
              </a:rPr>
            </a:br>
            <a:r>
              <a:rPr lang="ru-RU" altLang="ru-RU" sz="2200">
                <a:latin typeface="Century Schoolbook" pitchFamily="18" charset="0"/>
              </a:rPr>
              <a:t>   л) площадь круга, сечения многогранника;</a:t>
            </a:r>
            <a:br>
              <a:rPr lang="ru-RU" altLang="ru-RU" sz="2200">
                <a:latin typeface="Century Schoolbook" pitchFamily="18" charset="0"/>
              </a:rPr>
            </a:br>
            <a:r>
              <a:rPr lang="ru-RU" altLang="ru-RU" sz="2200">
                <a:latin typeface="Century Schoolbook" pitchFamily="18" charset="0"/>
              </a:rPr>
              <a:t>   м) радианная мера угла;</a:t>
            </a:r>
            <a:br>
              <a:rPr lang="ru-RU" altLang="ru-RU" sz="2200">
                <a:latin typeface="Century Schoolbook" pitchFamily="18" charset="0"/>
              </a:rPr>
            </a:br>
            <a:r>
              <a:rPr lang="ru-RU" altLang="ru-RU" sz="2200">
                <a:latin typeface="Century Schoolbook" pitchFamily="18" charset="0"/>
              </a:rPr>
              <a:t>   н) объем шара, конуса </a:t>
            </a:r>
          </a:p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ru-RU" altLang="ru-RU" sz="2200">
                <a:latin typeface="Century Schoolbook" pitchFamily="18" charset="0"/>
              </a:rPr>
              <a:t>5)применять геометрические преобразования:</a:t>
            </a:r>
            <a:br>
              <a:rPr lang="ru-RU" altLang="ru-RU" sz="2200">
                <a:latin typeface="Century Schoolbook" pitchFamily="18" charset="0"/>
              </a:rPr>
            </a:br>
            <a:r>
              <a:rPr lang="ru-RU" altLang="ru-RU" sz="2200">
                <a:latin typeface="Century Schoolbook" pitchFamily="18" charset="0"/>
              </a:rPr>
              <a:t>   а) параллельный перенос;</a:t>
            </a:r>
            <a:br>
              <a:rPr lang="ru-RU" altLang="ru-RU" sz="2200">
                <a:latin typeface="Century Schoolbook" pitchFamily="18" charset="0"/>
              </a:rPr>
            </a:br>
            <a:r>
              <a:rPr lang="ru-RU" altLang="ru-RU" sz="2200">
                <a:latin typeface="Century Schoolbook" pitchFamily="18" charset="0"/>
              </a:rPr>
              <a:t>   б) нормальный перенос;</a:t>
            </a:r>
            <a:br>
              <a:rPr lang="ru-RU" altLang="ru-RU" sz="2200">
                <a:latin typeface="Century Schoolbook" pitchFamily="18" charset="0"/>
              </a:rPr>
            </a:br>
            <a:r>
              <a:rPr lang="ru-RU" altLang="ru-RU" sz="2200">
                <a:latin typeface="Century Schoolbook" pitchFamily="18" charset="0"/>
              </a:rPr>
              <a:t>   в) поворот;</a:t>
            </a:r>
            <a:br>
              <a:rPr lang="ru-RU" altLang="ru-RU" sz="2200">
                <a:latin typeface="Century Schoolbook" pitchFamily="18" charset="0"/>
              </a:rPr>
            </a:br>
            <a:r>
              <a:rPr lang="ru-RU" altLang="ru-RU" sz="2200">
                <a:latin typeface="Century Schoolbook" pitchFamily="18" charset="0"/>
              </a:rPr>
              <a:t>   г) гомотетия;</a:t>
            </a:r>
            <a:br>
              <a:rPr lang="ru-RU" altLang="ru-RU" sz="2200">
                <a:latin typeface="Century Schoolbook" pitchFamily="18" charset="0"/>
              </a:rPr>
            </a:br>
            <a:r>
              <a:rPr lang="ru-RU" altLang="ru-RU" sz="2200">
                <a:latin typeface="Century Schoolbook" pitchFamily="18" charset="0"/>
              </a:rPr>
              <a:t>   д) зеркальная симметрия;</a:t>
            </a:r>
            <a:br>
              <a:rPr lang="ru-RU" altLang="ru-RU" sz="2200">
                <a:latin typeface="Century Schoolbook" pitchFamily="18" charset="0"/>
              </a:rPr>
            </a:br>
            <a:r>
              <a:rPr lang="ru-RU" altLang="ru-RU" sz="2200">
                <a:latin typeface="Century Schoolbook" pitchFamily="18" charset="0"/>
              </a:rPr>
              <a:t>   е) инверсия;</a:t>
            </a:r>
          </a:p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ru-RU" altLang="ru-RU" sz="2200">
                <a:latin typeface="Century Schoolbook" pitchFamily="18" charset="0"/>
              </a:rPr>
              <a:t>6)работать с текстом и обозначениями точек:</a:t>
            </a:r>
            <a:br>
              <a:rPr lang="ru-RU" altLang="ru-RU" sz="2200">
                <a:latin typeface="Century Schoolbook" pitchFamily="18" charset="0"/>
              </a:rPr>
            </a:br>
            <a:r>
              <a:rPr lang="ru-RU" altLang="ru-RU" sz="2200">
                <a:latin typeface="Century Schoolbook" pitchFamily="18" charset="0"/>
              </a:rPr>
              <a:t>   а) ввод и удаление текста и обозначений;</a:t>
            </a:r>
            <a:br>
              <a:rPr lang="ru-RU" altLang="ru-RU" sz="2200">
                <a:latin typeface="Century Schoolbook" pitchFamily="18" charset="0"/>
              </a:rPr>
            </a:br>
            <a:r>
              <a:rPr lang="ru-RU" altLang="ru-RU" sz="2200">
                <a:latin typeface="Century Schoolbook" pitchFamily="18" charset="0"/>
              </a:rPr>
              <a:t>   б) редактирование текста и обозначений (цвет, тип шрифта, размер шрифта);</a:t>
            </a:r>
            <a:br>
              <a:rPr lang="ru-RU" altLang="ru-RU" sz="2200">
                <a:latin typeface="Century Schoolbook" pitchFamily="18" charset="0"/>
              </a:rPr>
            </a:br>
            <a:r>
              <a:rPr lang="ru-RU" altLang="ru-RU" sz="2200">
                <a:latin typeface="Century Schoolbook" pitchFamily="18" charset="0"/>
              </a:rPr>
              <a:t>   в) привязка текста (к фигуре, к рамке);</a:t>
            </a:r>
          </a:p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ru-RU" altLang="ru-RU" sz="2200">
                <a:latin typeface="Century Schoolbook" pitchFamily="18" charset="0"/>
              </a:rPr>
              <a:t/>
            </a:r>
            <a:br>
              <a:rPr lang="ru-RU" altLang="ru-RU" sz="2200">
                <a:latin typeface="Century Schoolbook" pitchFamily="18" charset="0"/>
              </a:rPr>
            </a:br>
            <a:r>
              <a:rPr lang="ru-RU" altLang="ru-RU" sz="2200">
                <a:latin typeface="Century Schoolbook" pitchFamily="18" charset="0"/>
              </a:rPr>
              <a:t>7)сохранять историю создания модели;</a:t>
            </a:r>
            <a:br>
              <a:rPr lang="ru-RU" altLang="ru-RU" sz="2200">
                <a:latin typeface="Century Schoolbook" pitchFamily="18" charset="0"/>
              </a:rPr>
            </a:br>
            <a:r>
              <a:rPr lang="ru-RU" altLang="ru-RU" sz="2200">
                <a:latin typeface="Century Schoolbook" pitchFamily="18" charset="0"/>
              </a:rPr>
              <a:t>8)показать построение модели в медленном режиме (презентация);</a:t>
            </a:r>
            <a:br>
              <a:rPr lang="ru-RU" altLang="ru-RU" sz="2200">
                <a:latin typeface="Century Schoolbook" pitchFamily="18" charset="0"/>
              </a:rPr>
            </a:br>
            <a:r>
              <a:rPr lang="ru-RU" altLang="ru-RU" sz="2200">
                <a:latin typeface="Century Schoolbook" pitchFamily="18" charset="0"/>
              </a:rPr>
              <a:t>9)использовать макрос (макро-построения). </a:t>
            </a:r>
          </a:p>
          <a:p>
            <a:pPr hangingPunct="1">
              <a:lnSpc>
                <a:spcPct val="100000"/>
              </a:lnSpc>
              <a:spcBef>
                <a:spcPts val="613"/>
              </a:spcBef>
              <a:buClrTx/>
              <a:buSzTx/>
              <a:buFontTx/>
              <a:buNone/>
            </a:pPr>
            <a:endParaRPr lang="ru-RU" altLang="ru-RU" sz="220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7701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467600" cy="1295400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b">
            <a:normAutofit fontScale="90000"/>
          </a:bodyPr>
          <a:lstStyle/>
          <a:p>
            <a:pPr algn="ctr"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</a:pPr>
            <a:r>
              <a:rPr lang="ru-RU" altLang="ru-RU" sz="3000" b="1">
                <a:latin typeface="Times New Roman" panose="02020603050405020304" pitchFamily="18" charset="0"/>
              </a:rPr>
              <a:t>Систему можно использовать для построения линий:</a:t>
            </a:r>
            <a:br>
              <a:rPr lang="ru-RU" altLang="ru-RU" sz="3000" b="1">
                <a:latin typeface="Times New Roman" panose="02020603050405020304" pitchFamily="18" charset="0"/>
              </a:rPr>
            </a:br>
            <a:endParaRPr lang="ru-RU" altLang="ru-RU" sz="3000" b="1">
              <a:latin typeface="Times New Roman" panose="02020603050405020304" pitchFamily="18" charset="0"/>
            </a:endParaRPr>
          </a:p>
        </p:txBody>
      </p: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457200" y="1295400"/>
            <a:ext cx="8001000" cy="517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74638" indent="-274638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ru-RU" altLang="ru-RU" sz="2600">
                <a:latin typeface="Century Schoolbook" pitchFamily="18" charset="0"/>
              </a:rPr>
              <a:t>построение графиков функций </a:t>
            </a:r>
            <a:r>
              <a:rPr lang="ru-RU" altLang="ru-RU" sz="2600" i="1">
                <a:latin typeface="Century Schoolbook" pitchFamily="18" charset="0"/>
              </a:rPr>
              <a:t>y = f (x);</a:t>
            </a:r>
          </a:p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ru-RU" altLang="ru-RU" sz="2600">
                <a:latin typeface="Century Schoolbook" pitchFamily="18" charset="0"/>
              </a:rPr>
              <a:t>построение конических сечений: </a:t>
            </a:r>
          </a:p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ru-RU" altLang="ru-RU" sz="2600">
                <a:latin typeface="Century Schoolbook" pitchFamily="18" charset="0"/>
              </a:rPr>
              <a:t>коника произвольного вида — по пяти точкам.</a:t>
            </a:r>
          </a:p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ru-RU" altLang="ru-RU" sz="2600">
                <a:latin typeface="Century Schoolbook" pitchFamily="18" charset="0"/>
              </a:rPr>
              <a:t>Окружность  по центру и точке на ней, по центру и радиусу,  по трем точкам;</a:t>
            </a:r>
          </a:p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ru-RU" altLang="ru-RU" sz="2600">
                <a:latin typeface="Century Schoolbook" pitchFamily="18" charset="0"/>
              </a:rPr>
              <a:t>эллипс – по двум фокусам и точке на кривой;</a:t>
            </a:r>
          </a:p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ru-RU" altLang="ru-RU" sz="2600">
                <a:latin typeface="Century Schoolbook" pitchFamily="18" charset="0"/>
              </a:rPr>
              <a:t>парабола – по фокусу и директрисе;</a:t>
            </a:r>
          </a:p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ru-RU" altLang="ru-RU" sz="2600">
                <a:latin typeface="Century Schoolbook" pitchFamily="18" charset="0"/>
              </a:rPr>
              <a:t>гипербола – по двум фокусам и точке на кривой;</a:t>
            </a:r>
          </a:p>
          <a:p>
            <a:pPr hangingPunct="1">
              <a:lnSpc>
                <a:spcPct val="100000"/>
              </a:lnSpc>
              <a:spcBef>
                <a:spcPts val="613"/>
              </a:spcBef>
              <a:buClrTx/>
              <a:buSzTx/>
              <a:buFontTx/>
              <a:buNone/>
            </a:pPr>
            <a:endParaRPr lang="ru-RU" altLang="ru-RU" sz="240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0229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8232775" cy="1144588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b">
            <a:normAutofit fontScale="90000"/>
          </a:bodyPr>
          <a:lstStyle/>
          <a:p>
            <a:pPr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</a:pPr>
            <a:r>
              <a:rPr lang="ru-RU" altLang="ru-RU" sz="3000" b="1">
                <a:latin typeface="Times New Roman" panose="02020603050405020304" pitchFamily="18" charset="0"/>
              </a:rPr>
              <a:t>Кроме графических действий в системе могут быть выполнены вычисления:</a:t>
            </a:r>
            <a:br>
              <a:rPr lang="ru-RU" altLang="ru-RU" sz="3000" b="1">
                <a:latin typeface="Times New Roman" panose="02020603050405020304" pitchFamily="18" charset="0"/>
              </a:rPr>
            </a:br>
            <a:endParaRPr lang="ru-RU" altLang="ru-RU" sz="3000" b="1">
              <a:latin typeface="Times New Roman" panose="02020603050405020304" pitchFamily="18" charset="0"/>
            </a:endParaRP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539750" y="1196975"/>
            <a:ext cx="8353425" cy="548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74638" indent="-274638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ru-RU" altLang="ru-RU" sz="2400">
                <a:latin typeface="Century Schoolbook" pitchFamily="18" charset="0"/>
              </a:rPr>
              <a:t>действия с матрицами: сложение, умножение; транспонирование, инвертирование; вычисление определителя;</a:t>
            </a:r>
          </a:p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ru-RU" altLang="ru-RU" sz="2400">
                <a:latin typeface="Century Schoolbook" pitchFamily="18" charset="0"/>
              </a:rPr>
              <a:t>вычисления с комплексными числами;</a:t>
            </a:r>
          </a:p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ru-RU" altLang="ru-RU" sz="2400">
                <a:latin typeface="Century Schoolbook" pitchFamily="18" charset="0"/>
              </a:rPr>
              <a:t>нахождение точек пересечения кривых;</a:t>
            </a:r>
          </a:p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ru-RU" altLang="ru-RU" sz="2400">
                <a:latin typeface="Century Schoolbook" pitchFamily="18" charset="0"/>
              </a:rPr>
              <a:t>статистические функции: </a:t>
            </a:r>
          </a:p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ru-RU" altLang="ru-RU" sz="2400">
                <a:latin typeface="Century Schoolbook" pitchFamily="18" charset="0"/>
              </a:rPr>
              <a:t>вычисление математического ожидания, дисперсии;</a:t>
            </a:r>
          </a:p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ru-RU" altLang="ru-RU" sz="2400">
                <a:latin typeface="Century Schoolbook" pitchFamily="18" charset="0"/>
              </a:rPr>
              <a:t>вычисление коэффициента корреляции;</a:t>
            </a:r>
          </a:p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ru-RU" altLang="ru-RU" sz="2400">
                <a:latin typeface="Century Schoolbook" pitchFamily="18" charset="0"/>
              </a:rPr>
              <a:t>Аппроксимация множества точек кривой заданного вида: полином; экспонента; логарифм; синусоида.</a:t>
            </a:r>
          </a:p>
          <a:p>
            <a:pPr hangingPunct="1">
              <a:lnSpc>
                <a:spcPct val="100000"/>
              </a:lnSpc>
              <a:spcBef>
                <a:spcPts val="613"/>
              </a:spcBef>
              <a:buClrTx/>
              <a:buSzTx/>
              <a:buFontTx/>
              <a:buNone/>
            </a:pPr>
            <a:endParaRPr lang="ru-RU" altLang="ru-RU" sz="240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3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2"/>
          <p:cNvSpPr txBox="1">
            <a:spLocks noChangeArrowheads="1"/>
          </p:cNvSpPr>
          <p:nvPr/>
        </p:nvSpPr>
        <p:spPr bwMode="auto">
          <a:xfrm>
            <a:off x="381000" y="685800"/>
            <a:ext cx="4114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74638" indent="-274638"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ru-RU" altLang="ru-RU" sz="2400">
                <a:latin typeface="Century Schoolbook" pitchFamily="18" charset="0"/>
              </a:rPr>
              <a:t>Контекстное меню</a:t>
            </a:r>
          </a:p>
          <a:p>
            <a:pPr hangingPunct="1">
              <a:lnSpc>
                <a:spcPct val="100000"/>
              </a:lnSpc>
              <a:spcBef>
                <a:spcPts val="613"/>
              </a:spcBef>
              <a:buClrTx/>
              <a:buSzTx/>
              <a:buFontTx/>
              <a:buNone/>
            </a:pPr>
            <a:endParaRPr lang="ru-RU" altLang="ru-RU" sz="2400">
              <a:latin typeface="Century Schoolbook" pitchFamily="18" charset="0"/>
            </a:endParaRPr>
          </a:p>
        </p:txBody>
      </p:sp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16740" name="Object 4"/>
          <p:cNvGraphicFramePr>
            <a:graphicFrameLocks noChangeAspect="1"/>
          </p:cNvGraphicFramePr>
          <p:nvPr/>
        </p:nvGraphicFramePr>
        <p:xfrm>
          <a:off x="304800" y="1295400"/>
          <a:ext cx="3808413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r:id="rId4" imgW="3153215" imgH="2343477" progId="">
                  <p:embed/>
                </p:oleObj>
              </mc:Choice>
              <mc:Fallback>
                <p:oleObj r:id="rId4" imgW="3153215" imgH="2343477" progId="">
                  <p:embed/>
                  <p:pic>
                    <p:nvPicPr>
                      <p:cNvPr id="11674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295400"/>
                        <a:ext cx="3808413" cy="28194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741" name="Rectangle 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16742" name="Object 6"/>
          <p:cNvGraphicFramePr>
            <a:graphicFrameLocks noChangeAspect="1"/>
          </p:cNvGraphicFramePr>
          <p:nvPr/>
        </p:nvGraphicFramePr>
        <p:xfrm>
          <a:off x="4267200" y="914400"/>
          <a:ext cx="4532313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r:id="rId6" imgW="6276190" imgH="3677163" progId="">
                  <p:embed/>
                </p:oleObj>
              </mc:Choice>
              <mc:Fallback>
                <p:oleObj r:id="rId6" imgW="6276190" imgH="3677163" progId="">
                  <p:embed/>
                  <p:pic>
                    <p:nvPicPr>
                      <p:cNvPr id="11674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914400"/>
                        <a:ext cx="4532313" cy="26670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743" name="Rectangle 7"/>
          <p:cNvSpPr>
            <a:spLocks noChangeArrowheads="1"/>
          </p:cNvSpPr>
          <p:nvPr/>
        </p:nvSpPr>
        <p:spPr bwMode="auto">
          <a:xfrm>
            <a:off x="4648200" y="381000"/>
            <a:ext cx="434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74638" indent="-274638"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ru-RU" altLang="ru-RU" sz="2400">
                <a:latin typeface="Century Schoolbook" pitchFamily="18" charset="0"/>
              </a:rPr>
              <a:t>Окно свойств объекта</a:t>
            </a:r>
          </a:p>
          <a:p>
            <a:pPr hangingPunct="1">
              <a:lnSpc>
                <a:spcPct val="100000"/>
              </a:lnSpc>
              <a:spcBef>
                <a:spcPts val="613"/>
              </a:spcBef>
              <a:buClrTx/>
              <a:buSzTx/>
              <a:buFontTx/>
              <a:buNone/>
            </a:pPr>
            <a:endParaRPr lang="ru-RU" altLang="ru-RU" sz="2400">
              <a:latin typeface="Century Schoolbook" pitchFamily="18" charset="0"/>
            </a:endParaRPr>
          </a:p>
        </p:txBody>
      </p:sp>
      <p:pic>
        <p:nvPicPr>
          <p:cNvPr id="11674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5" r="84552" b="65831"/>
          <a:stretch>
            <a:fillRect/>
          </a:stretch>
        </p:blipFill>
        <p:spPr bwMode="auto">
          <a:xfrm>
            <a:off x="3962400" y="4191000"/>
            <a:ext cx="28194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4345" r="84552" b="6583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6745" name="Rectangle 9"/>
          <p:cNvSpPr>
            <a:spLocks noChangeArrowheads="1"/>
          </p:cNvSpPr>
          <p:nvPr/>
        </p:nvSpPr>
        <p:spPr bwMode="auto">
          <a:xfrm>
            <a:off x="533400" y="5638800"/>
            <a:ext cx="4114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74638" indent="-274638"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ru-RU" altLang="ru-RU" sz="2400">
                <a:latin typeface="Century Schoolbook" pitchFamily="18" charset="0"/>
              </a:rPr>
              <a:t>Список объектов</a:t>
            </a:r>
          </a:p>
          <a:p>
            <a:pPr hangingPunct="1">
              <a:lnSpc>
                <a:spcPct val="100000"/>
              </a:lnSpc>
              <a:spcBef>
                <a:spcPts val="613"/>
              </a:spcBef>
              <a:buClrTx/>
              <a:buSzTx/>
              <a:buFontTx/>
              <a:buNone/>
            </a:pPr>
            <a:endParaRPr lang="ru-RU" altLang="ru-RU" sz="2400">
              <a:latin typeface="Century Schoolbook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202086"/>
            <a:ext cx="2168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dirty="0" err="1"/>
              <a:t>Geogebra</a:t>
            </a:r>
            <a:r>
              <a:rPr lang="en-US" altLang="ru-RU" dirty="0"/>
              <a:t> </a:t>
            </a:r>
            <a:r>
              <a:rPr lang="ru-RU" altLang="ru-RU" dirty="0"/>
              <a:t>имеет вид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998912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/>
          <p:cNvSpPr txBox="1">
            <a:spLocks noChangeArrowheads="1"/>
          </p:cNvSpPr>
          <p:nvPr/>
        </p:nvSpPr>
        <p:spPr bwMode="auto">
          <a:xfrm>
            <a:off x="457200" y="381000"/>
            <a:ext cx="8229600" cy="609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74638" indent="-274638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ru-RU" altLang="ru-RU" sz="2400">
                <a:latin typeface="Century Schoolbook" pitchFamily="18" charset="0"/>
              </a:rPr>
              <a:t>Задача 1. Треугольник АВС задан точками: </a:t>
            </a:r>
            <a:r>
              <a:rPr lang="ru-RU" altLang="ru-RU" sz="2400" i="1">
                <a:latin typeface="Century Schoolbook" pitchFamily="18" charset="0"/>
              </a:rPr>
              <a:t>А</a:t>
            </a:r>
            <a:r>
              <a:rPr lang="ru-RU" altLang="ru-RU" sz="2400">
                <a:latin typeface="Century Schoolbook" pitchFamily="18" charset="0"/>
              </a:rPr>
              <a:t>(9;–5), </a:t>
            </a:r>
            <a:r>
              <a:rPr lang="ru-RU" altLang="ru-RU" sz="2400" i="1">
                <a:latin typeface="Century Schoolbook" pitchFamily="18" charset="0"/>
              </a:rPr>
              <a:t>В</a:t>
            </a:r>
            <a:r>
              <a:rPr lang="ru-RU" altLang="ru-RU" sz="2400">
                <a:latin typeface="Century Schoolbook" pitchFamily="18" charset="0"/>
              </a:rPr>
              <a:t>(–7;–8), </a:t>
            </a:r>
            <a:r>
              <a:rPr lang="ru-RU" altLang="ru-RU" sz="2400" i="1">
                <a:latin typeface="Century Schoolbook" pitchFamily="18" charset="0"/>
              </a:rPr>
              <a:t>С</a:t>
            </a:r>
            <a:r>
              <a:rPr lang="ru-RU" altLang="ru-RU" sz="2400">
                <a:latin typeface="Century Schoolbook" pitchFamily="18" charset="0"/>
              </a:rPr>
              <a:t>(–5;–2). С помощью программы </a:t>
            </a:r>
            <a:r>
              <a:rPr lang="en-US" altLang="ru-RU" sz="2400">
                <a:latin typeface="Century Schoolbook" pitchFamily="18" charset="0"/>
              </a:rPr>
              <a:t>GeoGebra</a:t>
            </a:r>
            <a:r>
              <a:rPr lang="ru-RU" altLang="ru-RU" sz="2400">
                <a:latin typeface="Century Schoolbook" pitchFamily="18" charset="0"/>
              </a:rPr>
              <a:t> необходимо:</a:t>
            </a:r>
          </a:p>
          <a:p>
            <a:pPr hangingPunct="1">
              <a:lnSpc>
                <a:spcPct val="100000"/>
              </a:lnSpc>
              <a:spcBef>
                <a:spcPts val="613"/>
              </a:spcBef>
              <a:buClrTx/>
              <a:buSzTx/>
              <a:buFontTx/>
              <a:buNone/>
            </a:pPr>
            <a:endParaRPr lang="ru-RU" altLang="ru-RU" sz="2400">
              <a:latin typeface="Century Schoolbook" pitchFamily="18" charset="0"/>
            </a:endParaRPr>
          </a:p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ru-RU" altLang="ru-RU" sz="2400">
                <a:latin typeface="Century Schoolbook" pitchFamily="18" charset="0"/>
              </a:rPr>
              <a:t>1) найти периметр треугольника;</a:t>
            </a:r>
          </a:p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ru-RU" altLang="ru-RU" sz="2400">
                <a:latin typeface="Century Schoolbook" pitchFamily="18" charset="0"/>
              </a:rPr>
              <a:t>2) найти уравнения сторон треугольника;</a:t>
            </a:r>
          </a:p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ru-RU" altLang="ru-RU" sz="2400">
                <a:latin typeface="Century Schoolbook" pitchFamily="18" charset="0"/>
              </a:rPr>
              <a:t>3) найти уравнение медианы </a:t>
            </a:r>
            <a:r>
              <a:rPr lang="ru-RU" altLang="ru-RU" sz="2400" i="1">
                <a:latin typeface="Century Schoolbook" pitchFamily="18" charset="0"/>
              </a:rPr>
              <a:t>АМ</a:t>
            </a:r>
            <a:r>
              <a:rPr lang="ru-RU" altLang="ru-RU" sz="2400">
                <a:latin typeface="Century Schoolbook" pitchFamily="18" charset="0"/>
              </a:rPr>
              <a:t>;</a:t>
            </a:r>
          </a:p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ru-RU" altLang="ru-RU" sz="2400">
                <a:latin typeface="Century Schoolbook" pitchFamily="18" charset="0"/>
              </a:rPr>
              <a:t>4) найти уравнение высоты </a:t>
            </a:r>
            <a:r>
              <a:rPr lang="en-US" altLang="ru-RU" sz="2400" i="1">
                <a:latin typeface="Century Schoolbook" pitchFamily="18" charset="0"/>
              </a:rPr>
              <a:t>BH</a:t>
            </a:r>
            <a:r>
              <a:rPr lang="ru-RU" altLang="ru-RU" sz="2400">
                <a:latin typeface="Century Schoolbook" pitchFamily="18" charset="0"/>
              </a:rPr>
              <a:t>;</a:t>
            </a:r>
          </a:p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ru-RU" altLang="ru-RU" sz="2400">
                <a:latin typeface="Century Schoolbook" pitchFamily="18" charset="0"/>
              </a:rPr>
              <a:t>5) найти уравнение прямой, проходящей через вершину </a:t>
            </a:r>
            <a:r>
              <a:rPr lang="en-US" altLang="ru-RU" sz="2400" i="1">
                <a:latin typeface="Century Schoolbook" pitchFamily="18" charset="0"/>
              </a:rPr>
              <a:t>A</a:t>
            </a:r>
            <a:r>
              <a:rPr lang="ru-RU" altLang="ru-RU" sz="2400">
                <a:latin typeface="Century Schoolbook" pitchFamily="18" charset="0"/>
              </a:rPr>
              <a:t> параллельно стороне </a:t>
            </a:r>
            <a:r>
              <a:rPr lang="ru-RU" altLang="ru-RU" sz="2400" i="1">
                <a:latin typeface="Century Schoolbook" pitchFamily="18" charset="0"/>
              </a:rPr>
              <a:t>В</a:t>
            </a:r>
            <a:r>
              <a:rPr lang="en-US" altLang="ru-RU" sz="2400" i="1">
                <a:latin typeface="Century Schoolbook" pitchFamily="18" charset="0"/>
              </a:rPr>
              <a:t>C</a:t>
            </a:r>
            <a:r>
              <a:rPr lang="ru-RU" altLang="ru-RU" sz="2400">
                <a:latin typeface="Century Schoolbook" pitchFamily="18" charset="0"/>
              </a:rPr>
              <a:t>;</a:t>
            </a:r>
          </a:p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ru-RU" altLang="ru-RU" sz="2400">
                <a:latin typeface="Century Schoolbook" pitchFamily="18" charset="0"/>
              </a:rPr>
              <a:t>6) найти радиус описанной окружности.</a:t>
            </a:r>
          </a:p>
          <a:p>
            <a:pPr hangingPunct="1">
              <a:lnSpc>
                <a:spcPct val="100000"/>
              </a:lnSpc>
              <a:spcBef>
                <a:spcPts val="613"/>
              </a:spcBef>
              <a:buClrTx/>
              <a:buSzTx/>
              <a:buFontTx/>
              <a:buNone/>
            </a:pPr>
            <a:endParaRPr lang="ru-RU" altLang="ru-RU" sz="240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5488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2"/>
          <p:cNvSpPr txBox="1">
            <a:spLocks noChangeArrowheads="1"/>
          </p:cNvSpPr>
          <p:nvPr/>
        </p:nvSpPr>
        <p:spPr bwMode="auto">
          <a:xfrm>
            <a:off x="381000" y="685800"/>
            <a:ext cx="4114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74638" indent="-274638"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ru-RU" altLang="ru-RU" sz="2400">
                <a:latin typeface="Century Schoolbook" pitchFamily="18" charset="0"/>
              </a:rPr>
              <a:t>Контекстное меню</a:t>
            </a:r>
          </a:p>
          <a:p>
            <a:pPr hangingPunct="1">
              <a:lnSpc>
                <a:spcPct val="100000"/>
              </a:lnSpc>
              <a:spcBef>
                <a:spcPts val="613"/>
              </a:spcBef>
              <a:buClrTx/>
              <a:buSzTx/>
              <a:buFontTx/>
              <a:buNone/>
            </a:pPr>
            <a:endParaRPr lang="ru-RU" altLang="ru-RU" sz="2400">
              <a:latin typeface="Century Schoolbook" pitchFamily="18" charset="0"/>
            </a:endParaRPr>
          </a:p>
        </p:txBody>
      </p:sp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16740" name="Object 4"/>
          <p:cNvGraphicFramePr>
            <a:graphicFrameLocks noChangeAspect="1"/>
          </p:cNvGraphicFramePr>
          <p:nvPr/>
        </p:nvGraphicFramePr>
        <p:xfrm>
          <a:off x="304800" y="1295400"/>
          <a:ext cx="3808413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r:id="rId4" imgW="3153215" imgH="2343477" progId="">
                  <p:embed/>
                </p:oleObj>
              </mc:Choice>
              <mc:Fallback>
                <p:oleObj r:id="rId4" imgW="3153215" imgH="2343477" progId="">
                  <p:embed/>
                  <p:pic>
                    <p:nvPicPr>
                      <p:cNvPr id="11674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295400"/>
                        <a:ext cx="3808413" cy="28194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741" name="Rectangle 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16742" name="Object 6"/>
          <p:cNvGraphicFramePr>
            <a:graphicFrameLocks noChangeAspect="1"/>
          </p:cNvGraphicFramePr>
          <p:nvPr/>
        </p:nvGraphicFramePr>
        <p:xfrm>
          <a:off x="4267200" y="914400"/>
          <a:ext cx="4532313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r:id="rId6" imgW="6276190" imgH="3677163" progId="">
                  <p:embed/>
                </p:oleObj>
              </mc:Choice>
              <mc:Fallback>
                <p:oleObj r:id="rId6" imgW="6276190" imgH="3677163" progId="">
                  <p:embed/>
                  <p:pic>
                    <p:nvPicPr>
                      <p:cNvPr id="11674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914400"/>
                        <a:ext cx="4532313" cy="26670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743" name="Rectangle 7"/>
          <p:cNvSpPr>
            <a:spLocks noChangeArrowheads="1"/>
          </p:cNvSpPr>
          <p:nvPr/>
        </p:nvSpPr>
        <p:spPr bwMode="auto">
          <a:xfrm>
            <a:off x="4648200" y="381000"/>
            <a:ext cx="434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74638" indent="-274638"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ru-RU" altLang="ru-RU" sz="2400">
                <a:latin typeface="Century Schoolbook" pitchFamily="18" charset="0"/>
              </a:rPr>
              <a:t>Окно свойств объекта</a:t>
            </a:r>
          </a:p>
          <a:p>
            <a:pPr hangingPunct="1">
              <a:lnSpc>
                <a:spcPct val="100000"/>
              </a:lnSpc>
              <a:spcBef>
                <a:spcPts val="613"/>
              </a:spcBef>
              <a:buClrTx/>
              <a:buSzTx/>
              <a:buFontTx/>
              <a:buNone/>
            </a:pPr>
            <a:endParaRPr lang="ru-RU" altLang="ru-RU" sz="2400">
              <a:latin typeface="Century Schoolbook" pitchFamily="18" charset="0"/>
            </a:endParaRPr>
          </a:p>
        </p:txBody>
      </p:sp>
      <p:pic>
        <p:nvPicPr>
          <p:cNvPr id="11674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5" r="84552" b="65831"/>
          <a:stretch>
            <a:fillRect/>
          </a:stretch>
        </p:blipFill>
        <p:spPr bwMode="auto">
          <a:xfrm>
            <a:off x="3962400" y="4191000"/>
            <a:ext cx="28194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4345" r="84552" b="6583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6745" name="Rectangle 9"/>
          <p:cNvSpPr>
            <a:spLocks noChangeArrowheads="1"/>
          </p:cNvSpPr>
          <p:nvPr/>
        </p:nvSpPr>
        <p:spPr bwMode="auto">
          <a:xfrm>
            <a:off x="533400" y="5638800"/>
            <a:ext cx="4114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74638" indent="-274638"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ru-RU" altLang="ru-RU" sz="2400">
                <a:latin typeface="Century Schoolbook" pitchFamily="18" charset="0"/>
              </a:rPr>
              <a:t>Список объектов</a:t>
            </a:r>
          </a:p>
          <a:p>
            <a:pPr hangingPunct="1">
              <a:lnSpc>
                <a:spcPct val="100000"/>
              </a:lnSpc>
              <a:spcBef>
                <a:spcPts val="613"/>
              </a:spcBef>
              <a:buClrTx/>
              <a:buSzTx/>
              <a:buFontTx/>
              <a:buNone/>
            </a:pPr>
            <a:endParaRPr lang="ru-RU" altLang="ru-RU" sz="240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4693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305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74638" indent="-274638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ru-RU" altLang="ru-RU" sz="2400">
                <a:latin typeface="Century Schoolbook" pitchFamily="18" charset="0"/>
              </a:rPr>
              <a:t>построить вершины треугольника АВС</a:t>
            </a:r>
          </a:p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ru-RU" altLang="ru-RU" sz="2400">
                <a:latin typeface="Century Schoolbook" pitchFamily="18" charset="0"/>
              </a:rPr>
              <a:t>А=(9, –5) В=(–2, –3) С=(5, 2)</a:t>
            </a:r>
          </a:p>
          <a:p>
            <a:pPr hangingPunct="1">
              <a:lnSpc>
                <a:spcPct val="100000"/>
              </a:lnSpc>
              <a:spcBef>
                <a:spcPts val="613"/>
              </a:spcBef>
              <a:buClrTx/>
              <a:buSzTx/>
              <a:buFontTx/>
              <a:buNone/>
            </a:pPr>
            <a:endParaRPr lang="ru-RU" altLang="ru-RU" sz="2400">
              <a:latin typeface="Century Schoolbook" pitchFamily="18" charset="0"/>
            </a:endParaRPr>
          </a:p>
        </p:txBody>
      </p:sp>
      <p:pic>
        <p:nvPicPr>
          <p:cNvPr id="1187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11" b="5014"/>
          <a:stretch>
            <a:fillRect/>
          </a:stretch>
        </p:blipFill>
        <p:spPr bwMode="auto">
          <a:xfrm>
            <a:off x="838200" y="1905000"/>
            <a:ext cx="6553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27411" b="501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985544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7924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74638" indent="-274638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ru-RU" altLang="ru-RU" sz="2400" dirty="0">
                <a:latin typeface="Century Schoolbook" pitchFamily="18" charset="0"/>
              </a:rPr>
              <a:t>построить стороны треугольника </a:t>
            </a:r>
            <a:r>
              <a:rPr lang="en-US" altLang="ru-RU" sz="2400" dirty="0">
                <a:latin typeface="Century Schoolbook" pitchFamily="18" charset="0"/>
              </a:rPr>
              <a:t>AB, BC,AC</a:t>
            </a:r>
          </a:p>
        </p:txBody>
      </p:sp>
      <p:pic>
        <p:nvPicPr>
          <p:cNvPr id="1208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47" b="4852"/>
          <a:stretch>
            <a:fillRect/>
          </a:stretch>
        </p:blipFill>
        <p:spPr bwMode="auto">
          <a:xfrm>
            <a:off x="471634" y="836712"/>
            <a:ext cx="4008941" cy="3006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30647" b="485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09" b="5684"/>
          <a:stretch>
            <a:fillRect/>
          </a:stretch>
        </p:blipFill>
        <p:spPr bwMode="auto">
          <a:xfrm>
            <a:off x="4644008" y="841541"/>
            <a:ext cx="4254633" cy="29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23509" b="568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97693" y="4320738"/>
            <a:ext cx="4356821" cy="60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74638" indent="-274638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613"/>
              </a:spcBef>
            </a:pPr>
            <a:r>
              <a:rPr lang="ru-RU" altLang="ru-RU" sz="1600" dirty="0">
                <a:latin typeface="Century Schoolbook" pitchFamily="18" charset="0"/>
              </a:rPr>
              <a:t>Уравнения сторон треугольника</a:t>
            </a:r>
          </a:p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en-US" altLang="ru-RU" sz="1600" dirty="0">
                <a:latin typeface="Century Schoolbook" pitchFamily="18" charset="0"/>
              </a:rPr>
              <a:t>AB</a:t>
            </a:r>
            <a:r>
              <a:rPr lang="ru-RU" altLang="ru-RU" sz="1600" dirty="0">
                <a:latin typeface="Century Schoolbook" pitchFamily="18" charset="0"/>
              </a:rPr>
              <a:t>: –2</a:t>
            </a:r>
            <a:r>
              <a:rPr lang="en-US" altLang="ru-RU" sz="1600" i="1" dirty="0">
                <a:latin typeface="Century Schoolbook" pitchFamily="18" charset="0"/>
              </a:rPr>
              <a:t>x </a:t>
            </a:r>
            <a:r>
              <a:rPr lang="ru-RU" altLang="ru-RU" sz="1600" i="1" dirty="0">
                <a:latin typeface="Century Schoolbook" pitchFamily="18" charset="0"/>
              </a:rPr>
              <a:t>–</a:t>
            </a:r>
            <a:r>
              <a:rPr lang="en-US" altLang="ru-RU" sz="1600" i="1" dirty="0">
                <a:latin typeface="Century Schoolbook" pitchFamily="18" charset="0"/>
              </a:rPr>
              <a:t> </a:t>
            </a:r>
            <a:r>
              <a:rPr lang="ru-RU" altLang="ru-RU" sz="1600" dirty="0">
                <a:latin typeface="Century Schoolbook" pitchFamily="18" charset="0"/>
              </a:rPr>
              <a:t>11</a:t>
            </a:r>
            <a:r>
              <a:rPr lang="en-US" altLang="ru-RU" sz="1600" i="1" dirty="0">
                <a:latin typeface="Century Schoolbook" pitchFamily="18" charset="0"/>
              </a:rPr>
              <a:t>y </a:t>
            </a:r>
            <a:r>
              <a:rPr lang="ru-RU" altLang="ru-RU" sz="1600" dirty="0">
                <a:latin typeface="Century Schoolbook" pitchFamily="18" charset="0"/>
              </a:rPr>
              <a:t>=</a:t>
            </a:r>
            <a:r>
              <a:rPr lang="en-US" altLang="ru-RU" sz="1600" dirty="0">
                <a:latin typeface="Century Schoolbook" pitchFamily="18" charset="0"/>
              </a:rPr>
              <a:t> </a:t>
            </a:r>
            <a:r>
              <a:rPr lang="ru-RU" altLang="ru-RU" sz="1600" dirty="0">
                <a:latin typeface="Century Schoolbook" pitchFamily="18" charset="0"/>
              </a:rPr>
              <a:t>37 (прямая </a:t>
            </a:r>
            <a:r>
              <a:rPr lang="en-US" altLang="ru-RU" sz="1600" i="1" dirty="0">
                <a:latin typeface="Century Schoolbook" pitchFamily="18" charset="0"/>
              </a:rPr>
              <a:t>d</a:t>
            </a:r>
            <a:r>
              <a:rPr lang="ru-RU" altLang="ru-RU" sz="1600" dirty="0">
                <a:latin typeface="Century Schoolbook" pitchFamily="18" charset="0"/>
              </a:rPr>
              <a:t> на чертеже )</a:t>
            </a:r>
          </a:p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ru-RU" altLang="ru-RU" sz="1600" dirty="0">
                <a:latin typeface="Century Schoolbook" pitchFamily="18" charset="0"/>
              </a:rPr>
              <a:t>АС: –7</a:t>
            </a:r>
            <a:r>
              <a:rPr lang="ru-RU" altLang="ru-RU" sz="1600" i="1" dirty="0">
                <a:latin typeface="Century Schoolbook" pitchFamily="18" charset="0"/>
              </a:rPr>
              <a:t>х</a:t>
            </a:r>
            <a:r>
              <a:rPr lang="ru-RU" altLang="ru-RU" sz="1600" dirty="0">
                <a:latin typeface="Century Schoolbook" pitchFamily="18" charset="0"/>
              </a:rPr>
              <a:t>–4</a:t>
            </a:r>
            <a:r>
              <a:rPr lang="en-US" altLang="ru-RU" sz="1600" i="1" dirty="0">
                <a:latin typeface="Century Schoolbook" pitchFamily="18" charset="0"/>
              </a:rPr>
              <a:t>y </a:t>
            </a:r>
            <a:r>
              <a:rPr lang="ru-RU" altLang="ru-RU" sz="1600" dirty="0">
                <a:latin typeface="Century Schoolbook" pitchFamily="18" charset="0"/>
              </a:rPr>
              <a:t>=</a:t>
            </a:r>
            <a:r>
              <a:rPr lang="en-US" altLang="ru-RU" sz="1600" dirty="0">
                <a:latin typeface="Century Schoolbook" pitchFamily="18" charset="0"/>
              </a:rPr>
              <a:t> </a:t>
            </a:r>
            <a:r>
              <a:rPr lang="ru-RU" altLang="ru-RU" sz="1600" dirty="0">
                <a:latin typeface="Century Schoolbook" pitchFamily="18" charset="0"/>
              </a:rPr>
              <a:t>–43 (прямая </a:t>
            </a:r>
            <a:r>
              <a:rPr lang="en-US" altLang="ru-RU" sz="1600" i="1" dirty="0">
                <a:latin typeface="Century Schoolbook" pitchFamily="18" charset="0"/>
              </a:rPr>
              <a:t>e</a:t>
            </a:r>
            <a:r>
              <a:rPr lang="ru-RU" altLang="ru-RU" sz="1600" dirty="0">
                <a:latin typeface="Century Schoolbook" pitchFamily="18" charset="0"/>
              </a:rPr>
              <a:t> на чертеже )</a:t>
            </a:r>
          </a:p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en-US" altLang="ru-RU" sz="1600" dirty="0">
                <a:latin typeface="Century Schoolbook" pitchFamily="18" charset="0"/>
              </a:rPr>
              <a:t>BC</a:t>
            </a:r>
            <a:r>
              <a:rPr lang="ru-RU" altLang="ru-RU" sz="1600" dirty="0">
                <a:latin typeface="Century Schoolbook" pitchFamily="18" charset="0"/>
              </a:rPr>
              <a:t>: –5</a:t>
            </a:r>
            <a:r>
              <a:rPr lang="en-US" altLang="ru-RU" sz="1600" i="1" dirty="0">
                <a:latin typeface="Century Schoolbook" pitchFamily="18" charset="0"/>
              </a:rPr>
              <a:t>x </a:t>
            </a:r>
            <a:r>
              <a:rPr lang="ru-RU" altLang="ru-RU" sz="1600" dirty="0">
                <a:latin typeface="Century Schoolbook" pitchFamily="18" charset="0"/>
              </a:rPr>
              <a:t>+</a:t>
            </a:r>
            <a:r>
              <a:rPr lang="en-US" altLang="ru-RU" sz="1600" dirty="0">
                <a:latin typeface="Century Schoolbook" pitchFamily="18" charset="0"/>
              </a:rPr>
              <a:t> </a:t>
            </a:r>
            <a:r>
              <a:rPr lang="ru-RU" altLang="ru-RU" sz="1600" dirty="0">
                <a:latin typeface="Century Schoolbook" pitchFamily="18" charset="0"/>
              </a:rPr>
              <a:t>7</a:t>
            </a:r>
            <a:r>
              <a:rPr lang="en-US" altLang="ru-RU" sz="1600" i="1" dirty="0">
                <a:latin typeface="Century Schoolbook" pitchFamily="18" charset="0"/>
              </a:rPr>
              <a:t>y </a:t>
            </a:r>
            <a:r>
              <a:rPr lang="ru-RU" altLang="ru-RU" sz="1600" dirty="0">
                <a:latin typeface="Century Schoolbook" pitchFamily="18" charset="0"/>
              </a:rPr>
              <a:t>=</a:t>
            </a:r>
            <a:r>
              <a:rPr lang="en-US" altLang="ru-RU" sz="1600" dirty="0">
                <a:latin typeface="Century Schoolbook" pitchFamily="18" charset="0"/>
              </a:rPr>
              <a:t> </a:t>
            </a:r>
            <a:r>
              <a:rPr lang="ru-RU" altLang="ru-RU" sz="1600" dirty="0">
                <a:latin typeface="Century Schoolbook" pitchFamily="18" charset="0"/>
              </a:rPr>
              <a:t>–11 (прямая </a:t>
            </a:r>
            <a:r>
              <a:rPr lang="en-US" altLang="ru-RU" sz="1600" i="1" dirty="0">
                <a:latin typeface="Century Schoolbook" pitchFamily="18" charset="0"/>
              </a:rPr>
              <a:t>f</a:t>
            </a:r>
            <a:r>
              <a:rPr lang="ru-RU" altLang="ru-RU" sz="1600" dirty="0">
                <a:latin typeface="Century Schoolbook" pitchFamily="18" charset="0"/>
              </a:rPr>
              <a:t> на чертеже )</a:t>
            </a:r>
          </a:p>
          <a:p>
            <a:pPr hangingPunct="1">
              <a:lnSpc>
                <a:spcPct val="100000"/>
              </a:lnSpc>
              <a:spcBef>
                <a:spcPts val="613"/>
              </a:spcBef>
              <a:buClrTx/>
              <a:buSzTx/>
              <a:buFontTx/>
              <a:buNone/>
            </a:pPr>
            <a:endParaRPr lang="ru-RU" altLang="ru-RU" sz="1600" dirty="0">
              <a:latin typeface="Century Schoolbook" pitchFamily="18" charset="0"/>
            </a:endParaRPr>
          </a:p>
          <a:p>
            <a:pPr hangingPunct="1">
              <a:lnSpc>
                <a:spcPct val="100000"/>
              </a:lnSpc>
              <a:spcBef>
                <a:spcPts val="613"/>
              </a:spcBef>
              <a:buClrTx/>
              <a:buSzTx/>
              <a:buFontTx/>
              <a:buNone/>
            </a:pPr>
            <a:endParaRPr lang="ru-RU" altLang="ru-RU" sz="1600" dirty="0">
              <a:latin typeface="Century Schoolbook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09" b="5684"/>
          <a:stretch>
            <a:fillRect/>
          </a:stretch>
        </p:blipFill>
        <p:spPr bwMode="auto">
          <a:xfrm>
            <a:off x="4876809" y="3884594"/>
            <a:ext cx="4021832" cy="274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23509" b="568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52102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20" y="980728"/>
            <a:ext cx="864096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</a:t>
            </a:r>
            <a:r>
              <a:rPr lang="ru-RU" sz="2800" b="1" dirty="0" smtClean="0">
                <a:solidFill>
                  <a:srgbClr val="000099"/>
                </a:solidFill>
              </a:rPr>
              <a:t>Графическая культура обучающихся </a:t>
            </a:r>
            <a:r>
              <a:rPr lang="ru-RU" sz="2800" dirty="0" smtClean="0"/>
              <a:t>– </a:t>
            </a:r>
            <a:r>
              <a:rPr lang="ru-RU" sz="2800" b="1" dirty="0" smtClean="0">
                <a:solidFill>
                  <a:srgbClr val="C00000"/>
                </a:solidFill>
              </a:rPr>
              <a:t>это совокупность личностных достижений </a:t>
            </a:r>
            <a:r>
              <a:rPr lang="ru-RU" sz="2800" dirty="0" smtClean="0"/>
              <a:t>обучающихся  в области освоения и применения графических методов и способов преобразования учебной </a:t>
            </a:r>
            <a:r>
              <a:rPr lang="ru-RU" sz="2800" dirty="0" smtClean="0"/>
              <a:t>информации (Чугунова И.В.). </a:t>
            </a:r>
            <a:endParaRPr lang="ru-RU" sz="2800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3573016"/>
            <a:ext cx="86409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Основой графической культуры </a:t>
            </a:r>
            <a:r>
              <a:rPr lang="ru-RU" sz="2800" dirty="0" smtClean="0"/>
              <a:t>являются графический способ хранения и передачи информации и изучение графического языка, занимающего превалирующее место в представлении научно-технической информации</a:t>
            </a:r>
            <a:r>
              <a:rPr lang="ru-RU" sz="2800" dirty="0"/>
              <a:t>. Анисимова Г. Н.</a:t>
            </a:r>
          </a:p>
          <a:p>
            <a:r>
              <a:rPr lang="ru-RU" sz="2800" dirty="0" smtClean="0"/>
              <a:t>                                                       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025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2"/>
          <p:cNvSpPr txBox="1">
            <a:spLocks noChangeArrowheads="1"/>
          </p:cNvSpPr>
          <p:nvPr/>
        </p:nvSpPr>
        <p:spPr bwMode="auto">
          <a:xfrm>
            <a:off x="457200" y="381000"/>
            <a:ext cx="8382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74638" indent="-274638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ru-RU" altLang="ru-RU" sz="2400">
                <a:latin typeface="Century Schoolbook" pitchFamily="18" charset="0"/>
              </a:rPr>
              <a:t>Найти уравнение медианы АМ</a:t>
            </a:r>
          </a:p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ru-RU" altLang="ru-RU" sz="2400">
                <a:latin typeface="Century Schoolbook" pitchFamily="18" charset="0"/>
              </a:rPr>
              <a:t>Уравнение медианы АМ: 4.5</a:t>
            </a:r>
            <a:r>
              <a:rPr lang="en-US" altLang="ru-RU" sz="2400">
                <a:latin typeface="Century Schoolbook" pitchFamily="18" charset="0"/>
              </a:rPr>
              <a:t>x</a:t>
            </a:r>
            <a:r>
              <a:rPr lang="ru-RU" altLang="ru-RU" sz="2400">
                <a:latin typeface="Century Schoolbook" pitchFamily="18" charset="0"/>
              </a:rPr>
              <a:t>+7.5</a:t>
            </a:r>
            <a:r>
              <a:rPr lang="en-US" altLang="ru-RU" sz="2400">
                <a:latin typeface="Century Schoolbook" pitchFamily="18" charset="0"/>
              </a:rPr>
              <a:t>y</a:t>
            </a:r>
            <a:r>
              <a:rPr lang="ru-RU" altLang="ru-RU" sz="2400">
                <a:latin typeface="Century Schoolbook" pitchFamily="18" charset="0"/>
              </a:rPr>
              <a:t>=3</a:t>
            </a:r>
          </a:p>
          <a:p>
            <a:pPr hangingPunct="1">
              <a:lnSpc>
                <a:spcPct val="100000"/>
              </a:lnSpc>
              <a:spcBef>
                <a:spcPts val="613"/>
              </a:spcBef>
              <a:buClrTx/>
              <a:buSzTx/>
              <a:buFontTx/>
              <a:buNone/>
            </a:pPr>
            <a:endParaRPr lang="ru-RU" altLang="ru-RU" sz="2400">
              <a:latin typeface="Century Schoolbook" pitchFamily="18" charset="0"/>
            </a:endParaRPr>
          </a:p>
          <a:p>
            <a:pPr hangingPunct="1">
              <a:lnSpc>
                <a:spcPct val="100000"/>
              </a:lnSpc>
              <a:spcBef>
                <a:spcPts val="613"/>
              </a:spcBef>
              <a:buClrTx/>
              <a:buSzTx/>
              <a:buFontTx/>
              <a:buNone/>
            </a:pPr>
            <a:endParaRPr lang="ru-RU" altLang="ru-RU" sz="2400">
              <a:latin typeface="Century Schoolbook" pitchFamily="18" charset="0"/>
            </a:endParaRPr>
          </a:p>
        </p:txBody>
      </p:sp>
      <p:pic>
        <p:nvPicPr>
          <p:cNvPr id="1269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67" b="6544"/>
          <a:stretch>
            <a:fillRect/>
          </a:stretch>
        </p:blipFill>
        <p:spPr bwMode="auto">
          <a:xfrm>
            <a:off x="838200" y="1371600"/>
            <a:ext cx="73914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22867" b="654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14386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7467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74638" indent="-274638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ru-RU" altLang="ru-RU" sz="2400">
                <a:latin typeface="Century Schoolbook" pitchFamily="18" charset="0"/>
              </a:rPr>
              <a:t>Найти уравнение высоты </a:t>
            </a:r>
            <a:r>
              <a:rPr lang="en-US" altLang="ru-RU" sz="2400">
                <a:latin typeface="Century Schoolbook" pitchFamily="18" charset="0"/>
              </a:rPr>
              <a:t>BH</a:t>
            </a:r>
            <a:r>
              <a:rPr lang="ru-RU" altLang="ru-RU" sz="2400">
                <a:latin typeface="Century Schoolbook" pitchFamily="18" charset="0"/>
              </a:rPr>
              <a:t> </a:t>
            </a:r>
          </a:p>
          <a:p>
            <a:pPr hangingPunct="1">
              <a:lnSpc>
                <a:spcPct val="100000"/>
              </a:lnSpc>
              <a:spcBef>
                <a:spcPts val="613"/>
              </a:spcBef>
              <a:buClrTx/>
              <a:buSzTx/>
              <a:buFontTx/>
              <a:buNone/>
            </a:pPr>
            <a:r>
              <a:rPr lang="ru-RU" altLang="ru-RU" sz="2400">
                <a:latin typeface="Century Schoolbook" pitchFamily="18" charset="0"/>
              </a:rPr>
              <a:t>Уравнение высоты </a:t>
            </a:r>
            <a:r>
              <a:rPr lang="en-US" altLang="ru-RU" sz="2400">
                <a:latin typeface="Century Schoolbook" pitchFamily="18" charset="0"/>
              </a:rPr>
              <a:t>BH</a:t>
            </a:r>
            <a:r>
              <a:rPr lang="ru-RU" altLang="ru-RU" sz="2400">
                <a:latin typeface="Century Schoolbook" pitchFamily="18" charset="0"/>
              </a:rPr>
              <a:t>: –7х–4</a:t>
            </a:r>
            <a:r>
              <a:rPr lang="en-US" altLang="ru-RU" sz="2400">
                <a:latin typeface="Century Schoolbook" pitchFamily="18" charset="0"/>
              </a:rPr>
              <a:t>y </a:t>
            </a:r>
            <a:r>
              <a:rPr lang="ru-RU" altLang="ru-RU" sz="2400">
                <a:latin typeface="Century Schoolbook" pitchFamily="18" charset="0"/>
              </a:rPr>
              <a:t>=</a:t>
            </a:r>
            <a:r>
              <a:rPr lang="en-US" altLang="ru-RU" sz="2400">
                <a:latin typeface="Century Schoolbook" pitchFamily="18" charset="0"/>
              </a:rPr>
              <a:t> </a:t>
            </a:r>
            <a:r>
              <a:rPr lang="ru-RU" altLang="ru-RU" sz="2400">
                <a:latin typeface="Century Schoolbook" pitchFamily="18" charset="0"/>
              </a:rPr>
              <a:t>–43</a:t>
            </a:r>
          </a:p>
          <a:p>
            <a:pPr hangingPunct="1">
              <a:lnSpc>
                <a:spcPct val="100000"/>
              </a:lnSpc>
              <a:spcBef>
                <a:spcPts val="613"/>
              </a:spcBef>
              <a:buClrTx/>
              <a:buSzTx/>
              <a:buFontTx/>
              <a:buNone/>
            </a:pPr>
            <a:endParaRPr lang="ru-RU" altLang="ru-RU" sz="2400">
              <a:latin typeface="Century Schoolbook" pitchFamily="18" charset="0"/>
            </a:endParaRPr>
          </a:p>
        </p:txBody>
      </p:sp>
      <p:pic>
        <p:nvPicPr>
          <p:cNvPr id="129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52" b="5969"/>
          <a:stretch>
            <a:fillRect/>
          </a:stretch>
        </p:blipFill>
        <p:spPr bwMode="auto">
          <a:xfrm>
            <a:off x="762000" y="1143000"/>
            <a:ext cx="74676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23352" b="596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658684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2"/>
          <p:cNvSpPr txBox="1">
            <a:spLocks noChangeArrowheads="1"/>
          </p:cNvSpPr>
          <p:nvPr/>
        </p:nvSpPr>
        <p:spPr bwMode="auto">
          <a:xfrm>
            <a:off x="457200" y="0"/>
            <a:ext cx="7467600" cy="647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74638" indent="-274638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ru-RU" altLang="ru-RU" sz="2400">
                <a:latin typeface="Century Schoolbook" pitchFamily="18" charset="0"/>
              </a:rPr>
              <a:t>Поиск уравнения прямой, проходящей через вершину С параллельно стороне АВ.</a:t>
            </a:r>
          </a:p>
          <a:p>
            <a:pPr hangingPunct="1">
              <a:lnSpc>
                <a:spcPct val="100000"/>
              </a:lnSpc>
              <a:spcBef>
                <a:spcPts val="613"/>
              </a:spcBef>
              <a:buClrTx/>
              <a:buSzTx/>
              <a:buFontTx/>
              <a:buNone/>
            </a:pPr>
            <a:endParaRPr lang="ru-RU" altLang="ru-RU" sz="2400">
              <a:latin typeface="Century Schoolbook" pitchFamily="18" charset="0"/>
            </a:endParaRPr>
          </a:p>
        </p:txBody>
      </p:sp>
      <p:pic>
        <p:nvPicPr>
          <p:cNvPr id="131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29" b="5118"/>
          <a:stretch>
            <a:fillRect/>
          </a:stretch>
        </p:blipFill>
        <p:spPr bwMode="auto">
          <a:xfrm>
            <a:off x="838200" y="1371600"/>
            <a:ext cx="72390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24629" b="511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46808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7467600" cy="616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74638" indent="-274638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ru-RU" altLang="ru-RU" sz="2400">
                <a:latin typeface="Century Schoolbook" pitchFamily="18" charset="0"/>
              </a:rPr>
              <a:t>Найти радиус описанной окружности</a:t>
            </a:r>
          </a:p>
        </p:txBody>
      </p:sp>
      <p:pic>
        <p:nvPicPr>
          <p:cNvPr id="133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50" b="5698"/>
          <a:stretch>
            <a:fillRect/>
          </a:stretch>
        </p:blipFill>
        <p:spPr bwMode="auto">
          <a:xfrm>
            <a:off x="990600" y="1447800"/>
            <a:ext cx="6340475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21750" b="569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59586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ext Box 2"/>
          <p:cNvSpPr txBox="1">
            <a:spLocks noChangeArrowheads="1"/>
          </p:cNvSpPr>
          <p:nvPr/>
        </p:nvSpPr>
        <p:spPr bwMode="auto">
          <a:xfrm>
            <a:off x="457200" y="381000"/>
            <a:ext cx="83820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74638" indent="-274638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ru-RU" altLang="ru-RU" sz="2000">
                <a:latin typeface="Century Schoolbook" pitchFamily="18" charset="0"/>
              </a:rPr>
              <a:t>Построить область плоскости заданную системой линейных неравенств. Найти координаты вершин полученного многоугольника.</a:t>
            </a:r>
          </a:p>
          <a:p>
            <a:pPr hangingPunct="1">
              <a:lnSpc>
                <a:spcPct val="100000"/>
              </a:lnSpc>
              <a:spcBef>
                <a:spcPts val="613"/>
              </a:spcBef>
              <a:buClrTx/>
              <a:buSzTx/>
              <a:buFontTx/>
              <a:buNone/>
            </a:pPr>
            <a:endParaRPr lang="ru-RU" altLang="ru-RU" sz="2400">
              <a:latin typeface="Century Schoolbook" pitchFamily="18" charset="0"/>
            </a:endParaRPr>
          </a:p>
          <a:p>
            <a:pPr hangingPunct="1">
              <a:lnSpc>
                <a:spcPct val="100000"/>
              </a:lnSpc>
              <a:spcBef>
                <a:spcPts val="613"/>
              </a:spcBef>
              <a:buClrTx/>
              <a:buSzTx/>
              <a:buFontTx/>
              <a:buNone/>
            </a:pPr>
            <a:endParaRPr lang="ru-RU" altLang="ru-RU" sz="2400">
              <a:latin typeface="Century Schoolbook" pitchFamily="18" charset="0"/>
            </a:endParaRPr>
          </a:p>
        </p:txBody>
      </p:sp>
      <p:sp>
        <p:nvSpPr>
          <p:cNvPr id="135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35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1828800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449263" y="1438275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35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89" b="5304"/>
          <a:stretch>
            <a:fillRect/>
          </a:stretch>
        </p:blipFill>
        <p:spPr bwMode="auto">
          <a:xfrm>
            <a:off x="2895600" y="1219200"/>
            <a:ext cx="60007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27089" b="530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86244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7467600" cy="1066800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b">
            <a:normAutofit fontScale="90000"/>
          </a:bodyPr>
          <a:lstStyle/>
          <a:p>
            <a:pPr algn="ctr"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</a:pPr>
            <a:r>
              <a:rPr lang="ru-RU" altLang="ru-RU" sz="3000" b="1" dirty="0">
                <a:latin typeface="Times New Roman" panose="02020603050405020304" pitchFamily="18" charset="0"/>
              </a:rPr>
              <a:t>«</a:t>
            </a:r>
            <a:r>
              <a:rPr lang="ru-RU" altLang="ru-RU" sz="3000" b="1" dirty="0" err="1">
                <a:latin typeface="Times New Roman" panose="02020603050405020304" pitchFamily="18" charset="0"/>
              </a:rPr>
              <a:t>The</a:t>
            </a:r>
            <a:r>
              <a:rPr lang="ru-RU" altLang="ru-RU" sz="3000" b="1" dirty="0">
                <a:latin typeface="Times New Roman" panose="02020603050405020304" pitchFamily="18" charset="0"/>
              </a:rPr>
              <a:t> </a:t>
            </a:r>
            <a:r>
              <a:rPr lang="ru-RU" altLang="ru-RU" sz="3000" b="1" dirty="0" err="1">
                <a:latin typeface="Times New Roman" panose="02020603050405020304" pitchFamily="18" charset="0"/>
              </a:rPr>
              <a:t>Geometer's</a:t>
            </a:r>
            <a:r>
              <a:rPr lang="ru-RU" altLang="ru-RU" sz="3000" b="1" dirty="0">
                <a:latin typeface="Times New Roman" panose="02020603050405020304" pitchFamily="18" charset="0"/>
              </a:rPr>
              <a:t> </a:t>
            </a:r>
            <a:r>
              <a:rPr lang="ru-RU" altLang="ru-RU" sz="3000" b="1" dirty="0" err="1">
                <a:latin typeface="Times New Roman" panose="02020603050405020304" pitchFamily="18" charset="0"/>
              </a:rPr>
              <a:t>Sketchpad</a:t>
            </a:r>
            <a:r>
              <a:rPr lang="ru-RU" altLang="ru-RU" sz="3000" b="1" dirty="0">
                <a:latin typeface="Times New Roman" panose="02020603050405020304" pitchFamily="18" charset="0"/>
              </a:rPr>
              <a:t>»</a:t>
            </a:r>
            <a:br>
              <a:rPr lang="ru-RU" altLang="ru-RU" sz="3000" b="1" dirty="0">
                <a:latin typeface="Times New Roman" panose="02020603050405020304" pitchFamily="18" charset="0"/>
              </a:rPr>
            </a:br>
            <a:r>
              <a:rPr lang="ru-RU" altLang="ru-RU" sz="3000" b="1" dirty="0" smtClean="0">
                <a:latin typeface="Times New Roman" panose="02020603050405020304" pitchFamily="18" charset="0"/>
              </a:rPr>
              <a:t>Живая геометрия</a:t>
            </a:r>
            <a:r>
              <a:rPr lang="ru-RU" altLang="ru-RU" sz="3000" dirty="0">
                <a:solidFill>
                  <a:srgbClr val="575F6D"/>
                </a:solidFill>
              </a:rPr>
              <a:t/>
            </a:r>
            <a:br>
              <a:rPr lang="ru-RU" altLang="ru-RU" sz="3000" dirty="0">
                <a:solidFill>
                  <a:srgbClr val="575F6D"/>
                </a:solidFill>
              </a:rPr>
            </a:br>
            <a:r>
              <a:rPr lang="ru-RU" altLang="ru-RU" sz="3000" dirty="0">
                <a:solidFill>
                  <a:srgbClr val="575F6D"/>
                </a:solidFill>
              </a:rPr>
              <a:t/>
            </a:r>
            <a:br>
              <a:rPr lang="ru-RU" altLang="ru-RU" sz="3000" dirty="0">
                <a:solidFill>
                  <a:srgbClr val="575F6D"/>
                </a:solidFill>
              </a:rPr>
            </a:br>
            <a:endParaRPr lang="ru-RU" altLang="ru-RU" sz="3000" dirty="0">
              <a:solidFill>
                <a:srgbClr val="575F6D"/>
              </a:solidFill>
            </a:endParaRPr>
          </a:p>
        </p:txBody>
      </p:sp>
      <p:sp>
        <p:nvSpPr>
          <p:cNvPr id="137219" name="Text Box 3"/>
          <p:cNvSpPr txBox="1">
            <a:spLocks noChangeArrowheads="1"/>
          </p:cNvSpPr>
          <p:nvPr/>
        </p:nvSpPr>
        <p:spPr bwMode="auto">
          <a:xfrm>
            <a:off x="457200" y="914400"/>
            <a:ext cx="8507413" cy="555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74638" indent="-274638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ru-RU" altLang="ru-RU" sz="2200" dirty="0">
                <a:latin typeface="Century Schoolbook" pitchFamily="18" charset="0"/>
              </a:rPr>
              <a:t/>
            </a:r>
            <a:br>
              <a:rPr lang="ru-RU" altLang="ru-RU" sz="2200" dirty="0">
                <a:latin typeface="Century Schoolbook" pitchFamily="18" charset="0"/>
              </a:rPr>
            </a:br>
            <a:r>
              <a:rPr lang="ru-RU" altLang="ru-RU" sz="2200" b="1" dirty="0">
                <a:latin typeface="Century Schoolbook" pitchFamily="18" charset="0"/>
              </a:rPr>
              <a:t>Название программы:</a:t>
            </a:r>
            <a:r>
              <a:rPr lang="ru-RU" altLang="ru-RU" sz="2200" dirty="0">
                <a:latin typeface="Century Schoolbook" pitchFamily="18" charset="0"/>
              </a:rPr>
              <a:t> </a:t>
            </a:r>
            <a:r>
              <a:rPr lang="ru-RU" altLang="ru-RU" sz="2200" dirty="0" err="1">
                <a:latin typeface="Century Schoolbook" pitchFamily="18" charset="0"/>
              </a:rPr>
              <a:t>The</a:t>
            </a:r>
            <a:r>
              <a:rPr lang="ru-RU" altLang="ru-RU" sz="2200" dirty="0">
                <a:latin typeface="Century Schoolbook" pitchFamily="18" charset="0"/>
              </a:rPr>
              <a:t> </a:t>
            </a:r>
            <a:r>
              <a:rPr lang="ru-RU" altLang="ru-RU" sz="2200" dirty="0" err="1">
                <a:latin typeface="Century Schoolbook" pitchFamily="18" charset="0"/>
              </a:rPr>
              <a:t>Geometer's</a:t>
            </a:r>
            <a:r>
              <a:rPr lang="ru-RU" altLang="ru-RU" sz="2200" dirty="0">
                <a:latin typeface="Century Schoolbook" pitchFamily="18" charset="0"/>
              </a:rPr>
              <a:t> </a:t>
            </a:r>
            <a:r>
              <a:rPr lang="ru-RU" altLang="ru-RU" sz="2200" dirty="0" err="1">
                <a:latin typeface="Century Schoolbook" pitchFamily="18" charset="0"/>
              </a:rPr>
              <a:t>Sketchpad</a:t>
            </a:r>
            <a:r>
              <a:rPr lang="ru-RU" altLang="ru-RU" sz="2200" dirty="0">
                <a:latin typeface="Century Schoolbook" pitchFamily="18" charset="0"/>
              </a:rPr>
              <a:t> (русская версия </a:t>
            </a:r>
            <a:r>
              <a:rPr lang="ru-RU" altLang="ru-RU" sz="2200" dirty="0" smtClean="0">
                <a:latin typeface="Century Schoolbook" pitchFamily="18" charset="0"/>
              </a:rPr>
              <a:t>«Живая геометрия»)</a:t>
            </a:r>
            <a:endParaRPr lang="ru-RU" altLang="ru-RU" sz="2200" dirty="0">
              <a:latin typeface="Century Schoolbook" pitchFamily="18" charset="0"/>
            </a:endParaRPr>
          </a:p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ru-RU" altLang="ru-RU" sz="2200" b="1" dirty="0">
                <a:latin typeface="Century Schoolbook" pitchFamily="18" charset="0"/>
              </a:rPr>
              <a:t>Исходное название файла:</a:t>
            </a:r>
            <a:r>
              <a:rPr lang="ru-RU" altLang="ru-RU" sz="2200" dirty="0">
                <a:latin typeface="Century Schoolbook" pitchFamily="18" charset="0"/>
              </a:rPr>
              <a:t> GSP 4.04.exe</a:t>
            </a:r>
          </a:p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ru-RU" altLang="ru-RU" sz="2200" b="1" dirty="0">
                <a:latin typeface="Century Schoolbook" pitchFamily="18" charset="0"/>
              </a:rPr>
              <a:t>Тип:</a:t>
            </a:r>
            <a:r>
              <a:rPr lang="ru-RU" altLang="ru-RU" sz="2200" dirty="0">
                <a:latin typeface="Century Schoolbook" pitchFamily="18" charset="0"/>
              </a:rPr>
              <a:t> интерактивное геометрическое ПО</a:t>
            </a:r>
          </a:p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ru-RU" altLang="ru-RU" sz="2200" b="1" dirty="0">
                <a:latin typeface="Century Schoolbook" pitchFamily="18" charset="0"/>
              </a:rPr>
              <a:t>Платформа (ОС): </a:t>
            </a:r>
            <a:r>
              <a:rPr lang="ru-RU" altLang="ru-RU" sz="2200" dirty="0" err="1">
                <a:latin typeface="Century Schoolbook" pitchFamily="18" charset="0"/>
              </a:rPr>
              <a:t>Mac</a:t>
            </a:r>
            <a:r>
              <a:rPr lang="ru-RU" altLang="ru-RU" sz="2200" dirty="0">
                <a:latin typeface="Century Schoolbook" pitchFamily="18" charset="0"/>
              </a:rPr>
              <a:t> OC X, </a:t>
            </a:r>
            <a:r>
              <a:rPr lang="ru-RU" altLang="ru-RU" sz="2200" dirty="0" err="1">
                <a:latin typeface="Century Schoolbook" pitchFamily="18" charset="0"/>
              </a:rPr>
              <a:t>Windows</a:t>
            </a:r>
            <a:r>
              <a:rPr lang="ru-RU" altLang="ru-RU" sz="2200" dirty="0">
                <a:latin typeface="Century Schoolbook" pitchFamily="18" charset="0"/>
              </a:rPr>
              <a:t>, </a:t>
            </a:r>
            <a:r>
              <a:rPr lang="ru-RU" altLang="ru-RU" sz="2200" dirty="0" err="1">
                <a:latin typeface="Century Schoolbook" pitchFamily="18" charset="0"/>
              </a:rPr>
              <a:t>Linux</a:t>
            </a:r>
            <a:endParaRPr lang="ru-RU" altLang="ru-RU" sz="2200" dirty="0">
              <a:latin typeface="Century Schoolbook" pitchFamily="18" charset="0"/>
            </a:endParaRPr>
          </a:p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ru-RU" altLang="ru-RU" sz="2200" b="1" dirty="0">
                <a:latin typeface="Century Schoolbook" pitchFamily="18" charset="0"/>
              </a:rPr>
              <a:t>Название компании: </a:t>
            </a:r>
            <a:r>
              <a:rPr lang="ru-RU" altLang="ru-RU" sz="2200" dirty="0" err="1">
                <a:latin typeface="Century Schoolbook" pitchFamily="18" charset="0"/>
              </a:rPr>
              <a:t>Key</a:t>
            </a:r>
            <a:r>
              <a:rPr lang="ru-RU" altLang="ru-RU" sz="2200" dirty="0">
                <a:latin typeface="Century Schoolbook" pitchFamily="18" charset="0"/>
              </a:rPr>
              <a:t> </a:t>
            </a:r>
            <a:r>
              <a:rPr lang="ru-RU" altLang="ru-RU" sz="2200" dirty="0" err="1">
                <a:latin typeface="Century Schoolbook" pitchFamily="18" charset="0"/>
              </a:rPr>
              <a:t>Curriculum</a:t>
            </a:r>
            <a:r>
              <a:rPr lang="ru-RU" altLang="ru-RU" sz="2200" dirty="0">
                <a:latin typeface="Century Schoolbook" pitchFamily="18" charset="0"/>
              </a:rPr>
              <a:t> </a:t>
            </a:r>
            <a:r>
              <a:rPr lang="ru-RU" altLang="ru-RU" sz="2200" dirty="0" err="1">
                <a:latin typeface="Century Schoolbook" pitchFamily="18" charset="0"/>
              </a:rPr>
              <a:t>Press</a:t>
            </a:r>
            <a:r>
              <a:rPr lang="ru-RU" altLang="ru-RU" sz="2200" dirty="0">
                <a:latin typeface="Century Schoolbook" pitchFamily="18" charset="0"/>
              </a:rPr>
              <a:t> </a:t>
            </a:r>
            <a:r>
              <a:rPr lang="ru-RU" altLang="ru-RU" sz="2200" dirty="0" err="1">
                <a:latin typeface="Century Schoolbook" pitchFamily="18" charset="0"/>
              </a:rPr>
              <a:t>Technologies</a:t>
            </a:r>
            <a:endParaRPr lang="ru-RU" altLang="ru-RU" sz="2200" dirty="0">
              <a:latin typeface="Century Schoolbook" pitchFamily="18" charset="0"/>
            </a:endParaRPr>
          </a:p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ru-RU" altLang="ru-RU" sz="2200" b="1" dirty="0">
                <a:latin typeface="Century Schoolbook" pitchFamily="18" charset="0"/>
              </a:rPr>
              <a:t>Лицензия:</a:t>
            </a:r>
            <a:r>
              <a:rPr lang="ru-RU" altLang="ru-RU" sz="2200" dirty="0">
                <a:latin typeface="Century Schoolbook" pitchFamily="18" charset="0"/>
              </a:rPr>
              <a:t> свободное пользование (русская версия)</a:t>
            </a:r>
          </a:p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ru-RU" altLang="ru-RU" sz="2200" b="1" dirty="0">
                <a:latin typeface="Century Schoolbook" pitchFamily="18" charset="0"/>
              </a:rPr>
              <a:t>Автор: </a:t>
            </a:r>
            <a:r>
              <a:rPr lang="ru-RU" altLang="ru-RU" sz="2200" dirty="0" err="1">
                <a:latin typeface="Century Schoolbook" pitchFamily="18" charset="0"/>
              </a:rPr>
              <a:t>Nicholas</a:t>
            </a:r>
            <a:r>
              <a:rPr lang="ru-RU" altLang="ru-RU" sz="2200" dirty="0">
                <a:latin typeface="Century Schoolbook" pitchFamily="18" charset="0"/>
              </a:rPr>
              <a:t> </a:t>
            </a:r>
            <a:r>
              <a:rPr lang="ru-RU" altLang="ru-RU" sz="2200" dirty="0" err="1">
                <a:latin typeface="Century Schoolbook" pitchFamily="18" charset="0"/>
              </a:rPr>
              <a:t>Jackiw</a:t>
            </a:r>
            <a:endParaRPr lang="ru-RU" altLang="ru-RU" sz="2200" dirty="0">
              <a:latin typeface="Century Schoolbook" pitchFamily="18" charset="0"/>
            </a:endParaRPr>
          </a:p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ru-RU" altLang="ru-RU" sz="2200" b="1" dirty="0">
                <a:latin typeface="Century Schoolbook" pitchFamily="18" charset="0"/>
              </a:rPr>
              <a:t>Разработчики</a:t>
            </a:r>
            <a:r>
              <a:rPr lang="ru-RU" altLang="ru-RU" sz="2200" dirty="0">
                <a:latin typeface="Century Schoolbook" pitchFamily="18" charset="0"/>
              </a:rPr>
              <a:t>: </a:t>
            </a:r>
            <a:r>
              <a:rPr lang="ru-RU" altLang="ru-RU" sz="2200" dirty="0" err="1">
                <a:latin typeface="Century Schoolbook" pitchFamily="18" charset="0"/>
              </a:rPr>
              <a:t>Nicholas</a:t>
            </a:r>
            <a:r>
              <a:rPr lang="ru-RU" altLang="ru-RU" sz="2200" dirty="0">
                <a:latin typeface="Century Schoolbook" pitchFamily="18" charset="0"/>
              </a:rPr>
              <a:t> </a:t>
            </a:r>
            <a:r>
              <a:rPr lang="ru-RU" altLang="ru-RU" sz="2200" dirty="0" err="1">
                <a:latin typeface="Century Schoolbook" pitchFamily="18" charset="0"/>
              </a:rPr>
              <a:t>Jackiw</a:t>
            </a:r>
            <a:r>
              <a:rPr lang="ru-RU" altLang="ru-RU" sz="2200" dirty="0">
                <a:latin typeface="Century Schoolbook" pitchFamily="18" charset="0"/>
              </a:rPr>
              <a:t>, </a:t>
            </a:r>
            <a:r>
              <a:rPr lang="ru-RU" altLang="ru-RU" sz="2200" dirty="0" err="1">
                <a:latin typeface="Century Schoolbook" pitchFamily="18" charset="0"/>
              </a:rPr>
              <a:t>Skott</a:t>
            </a:r>
            <a:r>
              <a:rPr lang="ru-RU" altLang="ru-RU" sz="2200" dirty="0">
                <a:latin typeface="Century Schoolbook" pitchFamily="18" charset="0"/>
              </a:rPr>
              <a:t> </a:t>
            </a:r>
            <a:r>
              <a:rPr lang="ru-RU" altLang="ru-RU" sz="2200" dirty="0" err="1">
                <a:latin typeface="Century Schoolbook" pitchFamily="18" charset="0"/>
              </a:rPr>
              <a:t>Steketee</a:t>
            </a:r>
            <a:endParaRPr lang="ru-RU" altLang="ru-RU" sz="2200" dirty="0">
              <a:latin typeface="Century Schoolbook" pitchFamily="18" charset="0"/>
            </a:endParaRPr>
          </a:p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ru-RU" altLang="ru-RU" sz="2200" b="1" dirty="0">
                <a:latin typeface="Century Schoolbook" pitchFamily="18" charset="0"/>
              </a:rPr>
              <a:t>Сайт: </a:t>
            </a:r>
            <a:r>
              <a:rPr lang="ru-RU" altLang="ru-RU" sz="2200" dirty="0">
                <a:latin typeface="Century Schoolbook" pitchFamily="18" charset="0"/>
              </a:rPr>
              <a:t>www.keypress.com</a:t>
            </a:r>
          </a:p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ru-RU" altLang="ru-RU" sz="2200" b="1" dirty="0">
                <a:latin typeface="Century Schoolbook" pitchFamily="18" charset="0"/>
              </a:rPr>
              <a:t>Язык интерфейса:</a:t>
            </a:r>
            <a:r>
              <a:rPr lang="ru-RU" altLang="ru-RU" sz="2200" dirty="0">
                <a:latin typeface="Century Schoolbook" pitchFamily="18" charset="0"/>
              </a:rPr>
              <a:t> русский</a:t>
            </a:r>
          </a:p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ru-RU" altLang="ru-RU" sz="2200" b="1" dirty="0">
                <a:latin typeface="Century Schoolbook" pitchFamily="18" charset="0"/>
              </a:rPr>
              <a:t>Русификация: </a:t>
            </a:r>
            <a:r>
              <a:rPr lang="ru-RU" altLang="ru-RU" sz="2200" dirty="0">
                <a:latin typeface="Century Schoolbook" pitchFamily="18" charset="0"/>
              </a:rPr>
              <a:t>Институт новых технологий образования</a:t>
            </a:r>
          </a:p>
          <a:p>
            <a:pPr hangingPunct="1">
              <a:lnSpc>
                <a:spcPct val="100000"/>
              </a:lnSpc>
              <a:spcBef>
                <a:spcPts val="613"/>
              </a:spcBef>
              <a:buClrTx/>
              <a:buSzTx/>
              <a:buFontTx/>
              <a:buNone/>
            </a:pPr>
            <a:endParaRPr lang="ru-RU" altLang="ru-RU" sz="2200" dirty="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69934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ext Box 2"/>
          <p:cNvSpPr txBox="1">
            <a:spLocks noChangeArrowheads="1"/>
          </p:cNvSpPr>
          <p:nvPr/>
        </p:nvSpPr>
        <p:spPr bwMode="auto">
          <a:xfrm>
            <a:off x="107504" y="404664"/>
            <a:ext cx="9144001" cy="616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74638" indent="-274638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ru-RU" altLang="ru-RU" sz="2200" b="1" dirty="0">
                <a:latin typeface="Century Schoolbook" pitchFamily="18" charset="0"/>
              </a:rPr>
              <a:t>«Живая геометрия» </a:t>
            </a:r>
            <a:r>
              <a:rPr lang="ru-RU" altLang="ru-RU" sz="2200" dirty="0">
                <a:latin typeface="Century Schoolbook" pitchFamily="18" charset="0"/>
              </a:rPr>
              <a:t>- это набор инструментов, который предоставляет все необходимые средства для построения чертежей и их исследования. Она дает возможность «открывать» и проверять геометрические факты. Программа позволяет "оживлять" чертежи, плавно изменяя положение исходных точек.</a:t>
            </a:r>
          </a:p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ru-RU" altLang="ru-RU" sz="2200" dirty="0">
                <a:latin typeface="Century Schoolbook" pitchFamily="18" charset="0"/>
              </a:rPr>
              <a:t>Слева расположен панель инструментов</a:t>
            </a:r>
          </a:p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ru-RU" altLang="ru-RU" sz="2200" dirty="0">
                <a:latin typeface="Century Schoolbook" pitchFamily="18" charset="0"/>
              </a:rPr>
              <a:t>При помощи инструмента «точка» можно ставить различные точки.</a:t>
            </a:r>
          </a:p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ru-RU" altLang="ru-RU" sz="2200" dirty="0">
                <a:latin typeface="Century Schoolbook" pitchFamily="18" charset="0"/>
              </a:rPr>
              <a:t>При помощи «циркуля» рисовать окружности разных размеров</a:t>
            </a:r>
          </a:p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ru-RU" altLang="ru-RU" sz="2200" dirty="0">
                <a:latin typeface="Century Schoolbook" pitchFamily="18" charset="0"/>
              </a:rPr>
              <a:t>При помощи «линейка» можно размещать на чертеже линейные объекты: отрезки, лучи и другие прямые</a:t>
            </a:r>
          </a:p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ru-RU" altLang="ru-RU" sz="2200" dirty="0">
                <a:latin typeface="Century Schoolbook" pitchFamily="18" charset="0"/>
              </a:rPr>
              <a:t>Инструмент «текст» позволяет создавать надписи на чертеже ,с его помощью так же можно давать имена геометрическим объектам</a:t>
            </a:r>
          </a:p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ru-RU" altLang="ru-RU" sz="2200" dirty="0">
                <a:latin typeface="Century Schoolbook" pitchFamily="18" charset="0"/>
              </a:rPr>
              <a:t>С помощью «стрелки» можно передвинуть один объект или несколько элементов чертежа</a:t>
            </a:r>
          </a:p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ru-RU" altLang="ru-RU" sz="2200" dirty="0">
                <a:latin typeface="Century Schoolbook" pitchFamily="18" charset="0"/>
              </a:rPr>
              <a:t>В Верхней части окна расположена строка мен.</a:t>
            </a:r>
          </a:p>
          <a:p>
            <a:pPr hangingPunct="1">
              <a:lnSpc>
                <a:spcPct val="100000"/>
              </a:lnSpc>
              <a:spcBef>
                <a:spcPts val="613"/>
              </a:spcBef>
              <a:buClrTx/>
              <a:buSzTx/>
              <a:buFontTx/>
              <a:buNone/>
            </a:pPr>
            <a:endParaRPr lang="ru-RU" altLang="ru-RU" sz="2200" dirty="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4558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8232775" cy="1144588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b"/>
          <a:lstStyle/>
          <a:p>
            <a:endParaRPr lang="ru-RU"/>
          </a:p>
        </p:txBody>
      </p:sp>
      <p:pic>
        <p:nvPicPr>
          <p:cNvPr id="143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70" b="61446"/>
          <a:stretch>
            <a:fillRect/>
          </a:stretch>
        </p:blipFill>
        <p:spPr bwMode="auto">
          <a:xfrm>
            <a:off x="0" y="0"/>
            <a:ext cx="57150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56070" b="6144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02" b="45827"/>
          <a:stretch>
            <a:fillRect/>
          </a:stretch>
        </p:blipFill>
        <p:spPr bwMode="auto">
          <a:xfrm>
            <a:off x="2743200" y="0"/>
            <a:ext cx="3381375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74002" b="4582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1" t="1918" r="52454" b="39758"/>
          <a:stretch>
            <a:fillRect/>
          </a:stretch>
        </p:blipFill>
        <p:spPr bwMode="auto">
          <a:xfrm>
            <a:off x="5797550" y="0"/>
            <a:ext cx="3344863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2281" t="1918" r="52454" b="3975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36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6" t="2081" r="43553" b="51033"/>
          <a:stretch>
            <a:fillRect/>
          </a:stretch>
        </p:blipFill>
        <p:spPr bwMode="auto">
          <a:xfrm>
            <a:off x="0" y="3776663"/>
            <a:ext cx="3124200" cy="292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8326" t="2081" r="43553" b="5103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36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9" t="2081" r="35576" b="53114"/>
          <a:stretch>
            <a:fillRect/>
          </a:stretch>
        </p:blipFill>
        <p:spPr bwMode="auto">
          <a:xfrm>
            <a:off x="4191000" y="4038600"/>
            <a:ext cx="3071813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4549" t="2081" r="35576" b="5311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257790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30238" y="0"/>
            <a:ext cx="6448425" cy="1320800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</a:pPr>
            <a:r>
              <a:rPr lang="ru-RU" altLang="ru-RU" sz="3000" b="1">
                <a:latin typeface="Times New Roman" panose="02020603050405020304" pitchFamily="18" charset="0"/>
              </a:rPr>
              <a:t>Постороение уравнениий</a:t>
            </a:r>
            <a:br>
              <a:rPr lang="ru-RU" altLang="ru-RU" sz="3000" b="1">
                <a:latin typeface="Times New Roman" panose="02020603050405020304" pitchFamily="18" charset="0"/>
              </a:rPr>
            </a:br>
            <a:endParaRPr lang="ru-RU" altLang="ru-RU" sz="3000" b="1">
              <a:latin typeface="Times New Roman" panose="02020603050405020304" pitchFamily="18" charset="0"/>
            </a:endParaRPr>
          </a:p>
        </p:txBody>
      </p:sp>
      <p:sp>
        <p:nvSpPr>
          <p:cNvPr id="145411" name="Text Box 3"/>
          <p:cNvSpPr txBox="1">
            <a:spLocks noChangeArrowheads="1"/>
          </p:cNvSpPr>
          <p:nvPr/>
        </p:nvSpPr>
        <p:spPr bwMode="auto">
          <a:xfrm>
            <a:off x="457200" y="1066800"/>
            <a:ext cx="7467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74638" indent="-274638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en-US" altLang="ru-RU" sz="2400">
                <a:latin typeface="Century Schoolbook" pitchFamily="18" charset="0"/>
              </a:rPr>
              <a:t>F(y)=5y^2+10y+6</a:t>
            </a:r>
          </a:p>
        </p:txBody>
      </p:sp>
      <p:pic>
        <p:nvPicPr>
          <p:cNvPr id="145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8402638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9268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47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8759825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6682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2338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5537" name="Group 1"/>
          <p:cNvGrpSpPr>
            <a:grpSpLocks/>
          </p:cNvGrpSpPr>
          <p:nvPr/>
        </p:nvGrpSpPr>
        <p:grpSpPr bwMode="auto">
          <a:xfrm>
            <a:off x="323361" y="1628800"/>
            <a:ext cx="8660917" cy="4968552"/>
            <a:chOff x="1971" y="1247"/>
            <a:chExt cx="8280" cy="6312"/>
          </a:xfrm>
        </p:grpSpPr>
        <p:sp>
          <p:nvSpPr>
            <p:cNvPr id="65538" name="AutoShape 2"/>
            <p:cNvSpPr>
              <a:spLocks noChangeArrowheads="1"/>
            </p:cNvSpPr>
            <p:nvPr/>
          </p:nvSpPr>
          <p:spPr bwMode="auto">
            <a:xfrm>
              <a:off x="4442" y="1247"/>
              <a:ext cx="5734" cy="622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/>
            </a:p>
          </p:txBody>
        </p:sp>
        <p:sp>
          <p:nvSpPr>
            <p:cNvPr id="65539" name="AutoShape 3"/>
            <p:cNvSpPr>
              <a:spLocks noChangeArrowheads="1"/>
            </p:cNvSpPr>
            <p:nvPr/>
          </p:nvSpPr>
          <p:spPr bwMode="auto">
            <a:xfrm>
              <a:off x="5134" y="2148"/>
              <a:ext cx="5003" cy="530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/>
            </a:p>
          </p:txBody>
        </p:sp>
        <p:sp>
          <p:nvSpPr>
            <p:cNvPr id="65540" name="AutoShape 4"/>
            <p:cNvSpPr>
              <a:spLocks noChangeArrowheads="1"/>
            </p:cNvSpPr>
            <p:nvPr/>
          </p:nvSpPr>
          <p:spPr bwMode="auto">
            <a:xfrm>
              <a:off x="5811" y="2846"/>
              <a:ext cx="4285" cy="457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/>
            </a:p>
          </p:txBody>
        </p:sp>
        <p:sp>
          <p:nvSpPr>
            <p:cNvPr id="65541" name="AutoShape 5"/>
            <p:cNvSpPr>
              <a:spLocks noChangeArrowheads="1"/>
            </p:cNvSpPr>
            <p:nvPr/>
          </p:nvSpPr>
          <p:spPr bwMode="auto">
            <a:xfrm>
              <a:off x="6617" y="3555"/>
              <a:ext cx="3425" cy="379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/>
            </a:p>
          </p:txBody>
        </p:sp>
        <p:sp>
          <p:nvSpPr>
            <p:cNvPr id="65542" name="AutoShape 6"/>
            <p:cNvSpPr>
              <a:spLocks noChangeArrowheads="1"/>
            </p:cNvSpPr>
            <p:nvPr/>
          </p:nvSpPr>
          <p:spPr bwMode="auto">
            <a:xfrm>
              <a:off x="7272" y="4174"/>
              <a:ext cx="2670" cy="314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/>
            </a:p>
          </p:txBody>
        </p:sp>
        <p:sp>
          <p:nvSpPr>
            <p:cNvPr id="65543" name="AutoShape 7"/>
            <p:cNvSpPr>
              <a:spLocks noChangeArrowheads="1"/>
            </p:cNvSpPr>
            <p:nvPr/>
          </p:nvSpPr>
          <p:spPr bwMode="auto">
            <a:xfrm>
              <a:off x="4850" y="5996"/>
              <a:ext cx="2864" cy="123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/>
            </a:p>
          </p:txBody>
        </p:sp>
        <p:sp>
          <p:nvSpPr>
            <p:cNvPr id="65544" name="Text Box 8"/>
            <p:cNvSpPr txBox="1">
              <a:spLocks noChangeArrowheads="1"/>
            </p:cNvSpPr>
            <p:nvPr/>
          </p:nvSpPr>
          <p:spPr bwMode="auto">
            <a:xfrm>
              <a:off x="5202" y="6172"/>
              <a:ext cx="2145" cy="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cs typeface="Arial" pitchFamily="34" charset="0"/>
                </a:rPr>
                <a:t>Графическая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cs typeface="Arial" pitchFamily="34" charset="0"/>
                </a:rPr>
                <a:t>деятельность</a:t>
              </a:r>
              <a:endPara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cs typeface="Arial" pitchFamily="34" charset="0"/>
              </a:endParaRPr>
            </a:p>
          </p:txBody>
        </p:sp>
        <p:sp>
          <p:nvSpPr>
            <p:cNvPr id="65545" name="Text Box 9"/>
            <p:cNvSpPr txBox="1">
              <a:spLocks noChangeArrowheads="1"/>
            </p:cNvSpPr>
            <p:nvPr/>
          </p:nvSpPr>
          <p:spPr bwMode="auto">
            <a:xfrm>
              <a:off x="7421" y="5140"/>
              <a:ext cx="2443" cy="1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cs typeface="Arial" pitchFamily="34" charset="0"/>
                </a:rPr>
                <a:t>Элементарная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cs typeface="Arial" pitchFamily="34" charset="0"/>
                </a:rPr>
                <a:t>графическая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cs typeface="Arial" pitchFamily="34" charset="0"/>
                </a:rPr>
                <a:t>подготовка</a:t>
              </a:r>
              <a:endPara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cs typeface="Arial" pitchFamily="34" charset="0"/>
              </a:endParaRPr>
            </a:p>
          </p:txBody>
        </p:sp>
        <p:sp>
          <p:nvSpPr>
            <p:cNvPr id="65546" name="Text Box 10"/>
            <p:cNvSpPr txBox="1">
              <a:spLocks noChangeArrowheads="1"/>
            </p:cNvSpPr>
            <p:nvPr/>
          </p:nvSpPr>
          <p:spPr bwMode="auto">
            <a:xfrm>
              <a:off x="6721" y="3625"/>
              <a:ext cx="2822" cy="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cs typeface="Arial" pitchFamily="34" charset="0"/>
                </a:rPr>
                <a:t>Графическая грамотность</a:t>
              </a:r>
              <a:endPara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cs typeface="Arial" pitchFamily="34" charset="0"/>
              </a:endParaRPr>
            </a:p>
          </p:txBody>
        </p:sp>
        <p:sp>
          <p:nvSpPr>
            <p:cNvPr id="65547" name="Text Box 11"/>
            <p:cNvSpPr txBox="1">
              <a:spLocks noChangeArrowheads="1"/>
            </p:cNvSpPr>
            <p:nvPr/>
          </p:nvSpPr>
          <p:spPr bwMode="auto">
            <a:xfrm>
              <a:off x="6170" y="2985"/>
              <a:ext cx="3009" cy="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cs typeface="Arial" pitchFamily="34" charset="0"/>
                </a:rPr>
                <a:t>Графическая образованность</a:t>
              </a:r>
              <a:endPara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cs typeface="Arial" pitchFamily="34" charset="0"/>
              </a:endParaRPr>
            </a:p>
          </p:txBody>
        </p:sp>
        <p:sp>
          <p:nvSpPr>
            <p:cNvPr id="65548" name="Text Box 12"/>
            <p:cNvSpPr txBox="1">
              <a:spLocks noChangeArrowheads="1"/>
            </p:cNvSpPr>
            <p:nvPr/>
          </p:nvSpPr>
          <p:spPr bwMode="auto">
            <a:xfrm>
              <a:off x="5620" y="2162"/>
              <a:ext cx="3924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cs typeface="Arial" pitchFamily="34" charset="0"/>
                </a:rPr>
                <a:t>Графическая компетентность</a:t>
              </a:r>
              <a:endPara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cs typeface="Arial" pitchFamily="34" charset="0"/>
              </a:endParaRPr>
            </a:p>
          </p:txBody>
        </p:sp>
        <p:sp>
          <p:nvSpPr>
            <p:cNvPr id="65549" name="Text Box 13"/>
            <p:cNvSpPr txBox="1">
              <a:spLocks noChangeArrowheads="1"/>
            </p:cNvSpPr>
            <p:nvPr/>
          </p:nvSpPr>
          <p:spPr bwMode="auto">
            <a:xfrm>
              <a:off x="6170" y="1430"/>
              <a:ext cx="2836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cs typeface="Arial" pitchFamily="34" charset="0"/>
                </a:rPr>
                <a:t>Графическая культура</a:t>
              </a:r>
              <a:endPara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cs typeface="Arial" pitchFamily="34" charset="0"/>
              </a:endParaRPr>
            </a:p>
          </p:txBody>
        </p:sp>
        <p:sp>
          <p:nvSpPr>
            <p:cNvPr id="65550" name="AutoShape 14"/>
            <p:cNvSpPr>
              <a:spLocks noChangeArrowheads="1"/>
            </p:cNvSpPr>
            <p:nvPr/>
          </p:nvSpPr>
          <p:spPr bwMode="auto">
            <a:xfrm>
              <a:off x="1971" y="1319"/>
              <a:ext cx="1520" cy="624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/>
            </a:p>
          </p:txBody>
        </p:sp>
        <p:sp>
          <p:nvSpPr>
            <p:cNvPr id="65551" name="Text Box 15"/>
            <p:cNvSpPr txBox="1">
              <a:spLocks noChangeArrowheads="1"/>
            </p:cNvSpPr>
            <p:nvPr/>
          </p:nvSpPr>
          <p:spPr bwMode="auto">
            <a:xfrm>
              <a:off x="2040" y="1495"/>
              <a:ext cx="1435" cy="5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vert270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cs typeface="Arial" pitchFamily="34" charset="0"/>
                </a:rPr>
                <a:t>Этапы </a:t>
              </a:r>
              <a:r>
                <a:rPr kumimoji="0" lang="ru-RU" sz="2400" b="1" i="0" u="none" strike="noStrike" cap="none" normalizeH="0" baseline="0" dirty="0" err="1" smtClean="0">
                  <a:ln>
                    <a:noFill/>
                  </a:ln>
                  <a:solidFill>
                    <a:srgbClr val="000099"/>
                  </a:solidFill>
                  <a:cs typeface="Arial" pitchFamily="34" charset="0"/>
                </a:rPr>
                <a:t>формиро-вания</a:t>
              </a: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cs typeface="Arial" pitchFamily="34" charset="0"/>
                </a:rPr>
                <a:t> графической культуры в процессе обучения</a:t>
              </a:r>
            </a:p>
          </p:txBody>
        </p:sp>
        <p:sp>
          <p:nvSpPr>
            <p:cNvPr id="65552" name="AutoShape 16"/>
            <p:cNvSpPr>
              <a:spLocks noChangeArrowheads="1"/>
            </p:cNvSpPr>
            <p:nvPr/>
          </p:nvSpPr>
          <p:spPr bwMode="auto">
            <a:xfrm rot="2263616">
              <a:off x="5704" y="2858"/>
              <a:ext cx="470" cy="434"/>
            </a:xfrm>
            <a:prstGeom prst="leftArrow">
              <a:avLst>
                <a:gd name="adj1" fmla="val 50000"/>
                <a:gd name="adj2" fmla="val 2707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/>
            </a:p>
          </p:txBody>
        </p:sp>
        <p:sp>
          <p:nvSpPr>
            <p:cNvPr id="65553" name="AutoShape 17"/>
            <p:cNvSpPr>
              <a:spLocks noChangeArrowheads="1"/>
            </p:cNvSpPr>
            <p:nvPr/>
          </p:nvSpPr>
          <p:spPr bwMode="auto">
            <a:xfrm rot="2263616">
              <a:off x="6428" y="3530"/>
              <a:ext cx="472" cy="435"/>
            </a:xfrm>
            <a:prstGeom prst="leftArrow">
              <a:avLst>
                <a:gd name="adj1" fmla="val 50000"/>
                <a:gd name="adj2" fmla="val 27126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/>
            </a:p>
          </p:txBody>
        </p:sp>
        <p:sp>
          <p:nvSpPr>
            <p:cNvPr id="65554" name="AutoShape 18"/>
            <p:cNvSpPr>
              <a:spLocks noChangeArrowheads="1"/>
            </p:cNvSpPr>
            <p:nvPr/>
          </p:nvSpPr>
          <p:spPr bwMode="auto">
            <a:xfrm rot="2263616">
              <a:off x="5013" y="2158"/>
              <a:ext cx="470" cy="437"/>
            </a:xfrm>
            <a:prstGeom prst="leftArrow">
              <a:avLst>
                <a:gd name="adj1" fmla="val 50000"/>
                <a:gd name="adj2" fmla="val 2688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/>
            </a:p>
          </p:txBody>
        </p:sp>
        <p:sp>
          <p:nvSpPr>
            <p:cNvPr id="65555" name="AutoShape 19"/>
            <p:cNvSpPr>
              <a:spLocks noChangeArrowheads="1"/>
            </p:cNvSpPr>
            <p:nvPr/>
          </p:nvSpPr>
          <p:spPr bwMode="auto">
            <a:xfrm rot="2263616">
              <a:off x="7134" y="4130"/>
              <a:ext cx="473" cy="435"/>
            </a:xfrm>
            <a:prstGeom prst="leftArrow">
              <a:avLst>
                <a:gd name="adj1" fmla="val 50000"/>
                <a:gd name="adj2" fmla="val 2718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/>
            </a:p>
          </p:txBody>
        </p:sp>
        <p:sp>
          <p:nvSpPr>
            <p:cNvPr id="65556" name="Line 20"/>
            <p:cNvSpPr>
              <a:spLocks noChangeShapeType="1"/>
            </p:cNvSpPr>
            <p:nvPr/>
          </p:nvSpPr>
          <p:spPr bwMode="auto">
            <a:xfrm flipV="1">
              <a:off x="3502" y="5186"/>
              <a:ext cx="4071" cy="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/>
            </a:p>
          </p:txBody>
        </p:sp>
        <p:sp>
          <p:nvSpPr>
            <p:cNvPr id="65557" name="Line 21"/>
            <p:cNvSpPr>
              <a:spLocks noChangeShapeType="1"/>
            </p:cNvSpPr>
            <p:nvPr/>
          </p:nvSpPr>
          <p:spPr bwMode="auto">
            <a:xfrm flipV="1">
              <a:off x="3484" y="4732"/>
              <a:ext cx="3352" cy="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/>
            </a:p>
          </p:txBody>
        </p:sp>
        <p:sp>
          <p:nvSpPr>
            <p:cNvPr id="65558" name="Line 22"/>
            <p:cNvSpPr>
              <a:spLocks noChangeShapeType="1"/>
            </p:cNvSpPr>
            <p:nvPr/>
          </p:nvSpPr>
          <p:spPr bwMode="auto">
            <a:xfrm flipV="1">
              <a:off x="3502" y="4313"/>
              <a:ext cx="2534" cy="1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/>
            </a:p>
          </p:txBody>
        </p:sp>
        <p:sp>
          <p:nvSpPr>
            <p:cNvPr id="65559" name="Line 23"/>
            <p:cNvSpPr>
              <a:spLocks noChangeShapeType="1"/>
            </p:cNvSpPr>
            <p:nvPr/>
          </p:nvSpPr>
          <p:spPr bwMode="auto">
            <a:xfrm flipV="1">
              <a:off x="3493" y="3828"/>
              <a:ext cx="1865" cy="1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/>
            </a:p>
          </p:txBody>
        </p:sp>
        <p:sp>
          <p:nvSpPr>
            <p:cNvPr id="65560" name="Line 24"/>
            <p:cNvSpPr>
              <a:spLocks noChangeShapeType="1"/>
            </p:cNvSpPr>
            <p:nvPr/>
          </p:nvSpPr>
          <p:spPr bwMode="auto">
            <a:xfrm flipV="1">
              <a:off x="3499" y="3280"/>
              <a:ext cx="1201" cy="2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/>
            </a:p>
          </p:txBody>
        </p:sp>
        <p:sp>
          <p:nvSpPr>
            <p:cNvPr id="65561" name="Text Box 25"/>
            <p:cNvSpPr txBox="1">
              <a:spLocks noChangeArrowheads="1"/>
            </p:cNvSpPr>
            <p:nvPr/>
          </p:nvSpPr>
          <p:spPr bwMode="auto">
            <a:xfrm>
              <a:off x="9406" y="4357"/>
              <a:ext cx="476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cs typeface="Arial" pitchFamily="34" charset="0"/>
                </a:rPr>
                <a:t>I</a:t>
              </a:r>
              <a:endPara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cs typeface="Arial" pitchFamily="34" charset="0"/>
              </a:endParaRPr>
            </a:p>
          </p:txBody>
        </p:sp>
        <p:sp>
          <p:nvSpPr>
            <p:cNvPr id="65562" name="Text Box 26"/>
            <p:cNvSpPr txBox="1">
              <a:spLocks noChangeArrowheads="1"/>
            </p:cNvSpPr>
            <p:nvPr/>
          </p:nvSpPr>
          <p:spPr bwMode="auto">
            <a:xfrm>
              <a:off x="9406" y="3625"/>
              <a:ext cx="720" cy="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cs typeface="Arial" pitchFamily="34" charset="0"/>
                </a:rPr>
                <a:t>II</a:t>
              </a:r>
              <a:endPara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cs typeface="Arial" pitchFamily="34" charset="0"/>
              </a:endParaRPr>
            </a:p>
          </p:txBody>
        </p:sp>
        <p:sp>
          <p:nvSpPr>
            <p:cNvPr id="65563" name="Text Box 27"/>
            <p:cNvSpPr txBox="1">
              <a:spLocks noChangeArrowheads="1"/>
            </p:cNvSpPr>
            <p:nvPr/>
          </p:nvSpPr>
          <p:spPr bwMode="auto">
            <a:xfrm>
              <a:off x="9268" y="2985"/>
              <a:ext cx="783" cy="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cs typeface="Arial" pitchFamily="34" charset="0"/>
                </a:rPr>
                <a:t> </a:t>
              </a: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cs typeface="Arial" pitchFamily="34" charset="0"/>
                </a:rPr>
                <a:t>III</a:t>
              </a:r>
              <a:endPara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cs typeface="Arial" pitchFamily="34" charset="0"/>
              </a:endParaRPr>
            </a:p>
          </p:txBody>
        </p:sp>
        <p:sp>
          <p:nvSpPr>
            <p:cNvPr id="65564" name="Text Box 28"/>
            <p:cNvSpPr txBox="1">
              <a:spLocks noChangeArrowheads="1"/>
            </p:cNvSpPr>
            <p:nvPr/>
          </p:nvSpPr>
          <p:spPr bwMode="auto">
            <a:xfrm>
              <a:off x="9337" y="2253"/>
              <a:ext cx="914" cy="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cs typeface="Arial" pitchFamily="34" charset="0"/>
                </a:rPr>
                <a:t>IV</a:t>
              </a:r>
              <a:endPara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cs typeface="Arial" pitchFamily="34" charset="0"/>
              </a:endParaRPr>
            </a:p>
          </p:txBody>
        </p:sp>
        <p:sp>
          <p:nvSpPr>
            <p:cNvPr id="65565" name="Text Box 29"/>
            <p:cNvSpPr txBox="1">
              <a:spLocks noChangeArrowheads="1"/>
            </p:cNvSpPr>
            <p:nvPr/>
          </p:nvSpPr>
          <p:spPr bwMode="auto">
            <a:xfrm>
              <a:off x="9268" y="1338"/>
              <a:ext cx="961" cy="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cs typeface="Arial" pitchFamily="34" charset="0"/>
                </a:rPr>
                <a:t>V</a:t>
              </a:r>
              <a:endPara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cs typeface="Arial" pitchFamily="34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0" y="544337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Этапы формирования графической культуры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на основе системного подхода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19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8232775" cy="1144588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b"/>
          <a:lstStyle/>
          <a:p>
            <a:endParaRPr lang="ru-RU"/>
          </a:p>
        </p:txBody>
      </p:sp>
      <p:sp>
        <p:nvSpPr>
          <p:cNvPr id="149507" name="Text Box 3"/>
          <p:cNvSpPr txBox="1">
            <a:spLocks noChangeArrowheads="1"/>
          </p:cNvSpPr>
          <p:nvPr/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49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14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42383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153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32" r="22040" b="7858"/>
          <a:stretch>
            <a:fillRect/>
          </a:stretch>
        </p:blipFill>
        <p:spPr bwMode="auto">
          <a:xfrm>
            <a:off x="0" y="476250"/>
            <a:ext cx="8748713" cy="506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4832" r="22040" b="785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124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ext Box 2"/>
          <p:cNvSpPr txBox="1">
            <a:spLocks noChangeArrowheads="1"/>
          </p:cNvSpPr>
          <p:nvPr/>
        </p:nvSpPr>
        <p:spPr bwMode="auto">
          <a:xfrm>
            <a:off x="395536" y="404813"/>
            <a:ext cx="8568952" cy="6048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74638" indent="-274638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ru-RU" altLang="ru-RU" sz="2200" b="1" dirty="0">
                <a:latin typeface="Century Schoolbook" pitchFamily="18" charset="0"/>
              </a:rPr>
              <a:t> </a:t>
            </a:r>
            <a:r>
              <a:rPr lang="ru-RU" altLang="ru-RU" sz="2200" b="1" dirty="0" err="1">
                <a:latin typeface="Century Schoolbook" pitchFamily="18" charset="0"/>
              </a:rPr>
              <a:t>Poly</a:t>
            </a:r>
            <a:r>
              <a:rPr lang="ru-RU" altLang="ru-RU" sz="2200" b="1" dirty="0">
                <a:latin typeface="Century Schoolbook" pitchFamily="18" charset="0"/>
              </a:rPr>
              <a:t> </a:t>
            </a:r>
            <a:r>
              <a:rPr lang="ru-RU" altLang="ru-RU" sz="2200" dirty="0">
                <a:latin typeface="Century Schoolbook" pitchFamily="18" charset="0"/>
              </a:rPr>
              <a:t>- программа для того, чтобы исследовать многогранные поверхности. Программа может показать многогранные поверхности тремя главными способами:</a:t>
            </a:r>
            <a:br>
              <a:rPr lang="ru-RU" altLang="ru-RU" sz="2200" dirty="0">
                <a:latin typeface="Century Schoolbook" pitchFamily="18" charset="0"/>
              </a:rPr>
            </a:br>
            <a:r>
              <a:rPr lang="ru-RU" altLang="ru-RU" sz="2200" dirty="0">
                <a:latin typeface="Century Schoolbook" pitchFamily="18" charset="0"/>
              </a:rPr>
              <a:t>• как трехмерное изображение,</a:t>
            </a:r>
            <a:br>
              <a:rPr lang="ru-RU" altLang="ru-RU" sz="2200" dirty="0">
                <a:latin typeface="Century Schoolbook" pitchFamily="18" charset="0"/>
              </a:rPr>
            </a:br>
            <a:r>
              <a:rPr lang="ru-RU" altLang="ru-RU" sz="2200" dirty="0">
                <a:latin typeface="Century Schoolbook" pitchFamily="18" charset="0"/>
              </a:rPr>
              <a:t>• как плоская, двумерная развертка, и</a:t>
            </a:r>
            <a:br>
              <a:rPr lang="ru-RU" altLang="ru-RU" sz="2200" dirty="0">
                <a:latin typeface="Century Schoolbook" pitchFamily="18" charset="0"/>
              </a:rPr>
            </a:br>
            <a:r>
              <a:rPr lang="ru-RU" altLang="ru-RU" sz="2200" dirty="0">
                <a:latin typeface="Century Schoolbook" pitchFamily="18" charset="0"/>
              </a:rPr>
              <a:t>• как топологическое вложение в плоскость.</a:t>
            </a:r>
          </a:p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ru-RU" altLang="ru-RU" sz="2200" dirty="0">
                <a:latin typeface="Century Schoolbook" pitchFamily="18" charset="0"/>
              </a:rPr>
              <a:t>Трехмерные изображения могут в интерактивном режиме вращаться, сворачиваясь/разворачиваясь. Физические модели могут быть произведены, если распечатать плоские двумерные развертки, разрезать по периметру, свернуть по краям, и склеить лентой вместе соседние грани.</a:t>
            </a:r>
          </a:p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ru-RU" altLang="ru-RU" sz="2200" dirty="0">
                <a:latin typeface="Century Schoolbook" pitchFamily="18" charset="0"/>
              </a:rPr>
              <a:t/>
            </a:r>
            <a:br>
              <a:rPr lang="ru-RU" altLang="ru-RU" sz="2200" dirty="0">
                <a:latin typeface="Century Schoolbook" pitchFamily="18" charset="0"/>
              </a:rPr>
            </a:br>
            <a:r>
              <a:rPr lang="ru-RU" altLang="ru-RU" sz="2200" dirty="0" err="1">
                <a:latin typeface="Century Schoolbook" pitchFamily="18" charset="0"/>
              </a:rPr>
              <a:t>Poly</a:t>
            </a:r>
            <a:r>
              <a:rPr lang="ru-RU" altLang="ru-RU" sz="2200" dirty="0">
                <a:latin typeface="Century Schoolbook" pitchFamily="18" charset="0"/>
              </a:rPr>
              <a:t> включает все особенности </a:t>
            </a:r>
            <a:r>
              <a:rPr lang="ru-RU" altLang="ru-RU" sz="2200" dirty="0" err="1">
                <a:latin typeface="Century Schoolbook" pitchFamily="18" charset="0"/>
              </a:rPr>
              <a:t>Poly</a:t>
            </a:r>
            <a:r>
              <a:rPr lang="ru-RU" altLang="ru-RU" sz="2200" dirty="0">
                <a:latin typeface="Century Schoolbook" pitchFamily="18" charset="0"/>
              </a:rPr>
              <a:t> и добавляет способность экспортировать многогранные модели, используя стандартные 3d форматы файлов (DXF, STL, 3DMF). С программой </a:t>
            </a:r>
            <a:r>
              <a:rPr lang="ru-RU" altLang="ru-RU" sz="2200" dirty="0" err="1">
                <a:latin typeface="Century Schoolbook" pitchFamily="18" charset="0"/>
              </a:rPr>
              <a:t>Pro</a:t>
            </a:r>
            <a:r>
              <a:rPr lang="ru-RU" altLang="ru-RU" sz="2200" dirty="0">
                <a:latin typeface="Century Schoolbook" pitchFamily="18" charset="0"/>
              </a:rPr>
              <a:t> </a:t>
            </a:r>
            <a:r>
              <a:rPr lang="ru-RU" altLang="ru-RU" sz="2200" dirty="0" err="1">
                <a:latin typeface="Century Schoolbook" pitchFamily="18" charset="0"/>
              </a:rPr>
              <a:t>Poly</a:t>
            </a:r>
            <a:r>
              <a:rPr lang="ru-RU" altLang="ru-RU" sz="2200" dirty="0">
                <a:latin typeface="Century Schoolbook" pitchFamily="18" charset="0"/>
              </a:rPr>
              <a:t> Вы можете также экспортировать вращающиеся многогранники как анимационные файлы GIF. Статические изображения могут экспортироваться как GIF или PCX файлы.</a:t>
            </a:r>
          </a:p>
        </p:txBody>
      </p:sp>
    </p:spTree>
    <p:extLst>
      <p:ext uri="{BB962C8B-B14F-4D97-AF65-F5344CB8AC3E}">
        <p14:creationId xmlns:p14="http://schemas.microsoft.com/office/powerpoint/2010/main" val="76789064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0"/>
            <a:ext cx="6324600" cy="35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66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1" r="22662"/>
          <a:stretch>
            <a:fillRect/>
          </a:stretch>
        </p:blipFill>
        <p:spPr bwMode="auto">
          <a:xfrm>
            <a:off x="0" y="0"/>
            <a:ext cx="3886200" cy="468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0661" r="2266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66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29865" r="9375" b="31476"/>
          <a:stretch>
            <a:fillRect/>
          </a:stretch>
        </p:blipFill>
        <p:spPr bwMode="auto">
          <a:xfrm>
            <a:off x="4935538" y="3429000"/>
            <a:ext cx="4208462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6250" t="29865" r="9375" b="3147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66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2" t="33011" r="9375" b="32426"/>
          <a:stretch>
            <a:fillRect/>
          </a:stretch>
        </p:blipFill>
        <p:spPr bwMode="auto">
          <a:xfrm>
            <a:off x="0" y="3486150"/>
            <a:ext cx="457200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7292" t="33011" r="9375" b="3242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419724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772400" cy="487363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b">
            <a:normAutofit fontScale="90000"/>
          </a:bodyPr>
          <a:lstStyle/>
          <a:p>
            <a:pPr algn="ctr"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</a:pPr>
            <a:r>
              <a:rPr lang="ru-RU" altLang="ru-RU" sz="3000" b="1"/>
              <a:t>«Интерактивная геометрия (</a:t>
            </a:r>
            <a:r>
              <a:rPr lang="en-US" altLang="ru-RU" sz="3000" b="1"/>
              <a:t>Kig)»</a:t>
            </a:r>
          </a:p>
        </p:txBody>
      </p:sp>
      <p:sp>
        <p:nvSpPr>
          <p:cNvPr id="158723" name="Text Box 3"/>
          <p:cNvSpPr txBox="1">
            <a:spLocks noChangeArrowheads="1"/>
          </p:cNvSpPr>
          <p:nvPr/>
        </p:nvSpPr>
        <p:spPr bwMode="auto">
          <a:xfrm>
            <a:off x="228600" y="838200"/>
            <a:ext cx="86106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74638" indent="-274638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ru-RU" altLang="ru-RU" sz="2400" b="1">
                <a:latin typeface="Century Schoolbook" pitchFamily="18" charset="0"/>
              </a:rPr>
              <a:t>Kig </a:t>
            </a:r>
            <a:r>
              <a:rPr lang="ru-RU" altLang="ru-RU" sz="2400">
                <a:latin typeface="Century Schoolbook" pitchFamily="18" charset="0"/>
              </a:rPr>
              <a:t>- приложение для интерактивных геометрических построений, позволяющее ученикам и студентам изучать геометрические фигуры с помощью компьютера.</a:t>
            </a:r>
          </a:p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ru-RU" altLang="ru-RU" sz="2400" b="1">
                <a:latin typeface="Century Schoolbook" pitchFamily="18" charset="0"/>
              </a:rPr>
              <a:t>Программа позволяет:</a:t>
            </a:r>
            <a:r>
              <a:rPr lang="ru-RU" altLang="ru-RU" sz="2400">
                <a:latin typeface="Century Schoolbook" pitchFamily="18" charset="0"/>
              </a:rPr>
              <a:t/>
            </a:r>
            <a:br>
              <a:rPr lang="ru-RU" altLang="ru-RU" sz="2400">
                <a:latin typeface="Century Schoolbook" pitchFamily="18" charset="0"/>
              </a:rPr>
            </a:br>
            <a:r>
              <a:rPr lang="ru-RU" altLang="ru-RU" sz="2400">
                <a:latin typeface="Century Schoolbook" pitchFamily="18" charset="0"/>
              </a:rPr>
              <a:t>а) исследовать и строить различные многогранники и их развертки;</a:t>
            </a:r>
            <a:br>
              <a:rPr lang="ru-RU" altLang="ru-RU" sz="2400">
                <a:latin typeface="Century Schoolbook" pitchFamily="18" charset="0"/>
              </a:rPr>
            </a:br>
            <a:r>
              <a:rPr lang="ru-RU" altLang="ru-RU" sz="2400">
                <a:latin typeface="Century Schoolbook" pitchFamily="18" charset="0"/>
              </a:rPr>
              <a:t>б) перемещать и вращать многогранные тела;</a:t>
            </a:r>
            <a:br>
              <a:rPr lang="ru-RU" altLang="ru-RU" sz="2400">
                <a:latin typeface="Century Schoolbook" pitchFamily="18" charset="0"/>
              </a:rPr>
            </a:br>
            <a:r>
              <a:rPr lang="ru-RU" altLang="ru-RU" sz="2400">
                <a:latin typeface="Century Schoolbook" pitchFamily="18" charset="0"/>
              </a:rPr>
              <a:t>в) распечатать развертки, которые можно вырезать и сложить для получения трехмерных моделей;</a:t>
            </a:r>
            <a:br>
              <a:rPr lang="ru-RU" altLang="ru-RU" sz="2400">
                <a:latin typeface="Century Schoolbook" pitchFamily="18" charset="0"/>
              </a:rPr>
            </a:br>
            <a:r>
              <a:rPr lang="ru-RU" altLang="ru-RU" sz="2400">
                <a:latin typeface="Century Schoolbook" pitchFamily="18" charset="0"/>
              </a:rPr>
              <a:t>г) создавать Платоновы тела (тетраэдр, гексаэдр, октаэдр, додекаэдр и икосаэдр), Архимедовы тела (усеченный тетраэдр, кубооктаэдр, усеченный куб, и многое другое), призмы и антипризмы (треугольные, пятиугольные, шестигранные и т.д.). </a:t>
            </a:r>
            <a:br>
              <a:rPr lang="ru-RU" altLang="ru-RU" sz="2400">
                <a:latin typeface="Century Schoolbook" pitchFamily="18" charset="0"/>
              </a:rPr>
            </a:br>
            <a:r>
              <a:rPr lang="ru-RU" altLang="ru-RU" sz="2400">
                <a:latin typeface="Century Schoolbook" pitchFamily="18" charset="0"/>
              </a:rPr>
              <a:t>д) генерировать Джонсона тела и многое другое. </a:t>
            </a:r>
          </a:p>
          <a:p>
            <a:pPr hangingPunct="1">
              <a:lnSpc>
                <a:spcPct val="100000"/>
              </a:lnSpc>
              <a:spcBef>
                <a:spcPts val="613"/>
              </a:spcBef>
              <a:buClrTx/>
              <a:buSzTx/>
              <a:buFontTx/>
              <a:buNone/>
            </a:pPr>
            <a:endParaRPr lang="en-US" altLang="ru-RU" sz="2400">
              <a:latin typeface="Century Schoolbook" pitchFamily="18" charset="0"/>
            </a:endParaRPr>
          </a:p>
          <a:p>
            <a:pPr hangingPunct="1">
              <a:lnSpc>
                <a:spcPct val="100000"/>
              </a:lnSpc>
              <a:spcBef>
                <a:spcPts val="613"/>
              </a:spcBef>
              <a:buClrTx/>
              <a:buSzTx/>
              <a:buFontTx/>
              <a:buNone/>
            </a:pPr>
            <a:endParaRPr lang="ru-RU" altLang="ru-RU" sz="240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5184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077200" cy="762000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b">
            <a:normAutofit fontScale="90000"/>
          </a:bodyPr>
          <a:lstStyle/>
          <a:p>
            <a:pPr algn="ctr"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</a:pPr>
            <a:r>
              <a:rPr lang="ru-RU" altLang="ru-RU" sz="3000" b="1"/>
              <a:t>Построение объектов</a:t>
            </a:r>
            <a:br>
              <a:rPr lang="ru-RU" altLang="ru-RU" sz="3000" b="1"/>
            </a:br>
            <a:endParaRPr lang="ru-RU" altLang="ru-RU" sz="3000" b="1"/>
          </a:p>
        </p:txBody>
      </p:sp>
      <p:sp>
        <p:nvSpPr>
          <p:cNvPr id="160771" name="Text Box 3"/>
          <p:cNvSpPr txBox="1">
            <a:spLocks noChangeArrowheads="1"/>
          </p:cNvSpPr>
          <p:nvPr/>
        </p:nvSpPr>
        <p:spPr bwMode="auto">
          <a:xfrm>
            <a:off x="228600" y="381000"/>
            <a:ext cx="8915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74638" indent="-274638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ru-RU" altLang="ru-RU" sz="2000" b="1">
                <a:latin typeface="Century Schoolbook" pitchFamily="18" charset="0"/>
              </a:rPr>
              <a:t>Построение точек</a:t>
            </a:r>
          </a:p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ru-RU" altLang="ru-RU" sz="2000">
                <a:latin typeface="Century Schoolbook" pitchFamily="18" charset="0"/>
              </a:rPr>
              <a:t>Вы можете сделать это несколькими способами:</a:t>
            </a:r>
          </a:p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ru-RU" altLang="ru-RU" sz="2000">
                <a:latin typeface="Century Schoolbook" pitchFamily="18" charset="0"/>
              </a:rPr>
              <a:t>Через меню Объекты → Точки → Точка или через соответствующую кнопку на панели инструментов. После этого щёлкните на необходимой позиции в окне.</a:t>
            </a:r>
          </a:p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ru-RU" altLang="ru-RU">
                <a:latin typeface="Century Schoolbook" pitchFamily="18" charset="0"/>
              </a:rPr>
              <a:t>Таким способом можно построить и другие объекты: выбрать необходимый инструмент можно через пункт меню или нажать кнопку на панели инструментов.</a:t>
            </a:r>
          </a:p>
          <a:p>
            <a:pPr hangingPunct="1">
              <a:lnSpc>
                <a:spcPct val="100000"/>
              </a:lnSpc>
              <a:spcBef>
                <a:spcPts val="613"/>
              </a:spcBef>
              <a:buClrTx/>
              <a:buSzTx/>
              <a:buFontTx/>
              <a:buNone/>
            </a:pPr>
            <a:endParaRPr lang="ru-RU" altLang="ru-RU" sz="2400">
              <a:latin typeface="Century Schoolbook" pitchFamily="18" charset="0"/>
            </a:endParaRPr>
          </a:p>
        </p:txBody>
      </p:sp>
      <p:pic>
        <p:nvPicPr>
          <p:cNvPr id="1607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75" y="2798763"/>
            <a:ext cx="4570413" cy="405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43279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ext Box 2"/>
          <p:cNvSpPr txBox="1">
            <a:spLocks noChangeArrowheads="1"/>
          </p:cNvSpPr>
          <p:nvPr/>
        </p:nvSpPr>
        <p:spPr bwMode="auto">
          <a:xfrm>
            <a:off x="152400" y="228600"/>
            <a:ext cx="8763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74638" indent="-274638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ru-RU" altLang="ru-RU" sz="2200" b="1">
                <a:latin typeface="Century Schoolbook" pitchFamily="18" charset="0"/>
              </a:rPr>
              <a:t>Построение других объектов</a:t>
            </a:r>
          </a:p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ru-RU" altLang="ru-RU" sz="2200">
                <a:latin typeface="Century Schoolbook" pitchFamily="18" charset="0"/>
              </a:rPr>
              <a:t>Вы можете построить определённый объект, выбрав его из меню Объекты или нажав на одну из кнопок панели инструментов.</a:t>
            </a:r>
          </a:p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ru-RU" altLang="ru-RU" sz="2200">
                <a:latin typeface="Century Schoolbook" pitchFamily="18" charset="0"/>
              </a:rPr>
              <a:t>Вы всегда можете отменить построение нового объекта нажатием клавиши </a:t>
            </a:r>
            <a:r>
              <a:rPr lang="ru-RU" altLang="ru-RU" sz="2200" b="1">
                <a:latin typeface="Century Schoolbook" pitchFamily="18" charset="0"/>
              </a:rPr>
              <a:t>Esc</a:t>
            </a:r>
            <a:r>
              <a:rPr lang="ru-RU" altLang="ru-RU" sz="2200">
                <a:latin typeface="Century Schoolbook" pitchFamily="18" charset="0"/>
              </a:rPr>
              <a:t> или нажатием кнопки Отменить построение объекта (красный круг с 'X' посередине) на панели инструментов.</a:t>
            </a:r>
            <a:br>
              <a:rPr lang="ru-RU" altLang="ru-RU" sz="2200">
                <a:latin typeface="Century Schoolbook" pitchFamily="18" charset="0"/>
              </a:rPr>
            </a:br>
            <a:endParaRPr lang="ru-RU" altLang="ru-RU" sz="2200">
              <a:latin typeface="Century Schoolbook" pitchFamily="18" charset="0"/>
            </a:endParaRPr>
          </a:p>
        </p:txBody>
      </p:sp>
      <p:pic>
        <p:nvPicPr>
          <p:cNvPr id="162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8" y="3068638"/>
            <a:ext cx="6570662" cy="415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099141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89154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74638" indent="-274638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ru-RU" altLang="ru-RU" sz="2100" b="1">
                <a:latin typeface="Century Schoolbook" pitchFamily="18" charset="0"/>
              </a:rPr>
              <a:t>Выбор объектов</a:t>
            </a:r>
          </a:p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ru-RU" altLang="ru-RU" sz="2100">
                <a:latin typeface="Century Schoolbook" pitchFamily="18" charset="0"/>
              </a:rPr>
              <a:t>Есть два способа выбора объекта:</a:t>
            </a:r>
          </a:p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ru-RU" altLang="ru-RU" sz="2100">
                <a:latin typeface="Century Schoolbook" pitchFamily="18" charset="0"/>
              </a:rPr>
              <a:t>Вы можете просто щёлкнуть на объекте, при этом, чтобы предыдущее выделение не снималось, нажмите </a:t>
            </a:r>
            <a:r>
              <a:rPr lang="ru-RU" altLang="ru-RU" sz="2100" b="1">
                <a:latin typeface="Century Schoolbook" pitchFamily="18" charset="0"/>
              </a:rPr>
              <a:t>Ctrl</a:t>
            </a:r>
            <a:r>
              <a:rPr lang="ru-RU" altLang="ru-RU" sz="2100">
                <a:latin typeface="Century Schoolbook" pitchFamily="18" charset="0"/>
              </a:rPr>
              <a:t> при щелчке.</a:t>
            </a:r>
          </a:p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ru-RU" altLang="ru-RU" sz="2100">
                <a:latin typeface="Century Schoolbook" pitchFamily="18" charset="0"/>
              </a:rPr>
              <a:t>Щёлкните по пустой области окна и, не отпуская кнопки мыши, переместите курсор, при этом появится "прямоугольник", а объекты, попадающие в него, будут выбраны. Клавиша </a:t>
            </a:r>
            <a:r>
              <a:rPr lang="ru-RU" altLang="ru-RU" sz="2100" b="1">
                <a:latin typeface="Century Schoolbook" pitchFamily="18" charset="0"/>
              </a:rPr>
              <a:t>Ctrl</a:t>
            </a:r>
            <a:r>
              <a:rPr lang="ru-RU" altLang="ru-RU" sz="2100">
                <a:latin typeface="Century Schoolbook" pitchFamily="18" charset="0"/>
              </a:rPr>
              <a:t> также предотвращает снятие предыдущего выделения.</a:t>
            </a:r>
          </a:p>
          <a:p>
            <a:pPr hangingPunct="1">
              <a:lnSpc>
                <a:spcPct val="100000"/>
              </a:lnSpc>
              <a:spcBef>
                <a:spcPts val="613"/>
              </a:spcBef>
              <a:buClrTx/>
              <a:buSzTx/>
              <a:buFontTx/>
              <a:buNone/>
            </a:pPr>
            <a:endParaRPr lang="ru-RU" altLang="ru-RU" sz="2100">
              <a:latin typeface="Century Schoolbook" pitchFamily="18" charset="0"/>
            </a:endParaRPr>
          </a:p>
        </p:txBody>
      </p:sp>
      <p:sp>
        <p:nvSpPr>
          <p:cNvPr id="164867" name="Rectangle 3"/>
          <p:cNvSpPr>
            <a:spLocks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4868" name="Rectangle 4"/>
          <p:cNvSpPr>
            <a:spLocks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4869" name="Rectangle 5"/>
          <p:cNvSpPr>
            <a:spLocks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648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997200"/>
            <a:ext cx="551815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35903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84582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74638" indent="-274638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ts val="613"/>
              </a:spcBef>
            </a:pPr>
            <a:r>
              <a:rPr lang="ru-RU" altLang="ru-RU" sz="2400" b="1">
                <a:latin typeface="Century Schoolbook" pitchFamily="18" charset="0"/>
              </a:rPr>
              <a:t>Надписи</a:t>
            </a:r>
          </a:p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ru-RU" altLang="ru-RU" sz="2100">
                <a:latin typeface="Century Schoolbook" pitchFamily="18" charset="0"/>
              </a:rPr>
              <a:t>Для создания надписи нажмите соответствующую кнопку на панели инструментов, или в меню Объекты → Другие → Надпись.</a:t>
            </a:r>
          </a:p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ru-RU" altLang="ru-RU" sz="2100">
                <a:latin typeface="Century Schoolbook" pitchFamily="18" charset="0"/>
              </a:rPr>
              <a:t>Затем вам нужно выбрать расположение новой надписи. Для этого щёлкните на области экрана, где должна находится надпись или выберите в контекстном меню какого-либо объекта действие добавления к нему надписи.</a:t>
            </a:r>
          </a:p>
          <a:p>
            <a:pPr hangingPunct="1">
              <a:lnSpc>
                <a:spcPct val="100000"/>
              </a:lnSpc>
              <a:spcBef>
                <a:spcPts val="613"/>
              </a:spcBef>
              <a:buClrTx/>
              <a:buSzTx/>
              <a:buFontTx/>
              <a:buNone/>
            </a:pPr>
            <a:endParaRPr lang="ru-RU" altLang="ru-RU" sz="2100">
              <a:latin typeface="Century Schoolbook" pitchFamily="18" charset="0"/>
            </a:endParaRPr>
          </a:p>
        </p:txBody>
      </p:sp>
      <p:pic>
        <p:nvPicPr>
          <p:cNvPr id="166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213100"/>
            <a:ext cx="4186237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52913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467600" cy="533400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b">
            <a:normAutofit fontScale="90000"/>
          </a:bodyPr>
          <a:lstStyle/>
          <a:p>
            <a:pPr algn="ctr"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</a:pPr>
            <a:r>
              <a:rPr lang="ru-RU" altLang="ru-RU" sz="3000" b="1">
                <a:latin typeface="Times New Roman" panose="02020603050405020304" pitchFamily="18" charset="0"/>
              </a:rPr>
              <a:t>«Математический конструктор 1С»</a:t>
            </a:r>
          </a:p>
        </p:txBody>
      </p:sp>
      <p:sp>
        <p:nvSpPr>
          <p:cNvPr id="168963" name="Text Box 3"/>
          <p:cNvSpPr txBox="1">
            <a:spLocks noChangeArrowheads="1"/>
          </p:cNvSpPr>
          <p:nvPr/>
        </p:nvSpPr>
        <p:spPr bwMode="auto">
          <a:xfrm>
            <a:off x="228600" y="381000"/>
            <a:ext cx="8229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613"/>
              </a:spcBef>
            </a:pPr>
            <a:endParaRPr lang="ru-RU" altLang="ru-RU" sz="2400">
              <a:latin typeface="Century Schoolbook" pitchFamily="18" charset="0"/>
            </a:endParaRPr>
          </a:p>
          <a:p>
            <a:pPr hangingPunct="1">
              <a:lnSpc>
                <a:spcPct val="100000"/>
              </a:lnSpc>
              <a:spcBef>
                <a:spcPts val="613"/>
              </a:spcBef>
            </a:pPr>
            <a:r>
              <a:rPr lang="ru-RU" altLang="ru-RU" sz="2400" b="1">
                <a:latin typeface="Century Schoolbook" pitchFamily="18" charset="0"/>
              </a:rPr>
              <a:t>«</a:t>
            </a:r>
            <a:r>
              <a:rPr lang="ru-RU" altLang="ru-RU" sz="2500" b="1">
                <a:latin typeface="Century Schoolbook" pitchFamily="18" charset="0"/>
              </a:rPr>
              <a:t>Математический конструктор» </a:t>
            </a:r>
            <a:r>
              <a:rPr lang="ru-RU" altLang="ru-RU" sz="2500">
                <a:latin typeface="Century Schoolbook" pitchFamily="18" charset="0"/>
              </a:rPr>
              <a:t>– незаменимый помощник автора учебных материалов, в том числе учителя. В простейшем случае он позволяет легко создавать качественные рисунки для вставки в печатные тексты. </a:t>
            </a:r>
          </a:p>
          <a:p>
            <a:pPr hangingPunct="1">
              <a:lnSpc>
                <a:spcPct val="100000"/>
              </a:lnSpc>
              <a:spcBef>
                <a:spcPts val="613"/>
              </a:spcBef>
            </a:pPr>
            <a:endParaRPr lang="ru-RU" altLang="ru-RU" sz="2400">
              <a:latin typeface="Century Schoolbook" pitchFamily="18" charset="0"/>
            </a:endParaRPr>
          </a:p>
        </p:txBody>
      </p:sp>
      <p:pic>
        <p:nvPicPr>
          <p:cNvPr id="1689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420938"/>
            <a:ext cx="32766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89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781300"/>
            <a:ext cx="40386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896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419600"/>
            <a:ext cx="46482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29231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052951117"/>
              </p:ext>
            </p:extLst>
          </p:nvPr>
        </p:nvGraphicFramePr>
        <p:xfrm>
          <a:off x="179512" y="764704"/>
          <a:ext cx="8712968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1977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7" y="188640"/>
            <a:ext cx="8232775" cy="915987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b">
            <a:normAutofit fontScale="90000"/>
          </a:bodyPr>
          <a:lstStyle/>
          <a:p>
            <a:pPr algn="ctr"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</a:pPr>
            <a:r>
              <a:rPr lang="ru-RU" altLang="ru-RU" sz="3000" b="1" dirty="0">
                <a:latin typeface="Times New Roman" panose="02020603050405020304" pitchFamily="18" charset="0"/>
              </a:rPr>
              <a:t>Возможности «Математического конструктора»:</a:t>
            </a:r>
            <a:br>
              <a:rPr lang="ru-RU" altLang="ru-RU" sz="3000" b="1" dirty="0">
                <a:latin typeface="Times New Roman" panose="02020603050405020304" pitchFamily="18" charset="0"/>
              </a:rPr>
            </a:br>
            <a:endParaRPr lang="ru-RU" altLang="ru-RU" sz="3000" b="1" dirty="0">
              <a:latin typeface="Times New Roman" panose="02020603050405020304" pitchFamily="18" charset="0"/>
            </a:endParaRPr>
          </a:p>
        </p:txBody>
      </p:sp>
      <p:sp>
        <p:nvSpPr>
          <p:cNvPr id="171011" name="Text Box 3"/>
          <p:cNvSpPr txBox="1">
            <a:spLocks noChangeArrowheads="1"/>
          </p:cNvSpPr>
          <p:nvPr/>
        </p:nvSpPr>
        <p:spPr bwMode="auto">
          <a:xfrm>
            <a:off x="395287" y="908051"/>
            <a:ext cx="8294687" cy="4393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74638" indent="-274638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Динамические геометрические построения</a:t>
            </a:r>
          </a:p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Измерения и вычисления</a:t>
            </a:r>
          </a:p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и графики</a:t>
            </a:r>
          </a:p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Конические сечения и другие кривые</a:t>
            </a:r>
          </a:p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и операции над ними</a:t>
            </a:r>
          </a:p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Автоматическая проверка построений и тестов</a:t>
            </a:r>
          </a:p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Текстовый редактор с вводом формул</a:t>
            </a:r>
          </a:p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</a:t>
            </a:r>
            <a:r>
              <a:rPr lang="ru-RU" alt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анимаций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Экспорт рисунков и апплетов </a:t>
            </a:r>
          </a:p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Настройка панелей инструментов в моделях</a:t>
            </a:r>
          </a:p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Интуитивно понятный интерфейс</a:t>
            </a:r>
          </a:p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Пользовательские инструменты и скрипты </a:t>
            </a:r>
          </a:p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Коллекция интерактивных обучающих моделей</a:t>
            </a:r>
          </a:p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аккуратных чертежей и графиков</a:t>
            </a:r>
          </a:p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Самостоятельное исследование и эксперимент</a:t>
            </a:r>
          </a:p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Быстрые построения при работе на уроке</a:t>
            </a:r>
          </a:p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проектной деятельности учащихся</a:t>
            </a:r>
          </a:p>
          <a:p>
            <a:pPr hangingPunct="1">
              <a:lnSpc>
                <a:spcPct val="100000"/>
              </a:lnSpc>
              <a:spcBef>
                <a:spcPts val="613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обучающих и контрольных материалов</a:t>
            </a:r>
          </a:p>
          <a:p>
            <a:pPr hangingPunct="1">
              <a:lnSpc>
                <a:spcPct val="100000"/>
              </a:lnSpc>
              <a:spcBef>
                <a:spcPts val="613"/>
              </a:spcBef>
              <a:buClrTx/>
              <a:buSzTx/>
              <a:buFontTx/>
              <a:buNone/>
            </a:pP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3845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351236" name="Picture 4" descr="Государственные образовательные порталы в сети интернет">
            <a:hlinkClick r:id="rId2" tooltip="&quot;Государственные образовательные порталы в сети интернет&quot;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463"/>
            <a:ext cx="8459788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626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352260" name="Picture 4" descr="Государственные образовательные порталы в сети интернет">
            <a:hlinkClick r:id="rId2" tooltip="&quot;Государственные образовательные порталы в сети интернет&quot;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8532813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978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353284" name="Picture 4" descr="Государственные образовательные порталы в сети интернет">
            <a:hlinkClick r:id="rId2" tooltip="&quot;Государственные образовательные порталы в сети интернет&quot;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-36513"/>
            <a:ext cx="8569325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354308" name="Picture 4" descr="Государственные образовательные порталы в сети интернет">
            <a:hlinkClick r:id="rId2" tooltip="&quot;Государственные образовательные порталы в сети интернет&quot;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-36513"/>
            <a:ext cx="8569325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356356" name="Picture 4" descr="Государственные образовательные порталы в сети интернет">
            <a:hlinkClick r:id="rId2" tooltip="&quot;Государственные образовательные порталы в сети интернет&quot;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-36513"/>
            <a:ext cx="8640763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66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355332" name="Picture 4" descr="Государственные образовательные порталы в сети интернет">
            <a:hlinkClick r:id="rId2" tooltip="&quot;Государственные образовательные порталы в сети интернет&quot;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3175" cy="678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750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684213" y="2420938"/>
            <a:ext cx="4608512" cy="421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b="1" i="1">
              <a:cs typeface="Arial" panose="020B0604020202020204" pitchFamily="34" charset="0"/>
            </a:endParaRPr>
          </a:p>
          <a:p>
            <a:pPr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b="1" i="1">
                <a:cs typeface="Arial" panose="020B0604020202020204" pitchFamily="34" charset="0"/>
              </a:rPr>
              <a:t>1. Каталог ЦОР</a:t>
            </a:r>
            <a:r>
              <a:rPr lang="ru-RU" altLang="ru-RU">
                <a:cs typeface="Arial" panose="020B0604020202020204" pitchFamily="34" charset="0"/>
              </a:rPr>
              <a:t>:</a:t>
            </a:r>
          </a:p>
          <a:p>
            <a:pPr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>
                <a:cs typeface="Arial" panose="020B0604020202020204" pitchFamily="34" charset="0"/>
              </a:rPr>
              <a:t>наборы цифровых ресурсов к учебникам;</a:t>
            </a:r>
          </a:p>
          <a:p>
            <a:pPr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>
                <a:cs typeface="Arial" panose="020B0604020202020204" pitchFamily="34" charset="0"/>
              </a:rPr>
              <a:t>поурочные планирования;</a:t>
            </a:r>
          </a:p>
          <a:p>
            <a:pPr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>
                <a:cs typeface="Arial" panose="020B0604020202020204" pitchFamily="34" charset="0"/>
              </a:rPr>
              <a:t>методические рекомендации;</a:t>
            </a:r>
          </a:p>
          <a:p>
            <a:pPr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>
                <a:cs typeface="Arial" panose="020B0604020202020204" pitchFamily="34" charset="0"/>
              </a:rPr>
              <a:t>инновационные учебные материалы;</a:t>
            </a:r>
          </a:p>
          <a:p>
            <a:pPr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>
                <a:cs typeface="Arial" panose="020B0604020202020204" pitchFamily="34" charset="0"/>
              </a:rPr>
              <a:t>инструменты учебной деятельности;</a:t>
            </a:r>
          </a:p>
          <a:p>
            <a:pPr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>
                <a:cs typeface="Arial" panose="020B0604020202020204" pitchFamily="34" charset="0"/>
              </a:rPr>
              <a:t>электронные издания;</a:t>
            </a:r>
          </a:p>
          <a:p>
            <a:pPr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>
                <a:cs typeface="Arial" panose="020B0604020202020204" pitchFamily="34" charset="0"/>
              </a:rPr>
              <a:t>коллекции.</a:t>
            </a:r>
            <a:endParaRPr lang="ru-RU" altLang="ru-RU" b="1" i="1">
              <a:cs typeface="Arial" panose="020B0604020202020204" pitchFamily="34" charset="0"/>
            </a:endParaRPr>
          </a:p>
          <a:p>
            <a:pPr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b="1" i="1">
                <a:cs typeface="Arial" panose="020B0604020202020204" pitchFamily="34" charset="0"/>
              </a:rPr>
              <a:t>2. Коллекции:</a:t>
            </a:r>
            <a:endParaRPr lang="ru-RU" altLang="ru-RU">
              <a:cs typeface="Arial" panose="020B0604020202020204" pitchFamily="34" charset="0"/>
            </a:endParaRPr>
          </a:p>
          <a:p>
            <a:pPr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>
                <a:cs typeface="Arial" panose="020B0604020202020204" pitchFamily="34" charset="0"/>
              </a:rPr>
              <a:t>культурно-историческое наследие;</a:t>
            </a:r>
          </a:p>
          <a:p>
            <a:pPr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>
                <a:cs typeface="Arial" panose="020B0604020202020204" pitchFamily="34" charset="0"/>
              </a:rPr>
              <a:t>тематические коллекции;</a:t>
            </a:r>
          </a:p>
          <a:p>
            <a:pPr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>
                <a:cs typeface="Arial" panose="020B0604020202020204" pitchFamily="34" charset="0"/>
              </a:rPr>
              <a:t>предметные коллекции;</a:t>
            </a:r>
          </a:p>
          <a:p>
            <a:pPr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>
                <a:cs typeface="Arial" panose="020B0604020202020204" pitchFamily="34" charset="0"/>
              </a:rPr>
              <a:t>смешанные коллекции.</a:t>
            </a:r>
            <a:endParaRPr lang="ru-RU" altLang="ru-RU" b="1" i="1">
              <a:cs typeface="Arial" panose="020B0604020202020204" pitchFamily="34" charset="0"/>
            </a:endParaRPr>
          </a:p>
          <a:p>
            <a:pPr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1403350" y="1196975"/>
            <a:ext cx="6192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 b="1">
                <a:solidFill>
                  <a:srgbClr val="CC0000"/>
                </a:solidFill>
                <a:cs typeface="Arial" panose="020B0604020202020204" pitchFamily="34" charset="0"/>
              </a:rPr>
              <a:t>Основные разделы Единой коллекции</a:t>
            </a: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5364163" y="2420938"/>
            <a:ext cx="3779837" cy="311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b="1" i="1">
                <a:cs typeface="Arial" panose="020B0604020202020204" pitchFamily="34" charset="0"/>
              </a:rPr>
              <a:t>3. Инструменты учебной деятельности</a:t>
            </a:r>
            <a:r>
              <a:rPr lang="ru-RU" altLang="ru-RU">
                <a:cs typeface="Arial" panose="020B0604020202020204" pitchFamily="34" charset="0"/>
              </a:rPr>
              <a:t>.</a:t>
            </a:r>
          </a:p>
          <a:p>
            <a:pPr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b="1" i="1">
                <a:cs typeface="Arial" panose="020B0604020202020204" pitchFamily="34" charset="0"/>
              </a:rPr>
              <a:t>4. Электронные издания:</a:t>
            </a:r>
            <a:endParaRPr lang="ru-RU" altLang="ru-RU">
              <a:cs typeface="Arial" panose="020B0604020202020204" pitchFamily="34" charset="0"/>
            </a:endParaRPr>
          </a:p>
          <a:p>
            <a:pPr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>
                <a:cs typeface="Arial" panose="020B0604020202020204" pitchFamily="34" charset="0"/>
              </a:rPr>
              <a:t>энциклопедия «Кругосвет»;</a:t>
            </a:r>
          </a:p>
          <a:p>
            <a:pPr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>
                <a:cs typeface="Arial" panose="020B0604020202020204" pitchFamily="34" charset="0"/>
              </a:rPr>
              <a:t>журнал «Квант»;</a:t>
            </a:r>
          </a:p>
          <a:p>
            <a:pPr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>
                <a:cs typeface="Arial" panose="020B0604020202020204" pitchFamily="34" charset="0"/>
              </a:rPr>
              <a:t>журнал «Наука и Жизнь»;</a:t>
            </a:r>
          </a:p>
          <a:p>
            <a:pPr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>
                <a:cs typeface="Arial" panose="020B0604020202020204" pitchFamily="34" charset="0"/>
              </a:rPr>
              <a:t>журнал «Химия и Жизнь».</a:t>
            </a:r>
            <a:endParaRPr lang="ru-RU" altLang="ru-RU" b="1" i="1">
              <a:cs typeface="Arial" panose="020B0604020202020204" pitchFamily="34" charset="0"/>
            </a:endParaRPr>
          </a:p>
          <a:p>
            <a:pPr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b="1" i="1">
                <a:cs typeface="Arial" panose="020B0604020202020204" pitchFamily="34" charset="0"/>
              </a:rPr>
              <a:t>5.Региональные коллекции</a:t>
            </a:r>
            <a:endParaRPr lang="ru-RU" altLang="ru-RU">
              <a:cs typeface="Arial" panose="020B0604020202020204" pitchFamily="34" charset="0"/>
            </a:endParaRPr>
          </a:p>
          <a:p>
            <a:pPr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>
                <a:cs typeface="Arial" panose="020B0604020202020204" pitchFamily="34" charset="0"/>
              </a:rPr>
              <a:t>В этом разделе размещаются материалы отдельных регионов.</a:t>
            </a:r>
            <a:endParaRPr lang="ru-RU" altLang="ru-RU" b="1" i="1">
              <a:cs typeface="Arial" panose="020B0604020202020204" pitchFamily="34" charset="0"/>
            </a:endParaRPr>
          </a:p>
          <a:p>
            <a:pPr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b="1" i="1">
                <a:cs typeface="Arial" panose="020B0604020202020204" pitchFamily="34" charset="0"/>
              </a:rPr>
              <a:t>6. Новости</a:t>
            </a:r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43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611186" y="1988840"/>
            <a:ext cx="8065269" cy="344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r>
              <a:rPr lang="ru-RU" altLang="ru-RU" sz="2000" u="sng" dirty="0">
                <a:solidFill>
                  <a:schemeClr val="tx1"/>
                </a:solidFill>
                <a:cs typeface="Arial" panose="020B0604020202020204" pitchFamily="34" charset="0"/>
              </a:rPr>
              <a:t>Источники информации</a:t>
            </a:r>
            <a:r>
              <a:rPr lang="ru-RU" altLang="ru-RU" sz="2000" dirty="0">
                <a:solidFill>
                  <a:schemeClr val="tx1"/>
                </a:solidFill>
                <a:cs typeface="Arial" panose="020B0604020202020204" pitchFamily="34" charset="0"/>
              </a:rPr>
              <a:t> – тексты, иллюстрации, графика, звуковые файлы, видеофрагменты.</a:t>
            </a:r>
          </a:p>
          <a:p>
            <a:pPr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endParaRPr lang="ru-RU" altLang="ru-RU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dirty="0">
                <a:solidFill>
                  <a:schemeClr val="tx1"/>
                </a:solidFill>
                <a:cs typeface="Arial" panose="020B0604020202020204" pitchFamily="34" charset="0"/>
              </a:rPr>
              <a:t>2. </a:t>
            </a:r>
            <a:r>
              <a:rPr lang="ru-RU" altLang="ru-RU" sz="2000" u="sng" dirty="0">
                <a:solidFill>
                  <a:schemeClr val="tx1"/>
                </a:solidFill>
                <a:cs typeface="Arial" panose="020B0604020202020204" pitchFamily="34" charset="0"/>
              </a:rPr>
              <a:t>Образовательный инструментарий</a:t>
            </a:r>
            <a:r>
              <a:rPr lang="ru-RU" altLang="ru-RU" sz="2000" dirty="0">
                <a:solidFill>
                  <a:schemeClr val="tx1"/>
                </a:solidFill>
                <a:cs typeface="Arial" panose="020B0604020202020204" pitchFamily="34" charset="0"/>
              </a:rPr>
              <a:t> - инструменты подразделяются на инструменты учебной деятельности и инструменты организации образовательного процесса.</a:t>
            </a:r>
          </a:p>
          <a:p>
            <a:pPr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dirty="0">
                <a:solidFill>
                  <a:schemeClr val="tx1"/>
                </a:solidFill>
                <a:cs typeface="Arial" panose="020B0604020202020204" pitchFamily="34" charset="0"/>
              </a:rPr>
              <a:t>3. </a:t>
            </a:r>
            <a:r>
              <a:rPr lang="ru-RU" altLang="ru-RU" sz="2000" u="sng" dirty="0">
                <a:solidFill>
                  <a:schemeClr val="tx1"/>
                </a:solidFill>
                <a:cs typeface="Arial" panose="020B0604020202020204" pitchFamily="34" charset="0"/>
              </a:rPr>
              <a:t>Методические материалы</a:t>
            </a:r>
            <a:r>
              <a:rPr lang="ru-RU" altLang="ru-RU" sz="2000" dirty="0">
                <a:solidFill>
                  <a:schemeClr val="tx1"/>
                </a:solidFill>
                <a:cs typeface="Arial" panose="020B0604020202020204" pitchFamily="34" charset="0"/>
              </a:rPr>
              <a:t> по формированию уроков.</a:t>
            </a:r>
          </a:p>
          <a:p>
            <a:pPr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dirty="0">
                <a:solidFill>
                  <a:schemeClr val="tx1"/>
                </a:solidFill>
                <a:cs typeface="Arial" panose="020B0604020202020204" pitchFamily="34" charset="0"/>
              </a:rPr>
              <a:t>4. </a:t>
            </a:r>
            <a:r>
              <a:rPr lang="ru-RU" altLang="ru-RU" sz="2000" u="sng" dirty="0">
                <a:solidFill>
                  <a:schemeClr val="tx1"/>
                </a:solidFill>
                <a:cs typeface="Arial" panose="020B0604020202020204" pitchFamily="34" charset="0"/>
              </a:rPr>
              <a:t>Регламенты и нормативные документы.</a:t>
            </a: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899701" y="476672"/>
            <a:ext cx="74882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 b="1" dirty="0">
                <a:solidFill>
                  <a:srgbClr val="CC0000"/>
                </a:solidFill>
                <a:cs typeface="Arial" panose="020B0604020202020204" pitchFamily="34" charset="0"/>
              </a:rPr>
              <a:t>Четыре типа ресурсов раздела «Математика»  в Единой коллекции</a:t>
            </a:r>
          </a:p>
        </p:txBody>
      </p:sp>
    </p:spTree>
    <p:extLst>
      <p:ext uri="{BB962C8B-B14F-4D97-AF65-F5344CB8AC3E}">
        <p14:creationId xmlns:p14="http://schemas.microsoft.com/office/powerpoint/2010/main" val="330505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684213" y="476250"/>
            <a:ext cx="8459787" cy="643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000" b="1">
              <a:solidFill>
                <a:srgbClr val="CC0000"/>
              </a:solidFill>
              <a:cs typeface="Arial" panose="020B0604020202020204" pitchFamily="34" charset="0"/>
            </a:endParaRPr>
          </a:p>
          <a:p>
            <a:pPr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u="sng">
                <a:cs typeface="Arial" panose="020B0604020202020204" pitchFamily="34" charset="0"/>
              </a:rPr>
              <a:t>Наборы ЦОР, расширяющие учебники/УМК</a:t>
            </a:r>
            <a:r>
              <a:rPr lang="ru-RU" altLang="ru-RU">
                <a:cs typeface="Arial" panose="020B0604020202020204" pitchFamily="34" charset="0"/>
              </a:rPr>
              <a:t> - это представленные в цифровой форме фотографии, видеофрагменты, статические и динамические модели, объекты виртуальной реальности и интерактивного моделирования, картографические материалы, звукозаписи, символьные </a:t>
            </a:r>
          </a:p>
          <a:p>
            <a:pPr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>
              <a:cs typeface="Arial" panose="020B0604020202020204" pitchFamily="34" charset="0"/>
            </a:endParaRPr>
          </a:p>
          <a:p>
            <a:pPr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>
              <a:cs typeface="Arial" panose="020B0604020202020204" pitchFamily="34" charset="0"/>
            </a:endParaRPr>
          </a:p>
          <a:p>
            <a:pPr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>
                <a:cs typeface="Arial" panose="020B0604020202020204" pitchFamily="34" charset="0"/>
              </a:rPr>
              <a:t>объекты и деловая графика, текстовые документы и иные учебные материалы, необходимые для организации учебного процесса.</a:t>
            </a:r>
          </a:p>
          <a:p>
            <a:pPr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u="sng">
                <a:cs typeface="Arial" panose="020B0604020202020204" pitchFamily="34" charset="0"/>
              </a:rPr>
              <a:t>Информационные источники сложной структуры (ИИСС).</a:t>
            </a:r>
            <a:r>
              <a:rPr lang="ru-RU" altLang="ru-RU">
                <a:cs typeface="Arial" panose="020B0604020202020204" pitchFamily="34" charset="0"/>
              </a:rPr>
              <a:t> ИИСС – это цифровой образовательный ресурс, основанный на структурированных цифровых материалах (текстах, видеоизображениях, аудиозаписях, фотоизображениях, интерактивных моделях и т.п.) с соответствующим учебно-методическим сопровождением, поддерживающий деятельность учащихся и учителя по одной или нескольким темам (разделам) предметной области или обеспечивающий один или несколько видов учебной деятельности в рамках некоторой предметной области.</a:t>
            </a:r>
          </a:p>
          <a:p>
            <a:pPr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u="sng">
                <a:cs typeface="Arial" panose="020B0604020202020204" pitchFamily="34" charset="0"/>
              </a:rPr>
              <a:t>Инновационные учебно-методические комплексы (ИУМК).</a:t>
            </a:r>
            <a:r>
              <a:rPr lang="ru-RU" altLang="ru-RU">
                <a:cs typeface="Arial" panose="020B0604020202020204" pitchFamily="34" charset="0"/>
              </a:rPr>
              <a:t> ИУМК - полный набор средств обучения, необходимых для организации и проведения учебного процесса, который за счет активного использования современных педагогических и информационно-коммуникационных технологий должен обеспечивать достижение образовательных результатов, необходимых для подготовки учащихся к жизни в информационном обществе.</a:t>
            </a: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3203575" y="188913"/>
            <a:ext cx="5616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 b="1">
                <a:solidFill>
                  <a:srgbClr val="CC0000"/>
                </a:solidFill>
                <a:cs typeface="Arial" panose="020B0604020202020204" pitchFamily="34" charset="0"/>
              </a:rPr>
              <a:t>Виды ЦОР в Единой коллекции</a:t>
            </a:r>
          </a:p>
        </p:txBody>
      </p:sp>
    </p:spTree>
    <p:extLst>
      <p:ext uri="{BB962C8B-B14F-4D97-AF65-F5344CB8AC3E}">
        <p14:creationId xmlns:p14="http://schemas.microsoft.com/office/powerpoint/2010/main" val="69364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7239</TotalTime>
  <Words>3532</Words>
  <Application>Microsoft Office PowerPoint</Application>
  <PresentationFormat>Экран (4:3)</PresentationFormat>
  <Paragraphs>698</Paragraphs>
  <Slides>100</Slides>
  <Notes>42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100</vt:i4>
      </vt:variant>
    </vt:vector>
  </HeadingPairs>
  <TitlesOfParts>
    <vt:vector size="112" baseType="lpstr">
      <vt:lpstr>Arial</vt:lpstr>
      <vt:lpstr>Calibri</vt:lpstr>
      <vt:lpstr>Calibri-Bold</vt:lpstr>
      <vt:lpstr>Century</vt:lpstr>
      <vt:lpstr>Century Schoolbook</vt:lpstr>
      <vt:lpstr>Georgia</vt:lpstr>
      <vt:lpstr>StarSymbol</vt:lpstr>
      <vt:lpstr>Tahoma</vt:lpstr>
      <vt:lpstr>Times New Roman</vt:lpstr>
      <vt:lpstr>TimesNewRomanPSMT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ДИАГРАММА ВЫПОЛНЕНИЯ ЗАДАНИЙ ОГЭ МОДУЛЬ «ГЕОМЕРИЯ» В 2022 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Цифровые образовательные ресурсы (ЦОР)  </vt:lpstr>
      <vt:lpstr>Задачи комплекта цифровых образовательных ресурсов:</vt:lpstr>
      <vt:lpstr>Презентация PowerPoint</vt:lpstr>
      <vt:lpstr>Презентация PowerPoint</vt:lpstr>
      <vt:lpstr>Презентация PowerPoint</vt:lpstr>
      <vt:lpstr>Тополь у реки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Компьютерные программы по геометрии</vt:lpstr>
      <vt:lpstr>Компьютерные программы по геометрии</vt:lpstr>
      <vt:lpstr>Wingeom  (Wgeomru)</vt:lpstr>
      <vt:lpstr> Программа Wingeom обладает возможностями: </vt:lpstr>
      <vt:lpstr>Презентация PowerPoint</vt:lpstr>
      <vt:lpstr>Систему можно использовать для построения линий: </vt:lpstr>
      <vt:lpstr>Кроме графических действий в системе могут быть выполнены вычисления: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«The Geometer's Sketchpad» Живая геометрия  </vt:lpstr>
      <vt:lpstr>Презентация PowerPoint</vt:lpstr>
      <vt:lpstr>Презентация PowerPoint</vt:lpstr>
      <vt:lpstr>Постороение уравнениий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«Интерактивная геометрия (Kig)»</vt:lpstr>
      <vt:lpstr>Построение объектов </vt:lpstr>
      <vt:lpstr>Презентация PowerPoint</vt:lpstr>
      <vt:lpstr>Презентация PowerPoint</vt:lpstr>
      <vt:lpstr>Презентация PowerPoint</vt:lpstr>
      <vt:lpstr>«Математический конструктор 1С»</vt:lpstr>
      <vt:lpstr>Возможности «Математического конструктора»: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335</cp:revision>
  <dcterms:created xsi:type="dcterms:W3CDTF">2019-08-27T18:17:13Z</dcterms:created>
  <dcterms:modified xsi:type="dcterms:W3CDTF">2023-04-06T02:47:31Z</dcterms:modified>
</cp:coreProperties>
</file>