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69" r:id="rId6"/>
    <p:sldId id="268" r:id="rId7"/>
    <p:sldId id="270" r:id="rId8"/>
    <p:sldId id="271" r:id="rId9"/>
    <p:sldId id="272" r:id="rId10"/>
    <p:sldId id="267" r:id="rId11"/>
    <p:sldId id="263" r:id="rId12"/>
    <p:sldId id="265" r:id="rId13"/>
    <p:sldId id="264" r:id="rId14"/>
    <p:sldId id="262" r:id="rId15"/>
    <p:sldId id="26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D6A"/>
    <a:srgbClr val="4ECA0A"/>
    <a:srgbClr val="009900"/>
    <a:srgbClr val="E2E6EB"/>
    <a:srgbClr val="99FF33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5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EB3AD-618B-6C62-BBFF-F60FEC207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F2CCD9-B01A-EBEF-9082-A5D8BC347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58853-1F90-54F9-49EE-6C637C9D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FCB-9BA3-437F-A958-8E52747630B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34E62-4271-BF56-EC7D-BC138745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466F3-08B5-08D7-2A53-E469799A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862-820E-4780-8F42-F0D16D3C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6B674-40FB-46E0-3CCA-D8B083AA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14D044-788F-6032-F265-CE5FD72A1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FEEAB-4913-C338-A4A5-063AF59C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FCB-9BA3-437F-A958-8E52747630B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DD8F4-8328-5406-0282-1358C830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D1765F-B225-D6D7-C012-676E0FAB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862-820E-4780-8F42-F0D16D3C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60EF93-30C7-82D0-982D-C1160C341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DE418A-7CDB-DD91-62D6-E82DB5210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9EF5A8-7A0C-3255-DC33-11887FEC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FCB-9BA3-437F-A958-8E52747630B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64FBA-D52D-5455-D801-5137502C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1F750-665C-83B9-1DD9-C7531133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862-820E-4780-8F42-F0D16D3C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3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7181-081F-9ABA-B39A-53590915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C685C-F070-0F76-32DA-4F89D8862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46DB9-9ED2-3652-9A84-6207F4B1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FCB-9BA3-437F-A958-8E52747630B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CEDA50-CF17-2FA0-7D0D-84BC6C72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65B3C-FEFA-85FB-FD01-B0BE3F25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862-820E-4780-8F42-F0D16D3C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6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30222-B61D-1886-4407-6C07FFC9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871BF7-CDB2-5532-E480-749FD225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96D43D-B1F3-67DF-18AA-2A96613D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FCB-9BA3-437F-A958-8E52747630B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7FD54-3703-E9C7-8985-5AE41987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6D257-95AF-93AA-B6F9-8349C343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862-820E-4780-8F42-F0D16D3C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4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4A4F0-69FF-F2F8-6251-85322940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2AAA7E-276C-8A5F-C2B4-4B994FEEE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0C6ACD-9331-9CF8-D286-F1FADE804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03B79B-F57D-E442-87E2-EB408AA92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FCB-9BA3-437F-A958-8E52747630B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23FEC9-9099-1A8A-7C4C-48ED876A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ED87E4-E23F-5577-36D8-91262DC8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862-820E-4780-8F42-F0D16D3C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6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B170E-FA08-2206-1300-90082836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FA8DB-E891-EEF5-8FFD-A619C59DB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1DE299-96D6-14EC-75B5-7D1760966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D9E8C6-F0E0-A72E-76FA-A84683FDA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EA64F8-72E7-B69C-FA0C-C728FBD02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F46494-243F-A47C-A02F-6CA77454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FCB-9BA3-437F-A958-8E52747630B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469F7C-0123-054B-C8D5-4CD9DCDB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0C2249-9408-C751-0ECF-31ED7728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862-820E-4780-8F42-F0D16D3C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9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04A31-E42C-6520-F98A-41879D08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A125E4-25D4-9FA1-9DBB-0B07000FA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FCB-9BA3-437F-A958-8E52747630B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83F5D-93E5-8F26-F3F0-448DD1D7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288471-F2FD-D1BC-CFF6-CED1DF2B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862-820E-4780-8F42-F0D16D3C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4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644CC0-6F3F-294D-6BBD-9DBD71AA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FCB-9BA3-437F-A958-8E52747630B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7B5031-44BB-74C4-D1BF-0F9840F1A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C3A7A9-1DB7-0863-D01F-9BDC4A6E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862-820E-4780-8F42-F0D16D3C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9D2AC-4846-6F5E-6976-A0D23BDB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8D30B-22BC-D0E5-16B5-DD7C609D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628095-9B27-E1C3-BF80-A6B1C9CC6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CD572D-A252-145F-6624-55046D93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FCB-9BA3-437F-A958-8E52747630B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BA639A-31E7-36DD-2751-29AA6F69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AE2AC0-B307-9DF5-7975-AB5A602A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862-820E-4780-8F42-F0D16D3C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1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552D4-44D4-28F2-DFA6-127E87D6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F4DA2D-F6E7-E793-2756-75B0B9E94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F79262-7D91-5CDC-EAAE-47D524C5D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37F1A6-AE82-881B-9B1C-BAFFFD9A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FCB-9BA3-437F-A958-8E52747630B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F788E5-E59C-502E-E86E-923926AD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314D6F-63AF-AF1B-EE0A-DC0EBAB5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862-820E-4780-8F42-F0D16D3C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3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B9439-CA13-C6D3-A053-EE6AB453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E64EBE-7201-622A-FD9E-C2560E999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498512-1844-180D-F555-6B0E781C3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3FCB-9BA3-437F-A958-8E52747630B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8C015-1439-70ED-3AAB-5D4D72768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04E7C2-3980-D2CD-A0A3-DFF84A2F2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2862-820E-4780-8F42-F0D16D3C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A12B1-9362-CE77-0AA8-FA839814E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752" y="1603733"/>
            <a:ext cx="9847385" cy="291479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Формирование ИКТ-компетентностей у будущих педагогов младших классов в процессе подготовки к региональному Чемпионату «Профессионалы»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244D94B-5B92-922E-6CD3-3123278160C7}"/>
              </a:ext>
            </a:extLst>
          </p:cNvPr>
          <p:cNvSpPr txBox="1">
            <a:spLocks/>
          </p:cNvSpPr>
          <p:nvPr/>
        </p:nvSpPr>
        <p:spPr>
          <a:xfrm>
            <a:off x="216427" y="102802"/>
            <a:ext cx="11350644" cy="78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Цифровые инструменты в образовании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2F5216C-E76A-35AA-E447-30F3AECFCB61}"/>
              </a:ext>
            </a:extLst>
          </p:cNvPr>
          <p:cNvSpPr txBox="1">
            <a:spLocks/>
          </p:cNvSpPr>
          <p:nvPr/>
        </p:nvSpPr>
        <p:spPr>
          <a:xfrm>
            <a:off x="379648" y="5967948"/>
            <a:ext cx="11350644" cy="78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06.04.2023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48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3B403-BFB2-F62C-20F0-EEAB665F0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" b="29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B2D934-571C-9E7C-72E7-2C988E8989FB}"/>
              </a:ext>
            </a:extLst>
          </p:cNvPr>
          <p:cNvSpPr/>
          <p:nvPr/>
        </p:nvSpPr>
        <p:spPr>
          <a:xfrm>
            <a:off x="527050" y="247650"/>
            <a:ext cx="8540750" cy="857250"/>
          </a:xfrm>
          <a:prstGeom prst="rect">
            <a:avLst/>
          </a:prstGeom>
          <a:solidFill>
            <a:srgbClr val="FEE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31 марта – 7 апреля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74FC9D-4284-0DC8-166D-795FB88992E1}"/>
              </a:ext>
            </a:extLst>
          </p:cNvPr>
          <p:cNvSpPr/>
          <p:nvPr/>
        </p:nvSpPr>
        <p:spPr>
          <a:xfrm>
            <a:off x="203200" y="5651500"/>
            <a:ext cx="8223250" cy="958850"/>
          </a:xfrm>
          <a:prstGeom prst="rect">
            <a:avLst/>
          </a:prstGeom>
          <a:solidFill>
            <a:srgbClr val="FEE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8 площадок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43 компетенции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человек, в помещении, пол&#10;&#10;Автоматически созданное описание">
            <a:extLst>
              <a:ext uri="{FF2B5EF4-FFF2-40B4-BE49-F238E27FC236}">
                <a16:creationId xmlns:a16="http://schemas.microsoft.com/office/drawing/2014/main" id="{10ACFE47-63E0-5656-04D7-639443E3D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926"/>
            <a:ext cx="6057900" cy="454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в помещении, пол, потоло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19D6CCB4-3F42-6479-CC69-4849AF662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5" y="1939926"/>
            <a:ext cx="6184897" cy="463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1B30CF39-A4B4-B40D-3D40-F7E72822C338}"/>
              </a:ext>
            </a:extLst>
          </p:cNvPr>
          <p:cNvSpPr txBox="1">
            <a:spLocks/>
          </p:cNvSpPr>
          <p:nvPr/>
        </p:nvSpPr>
        <p:spPr>
          <a:xfrm>
            <a:off x="0" y="190500"/>
            <a:ext cx="12274550" cy="1301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Преподавание в младших классах</a:t>
            </a:r>
            <a:endParaRPr lang="en-US" sz="5400" b="1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4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 помещении, потолок, п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06931D78-2B30-BBE4-79FB-14D6D4554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 b="22836"/>
          <a:stretch/>
        </p:blipFill>
        <p:spPr>
          <a:xfrm>
            <a:off x="2766374" y="1106089"/>
            <a:ext cx="5966417" cy="5600413"/>
          </a:xfrm>
          <a:prstGeom prst="rect">
            <a:avLst/>
          </a:prstGeo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49984ECF-BF1D-6177-9C67-800A2D7B564B}"/>
              </a:ext>
            </a:extLst>
          </p:cNvPr>
          <p:cNvSpPr txBox="1">
            <a:spLocks/>
          </p:cNvSpPr>
          <p:nvPr/>
        </p:nvSpPr>
        <p:spPr>
          <a:xfrm>
            <a:off x="0" y="-69850"/>
            <a:ext cx="12192000" cy="1805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Задание (инвариантное). Подготовка и проведение урока открытия нового знания с применением интерактивного оборудования</a:t>
            </a:r>
            <a:endParaRPr lang="en-US" sz="32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кой планшет подходит Вам? - Интернет-магазин Megapixel">
            <a:extLst>
              <a:ext uri="{FF2B5EF4-FFF2-40B4-BE49-F238E27FC236}">
                <a16:creationId xmlns:a16="http://schemas.microsoft.com/office/drawing/2014/main" id="{936389AA-96CF-FCDF-0C65-089BADF5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688" y="2129764"/>
            <a:ext cx="2852560" cy="20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 помещении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C66A8CA1-FA59-374B-9C6B-AB047E290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33" y="1363419"/>
            <a:ext cx="7142148" cy="5356610"/>
          </a:xfrm>
          <a:prstGeom prst="rect">
            <a:avLst/>
          </a:prstGeo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A81D0CA5-3609-1560-043F-F908F8B00AA1}"/>
              </a:ext>
            </a:extLst>
          </p:cNvPr>
          <p:cNvSpPr txBox="1">
            <a:spLocks/>
          </p:cNvSpPr>
          <p:nvPr/>
        </p:nvSpPr>
        <p:spPr>
          <a:xfrm>
            <a:off x="57150" y="1"/>
            <a:ext cx="12020550" cy="1543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Задание (инвариантное). Подготовка и проведение фрагмента интерактивного взаимодействия с родителями</a:t>
            </a:r>
            <a:endParaRPr lang="en-US" sz="32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7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516075E-708C-59DB-0FF5-F7E81B16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7" y="-443673"/>
            <a:ext cx="12280900" cy="209549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Задание (инвариантное). </a:t>
            </a:r>
            <a:r>
              <a:rPr lang="ru-RU" sz="3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и проведение внеурочного занятия с применением интерактивного оборудования</a:t>
            </a:r>
            <a:endParaRPr lang="en-US" sz="32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текст, компьютер, письм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4CBEE875-8026-7F53-0E1F-5653D0404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8"/>
          <a:stretch/>
        </p:blipFill>
        <p:spPr>
          <a:xfrm>
            <a:off x="3054688" y="1100872"/>
            <a:ext cx="5426882" cy="58945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08B9F3-3766-9A1B-9ED4-4F17B3D11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3425" y="1574704"/>
            <a:ext cx="2949727" cy="37085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A679E5-255B-4EBE-D78C-42434AF98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52461"/>
            <a:ext cx="3152937" cy="39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5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516075E-708C-59DB-0FF5-F7E81B16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367"/>
            <a:ext cx="12014199" cy="114723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99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Задание (вариативное). Разработка методической презентации для обеспечения образовательного процесса</a:t>
            </a:r>
            <a:endParaRPr lang="en-US" sz="3200" b="1" dirty="0">
              <a:solidFill>
                <a:srgbClr val="009900"/>
              </a:solidFill>
              <a:latin typeface="+mn-lt"/>
            </a:endParaRPr>
          </a:p>
        </p:txBody>
      </p:sp>
      <p:pic>
        <p:nvPicPr>
          <p:cNvPr id="5" name="Рисунок 4" descr="Изображение выглядит как текст, человек, ноутбу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281E99C-DB51-D3FC-3598-C4D27EBB0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22" y="2286000"/>
            <a:ext cx="5966177" cy="4474633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стена, ноутбук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634D557F-8BCB-BEBB-3620-B84B5D3C7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1631950"/>
            <a:ext cx="5257799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516075E-708C-59DB-0FF5-F7E81B16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" y="55033"/>
            <a:ext cx="12217400" cy="156421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99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Задание (вариативное). Подготовка и проведение воспитательного мероприятия с применением интерактивного оборудования</a:t>
            </a:r>
            <a:endParaRPr lang="en-US" sz="3200" b="1" dirty="0">
              <a:solidFill>
                <a:srgbClr val="0099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, в помещении, стена, пол&#10;&#10;Автоматически созданное описание">
            <a:extLst>
              <a:ext uri="{FF2B5EF4-FFF2-40B4-BE49-F238E27FC236}">
                <a16:creationId xmlns:a16="http://schemas.microsoft.com/office/drawing/2014/main" id="{7489032A-E896-04B5-F4F0-42258A855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" t="370" r="494" b="16574"/>
          <a:stretch/>
        </p:blipFill>
        <p:spPr>
          <a:xfrm>
            <a:off x="715370" y="1300454"/>
            <a:ext cx="5143500" cy="56959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01A8C2A5-6D6A-7E8D-9252-C84EED539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75" y="1300454"/>
            <a:ext cx="4271963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4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B8AA3-F2F0-4301-D7F7-991F2FD2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43286"/>
            <a:ext cx="10839788" cy="132817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Нормативные документы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43EEA5-878D-C0F7-76A9-29F51AEA524A}"/>
              </a:ext>
            </a:extLst>
          </p:cNvPr>
          <p:cNvSpPr txBox="1"/>
          <p:nvPr/>
        </p:nvSpPr>
        <p:spPr>
          <a:xfrm>
            <a:off x="385058" y="1428413"/>
            <a:ext cx="11421884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995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ИКТ – компетентности учителей. Рекомендации Юнеско (версия 3)</a:t>
            </a:r>
          </a:p>
          <a:p>
            <a:pPr fontAlgn="base">
              <a:spcAft>
                <a:spcPts val="995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Минтруда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18.10.2013 N 544н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05.08.2016)</a:t>
            </a: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утверждении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профессионального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педагогическая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начального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995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21.07.2020. №474 «О национальных целях развития Российской Федерации на период до 2030 года»</a:t>
            </a:r>
          </a:p>
          <a:p>
            <a:pPr fontAlgn="base">
              <a:spcAft>
                <a:spcPts val="995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истерства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просвещения Российской Федерации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27.01.2023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5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b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организационном комитете Всероссийского чемпионатного движения по профессиональному мастерству»</a:t>
            </a:r>
          </a:p>
          <a:p>
            <a:pPr fontAlgn="base">
              <a:spcAft>
                <a:spcPts val="995"/>
              </a:spcAft>
            </a:pPr>
            <a:r>
              <a:rPr lang="ru-RU" sz="2400" dirty="0"/>
              <a:t>Положение о Всероссийском чемпионатном движения по профессиональному мастерству  от 06.02.2023  № 1/2023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416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241BB-CBE4-D111-DE9D-D48FCFEE401D}"/>
              </a:ext>
            </a:extLst>
          </p:cNvPr>
          <p:cNvSpPr txBox="1"/>
          <p:nvPr/>
        </p:nvSpPr>
        <p:spPr>
          <a:xfrm>
            <a:off x="625831" y="1103772"/>
            <a:ext cx="10940337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effectLst/>
                <a:ea typeface="Times New Roman" panose="02020603050405020304" pitchFamily="18" charset="0"/>
              </a:rPr>
              <a:t>«</a:t>
            </a:r>
            <a:r>
              <a:rPr lang="ru-RU" sz="2800" b="1" i="1" dirty="0">
                <a:effectLst/>
                <a:ea typeface="Times New Roman" panose="02020603050405020304" pitchFamily="18" charset="0"/>
              </a:rPr>
              <a:t>Информационно-</a:t>
            </a:r>
            <a:r>
              <a:rPr lang="ru-RU" sz="2800" b="1" i="1" dirty="0" err="1">
                <a:effectLst/>
                <a:ea typeface="Times New Roman" panose="02020603050405020304" pitchFamily="18" charset="0"/>
              </a:rPr>
              <a:t>коммуникационно</a:t>
            </a:r>
            <a:r>
              <a:rPr lang="ru-RU" sz="2800" b="1" i="1" dirty="0">
                <a:effectLst/>
                <a:ea typeface="Times New Roman" panose="02020603050405020304" pitchFamily="18" charset="0"/>
              </a:rPr>
              <a:t>-технологические 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(ИКТ) </a:t>
            </a:r>
            <a:r>
              <a:rPr lang="ru-RU" sz="2800" b="1" i="1" dirty="0">
                <a:effectLst/>
                <a:ea typeface="Times New Roman" panose="02020603050405020304" pitchFamily="18" charset="0"/>
              </a:rPr>
              <a:t>компетентности 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– это группа ключевых (универсальных) образовательных компетенций, которая проявляется, прежде всего, в деятельности при решении различного рода задач с применением компьютера, сети Internet и иных информационно-коммуникационных технологий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293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C17760-9AF9-4967-E96D-D301CE73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137"/>
            <a:ext cx="8105155" cy="7042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670BCF-AE6F-082E-AD8E-F0347CB86818}"/>
              </a:ext>
            </a:extLst>
          </p:cNvPr>
          <p:cNvSpPr txBox="1"/>
          <p:nvPr/>
        </p:nvSpPr>
        <p:spPr>
          <a:xfrm>
            <a:off x="7150100" y="1673800"/>
            <a:ext cx="49974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Структура ИКТ-компетентностей учителей </a:t>
            </a:r>
          </a:p>
          <a:p>
            <a:pPr algn="ctr"/>
            <a:r>
              <a:rPr lang="ru-RU" sz="3200" b="1" dirty="0"/>
              <a:t>по </a:t>
            </a:r>
          </a:p>
          <a:p>
            <a:pPr algn="ctr"/>
            <a:r>
              <a:rPr lang="ru-RU" sz="3200" b="1" dirty="0"/>
              <a:t>рекомендации ЮНЕСКО</a:t>
            </a:r>
          </a:p>
          <a:p>
            <a:pPr algn="ctr"/>
            <a:r>
              <a:rPr lang="ru-RU" sz="3200" b="1" dirty="0"/>
              <a:t>Версия 3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9394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0A45A-E05D-7F17-2B5C-FE1CECB9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343959"/>
            <a:ext cx="10515600" cy="6593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Общепользовательская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ИКТ-компетентность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A2449-CC77-EDDA-BE00-9D18B6456651}"/>
              </a:ext>
            </a:extLst>
          </p:cNvPr>
          <p:cNvSpPr txBox="1"/>
          <p:nvPr/>
        </p:nvSpPr>
        <p:spPr>
          <a:xfrm>
            <a:off x="186266" y="1403349"/>
            <a:ext cx="11770784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· Использование приемов и соблюдение правил начала, приостановки, продолжения и завершения работы со средствами ИКТ, устранения неполадок, обеспечения расходуемых материалов, эргономики, техники безопасности и другие вопросы, входящие в результаты освоения ИКТ в основной школе. </a:t>
            </a:r>
          </a:p>
          <a:p>
            <a:pPr>
              <a:lnSpc>
                <a:spcPct val="150000"/>
              </a:lnSpc>
            </a:pPr>
            <a:r>
              <a:rPr lang="ru-RU" dirty="0"/>
              <a:t>· Соблюдение этических и правовых норм использования ИКТ (в том числе недопустимость неавторизованного использования и навязывания информации). </a:t>
            </a:r>
          </a:p>
          <a:p>
            <a:pPr>
              <a:lnSpc>
                <a:spcPct val="150000"/>
              </a:lnSpc>
            </a:pPr>
            <a:r>
              <a:rPr lang="ru-RU" dirty="0"/>
              <a:t>· </a:t>
            </a:r>
            <a:r>
              <a:rPr lang="ru-RU" dirty="0" err="1"/>
              <a:t>Видеоаудиофиксация</a:t>
            </a:r>
            <a:r>
              <a:rPr lang="ru-RU" dirty="0"/>
              <a:t> процессов в окружающем мире и в образовательном процессе. </a:t>
            </a:r>
          </a:p>
          <a:p>
            <a:pPr>
              <a:lnSpc>
                <a:spcPct val="150000"/>
              </a:lnSpc>
            </a:pPr>
            <a:r>
              <a:rPr lang="ru-RU" dirty="0"/>
              <a:t>· Клавиатурный ввод.</a:t>
            </a:r>
          </a:p>
          <a:p>
            <a:pPr>
              <a:lnSpc>
                <a:spcPct val="150000"/>
              </a:lnSpc>
            </a:pPr>
            <a:r>
              <a:rPr lang="ru-RU" dirty="0"/>
              <a:t> · </a:t>
            </a:r>
            <a:r>
              <a:rPr lang="ru-RU" dirty="0" err="1"/>
              <a:t>Аудиовидиотекстовая</a:t>
            </a:r>
            <a:r>
              <a:rPr lang="ru-RU" dirty="0"/>
              <a:t> коммуникация (двусторонняя связь, конференция, мгновенные и отложенные сообщения, автоматизированные коррекция текста и перевод между языками).</a:t>
            </a:r>
          </a:p>
          <a:p>
            <a:pPr>
              <a:lnSpc>
                <a:spcPct val="150000"/>
              </a:lnSpc>
            </a:pPr>
            <a:r>
              <a:rPr lang="ru-RU" dirty="0"/>
              <a:t> · Навыки поиска в Интернете и базах данных. </a:t>
            </a:r>
          </a:p>
          <a:p>
            <a:pPr>
              <a:lnSpc>
                <a:spcPct val="150000"/>
              </a:lnSpc>
            </a:pPr>
            <a:r>
              <a:rPr lang="ru-RU" dirty="0"/>
              <a:t>· Систематическое использование имеющихся навыков в повседневном и профессиональном контексте.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1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0A45A-E05D-7F17-2B5C-FE1CECB9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343959"/>
            <a:ext cx="10515600" cy="6593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Общепедагогическая ИКТ-компетентность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A2449-CC77-EDDA-BE00-9D18B6456651}"/>
              </a:ext>
            </a:extLst>
          </p:cNvPr>
          <p:cNvSpPr txBox="1"/>
          <p:nvPr/>
        </p:nvSpPr>
        <p:spPr>
          <a:xfrm>
            <a:off x="120650" y="1085849"/>
            <a:ext cx="12071350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· Педагогическая деятельность в информационной среде (ИС) и постоянное ее отображение в ИС в соответствии с задачами: </a:t>
            </a:r>
          </a:p>
          <a:p>
            <a:pPr>
              <a:lnSpc>
                <a:spcPct val="150000"/>
              </a:lnSpc>
            </a:pPr>
            <a:r>
              <a:rPr lang="ru-RU" dirty="0"/>
              <a:t>· Планирования и объективного анализа образовательного процесса.</a:t>
            </a:r>
          </a:p>
          <a:p>
            <a:pPr>
              <a:lnSpc>
                <a:spcPct val="150000"/>
              </a:lnSpc>
            </a:pPr>
            <a:r>
              <a:rPr lang="ru-RU" dirty="0"/>
              <a:t> · Прозрачности и понятности образовательного процесса окружающему миру (и соответствующих ограничений доступа).</a:t>
            </a:r>
          </a:p>
          <a:p>
            <a:pPr>
              <a:lnSpc>
                <a:spcPct val="150000"/>
              </a:lnSpc>
            </a:pPr>
            <a:r>
              <a:rPr lang="ru-RU" dirty="0"/>
              <a:t> · Организации образовательного процесса: o выдача заданий учащимся, o проверка заданий перед следующим занятием, рецензирование и фиксация промежуточных и итоговых результатов, в том числе в соответствии с заданной системой критериев, o составление и аннотирование портфолио учащихся и своего собственного, o дистанционное консультирование учащихся при выполнении задания, поддержка взаимодействия учащегося с тьютором.</a:t>
            </a:r>
          </a:p>
          <a:p>
            <a:pPr>
              <a:lnSpc>
                <a:spcPct val="150000"/>
              </a:lnSpc>
            </a:pPr>
            <a:r>
              <a:rPr lang="ru-RU" dirty="0"/>
              <a:t> · Организация образовательного процесса, при которой учащиеся систематически в соответствии с целями образования: o ведут деятельность и достигают результатов в открытом контролируемом информационном пространстве, o следуют нормам цитирования и ссылок (при умении учителя использовать системы антиплагиата), o используют предоставленные им инструменты информационной деятельности.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1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0A45A-E05D-7F17-2B5C-FE1CECB9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08" y="51859"/>
            <a:ext cx="10515600" cy="6593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Общепедагогическая ИКТ-компетентность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A2449-CC77-EDDA-BE00-9D18B6456651}"/>
              </a:ext>
            </a:extLst>
          </p:cNvPr>
          <p:cNvSpPr txBox="1"/>
          <p:nvPr/>
        </p:nvSpPr>
        <p:spPr>
          <a:xfrm>
            <a:off x="91016" y="622300"/>
            <a:ext cx="12100984" cy="6504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· Подготовка и проведение выступлений, обсуждений, консультаций с компьютерной поддержкой, в том числе в телекоммуникационной среде.</a:t>
            </a:r>
          </a:p>
          <a:p>
            <a:pPr>
              <a:lnSpc>
                <a:spcPct val="150000"/>
              </a:lnSpc>
            </a:pPr>
            <a:r>
              <a:rPr lang="ru-RU" dirty="0"/>
              <a:t> · Организация и проведение групповой (в том числе межшкольной) деятельности в телекоммуникационной среде. </a:t>
            </a:r>
          </a:p>
          <a:p>
            <a:pPr>
              <a:lnSpc>
                <a:spcPct val="150000"/>
              </a:lnSpc>
            </a:pPr>
            <a:r>
              <a:rPr lang="ru-RU" dirty="0"/>
              <a:t>· Использование инструментов проектирования деятельности (в том числе коллективной), визуализации ролей и событий. </a:t>
            </a:r>
          </a:p>
          <a:p>
            <a:pPr>
              <a:lnSpc>
                <a:spcPct val="150000"/>
              </a:lnSpc>
            </a:pPr>
            <a:r>
              <a:rPr lang="ru-RU" dirty="0"/>
              <a:t>· Визуальная коммуникация – использование средств наглядных объектов в процессе коммуникации, в том числе концептуальных, организационных и др. диаграмм, видеомонтажа. </a:t>
            </a:r>
          </a:p>
          <a:p>
            <a:pPr>
              <a:lnSpc>
                <a:spcPct val="150000"/>
              </a:lnSpc>
            </a:pPr>
            <a:r>
              <a:rPr lang="ru-RU" dirty="0"/>
              <a:t>· Предсказание, проектирование и относительное оценивание индивидуального прогресса учащегося, исходя из текущего состояния, характеристик личности, предшествующей истории, накопленной ранее статистической информации о различных учащихся.</a:t>
            </a:r>
          </a:p>
          <a:p>
            <a:pPr>
              <a:lnSpc>
                <a:spcPct val="150000"/>
              </a:lnSpc>
            </a:pPr>
            <a:r>
              <a:rPr lang="ru-RU" dirty="0"/>
              <a:t> · Оценивание качества цифровых образовательных ресурсов (источников, инструментов) по отношению к заданным образовательным задачам их использования. </a:t>
            </a:r>
          </a:p>
          <a:p>
            <a:pPr>
              <a:lnSpc>
                <a:spcPct val="150000"/>
              </a:lnSpc>
            </a:pPr>
            <a:r>
              <a:rPr lang="ru-RU" dirty="0"/>
              <a:t>· Учет общественного информационного пространства, в частности молодежного. ·</a:t>
            </a:r>
          </a:p>
          <a:p>
            <a:pPr>
              <a:lnSpc>
                <a:spcPct val="150000"/>
              </a:lnSpc>
            </a:pPr>
            <a:r>
              <a:rPr lang="ru-RU" dirty="0"/>
              <a:t> Поддержка формирования и использования </a:t>
            </a:r>
            <a:r>
              <a:rPr lang="ru-RU" dirty="0" err="1"/>
              <a:t>общепользовательского</a:t>
            </a:r>
            <a:r>
              <a:rPr lang="ru-RU" dirty="0"/>
              <a:t> компонента в работе учащихся. </a:t>
            </a:r>
          </a:p>
          <a:p>
            <a:pPr>
              <a:lnSpc>
                <a:spcPct val="150000"/>
              </a:lnSpc>
            </a:pPr>
            <a:r>
              <a:rPr lang="ru-RU" dirty="0"/>
              <a:t>· Организация мониторинга учащимися своего состояния здоровья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4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0A45A-E05D-7F17-2B5C-FE1CECB9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6" y="0"/>
            <a:ext cx="12100984" cy="82444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Предметно-педагогическая ИКТ-компетентность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A2449-CC77-EDDA-BE00-9D18B6456651}"/>
              </a:ext>
            </a:extLst>
          </p:cNvPr>
          <p:cNvSpPr txBox="1"/>
          <p:nvPr/>
        </p:nvSpPr>
        <p:spPr>
          <a:xfrm>
            <a:off x="186266" y="1009650"/>
            <a:ext cx="12100984" cy="613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·  Постановка и проведение эксперимента в виртуальных лабораториях своего предмета (естественные и математические науки, экономика, экология, социология).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 · Получение массива числовых данных с помощью автоматического считывания с цифровых измерительных устройств (датчиков) разметки видеоизображений, последующих замеров и накопления экспериментальных данных (естественные и математические науки, география). 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· Обработка числовых данных с помощью инструментов компьютерной статистики и визуализации (естественные и математические науки, экономика, экология, социология). 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· Геолокация. Ввод информации в геоинформационные системы. Распознавание объектов на картах и космических снимках, совмещение карт и снимков (география, экология, экономика, биология). 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· Использование цифровых определителей, их дополнение. 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6140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0A45A-E05D-7F17-2B5C-FE1CECB9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6" y="0"/>
            <a:ext cx="12100984" cy="82444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Предметно-педагогическая ИКТ-компетентность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A2449-CC77-EDDA-BE00-9D18B6456651}"/>
              </a:ext>
            </a:extLst>
          </p:cNvPr>
          <p:cNvSpPr txBox="1"/>
          <p:nvPr/>
        </p:nvSpPr>
        <p:spPr>
          <a:xfrm>
            <a:off x="245533" y="1205689"/>
            <a:ext cx="11700934" cy="5118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/>
              <a:t>· Знание качественных информационных источников своего предмета, включая: o литературные тексты и экранизации, o исторические документы, включая исторические карты (все предметы). 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· Представление информации в родословных деревьях и на линиях времени.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ru-RU" sz="2200" dirty="0"/>
              <a:t>· Использование цифровых технологий музыкальной композиции и исполнения. 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· Использование цифровых технологий визуального творчества, в том числе мультипликации, анимации, трехмерной графики и прототипирования.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 · Конструирование виртуальных и реальных устройств с цифровым управлением.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 · Поддержка учителем реализации всех элементов предметно-педагогического компонента предмета в работе учащихся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6041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909</Words>
  <Application>Microsoft Office PowerPoint</Application>
  <PresentationFormat>Широкоэкранный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Формирование ИКТ-компетентностей у будущих педагогов младших классов в процессе подготовки к региональному Чемпионату «Профессионалы»</vt:lpstr>
      <vt:lpstr>Нормативные документы</vt:lpstr>
      <vt:lpstr>Презентация PowerPoint</vt:lpstr>
      <vt:lpstr>Презентация PowerPoint</vt:lpstr>
      <vt:lpstr>Общепользовательская ИКТ-компетентность</vt:lpstr>
      <vt:lpstr>Общепедагогическая ИКТ-компетентность</vt:lpstr>
      <vt:lpstr>Общепедагогическая ИКТ-компетентность</vt:lpstr>
      <vt:lpstr>Предметно-педагогическая ИКТ-компетентность</vt:lpstr>
      <vt:lpstr>Предметно-педагогическая ИКТ-компетентность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(инвариантное). Подготовка и проведение внеурочного занятия с применением интерактивного оборудования</vt:lpstr>
      <vt:lpstr>Задание (вариативное). Разработка методической презентации для обеспечения образовательного процесса</vt:lpstr>
      <vt:lpstr>Задание (вариативное). Подготовка и проведение воспитательного мероприятия с применением интерактивного оборудования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ИКТ-компетентностей у будущих педагогов младших классов в процессе подготовки к региональному Чемпионату «Профессионалы»</dc:title>
  <dc:creator>Светлана Громова</dc:creator>
  <cp:lastModifiedBy>Светлана Громова</cp:lastModifiedBy>
  <cp:revision>5</cp:revision>
  <dcterms:created xsi:type="dcterms:W3CDTF">2023-04-05T04:44:10Z</dcterms:created>
  <dcterms:modified xsi:type="dcterms:W3CDTF">2023-04-06T03:36:58Z</dcterms:modified>
</cp:coreProperties>
</file>