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1" r:id="rId42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Trebuchet MS" panose="020B060302020202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ihumoyGL+c6oreKlzbEhBwuter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24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ftr" idx="11"/>
          </p:nvPr>
        </p:nvSpPr>
        <p:spPr>
          <a:xfrm>
            <a:off x="215900" y="8316913"/>
            <a:ext cx="659765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4241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17e5e28c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1117e5e28c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1117e5e28cc_0_68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604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17e5e28c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117e5e28c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1117e5e28cc_0_76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452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17e5e28c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117e5e28c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1117e5e28cc_0_83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93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17e5e28c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117e5e28c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1117e5e28cc_0_91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187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17e5e28c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117e5e28c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1117e5e28cc_0_106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07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17e5e28c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117e5e28c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1117e5e28cc_0_121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036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17e5e28c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117e5e28c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1117e5e28cc_0_128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185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17e5e28c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117e5e28c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1117e5e28cc_0_135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162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17e5e28cc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1117e5e28cc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1117e5e28cc_0_264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9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17e5e28c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1117e5e28cc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117e5e28cc_0_142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46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0633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17e5e28c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117e5e28c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1117e5e28cc_0_152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374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17e5e28c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1117e5e28cc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1117e5e28cc_0_161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5763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17e5e28cc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1117e5e28cc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1117e5e28cc_0_168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626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17e5e28c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1117e5e28cc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1117e5e28cc_0_175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485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17e5e28c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1117e5e28c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1117e5e28cc_0_189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878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17e5e28cc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1117e5e28cc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g1117e5e28cc_0_196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645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17e5e28cc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117e5e28cc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1117e5e28cc_0_203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373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17e5e28cc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1117e5e28cc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1117e5e28cc_0_210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323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117e5e28cc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1117e5e28cc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1117e5e28cc_0_217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555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17e5e28cc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1117e5e28cc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1117e5e28cc_0_224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75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2490685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12490685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g112490685b0_0_0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859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17e5e28cc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1117e5e28cc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1117e5e28cc_0_276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15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117e5e28cc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1117e5e28cc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1117e5e28cc_0_231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62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17e5e28cc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1117e5e28cc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g1117e5e28cc_0_241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925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17e5e28cc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117e5e28cc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1117e5e28cc_0_248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992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17e5e28cc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1117e5e28cc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1117e5e28cc_0_255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52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2b5ea8fa9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22b5ea8fa9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g22b5ea8fa93_0_12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0715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2b5ea8fa9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g22b5ea8fa9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625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f06c0f64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10f06c0f64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g10f06c0f649_0_3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4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17e5e28c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1117e5e28c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1117e5e28cc_0_7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44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17e5e28c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117e5e28c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1117e5e28cc_0_22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41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17e5e28c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117e5e28c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1117e5e28cc_0_29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15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17e5e28c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1117e5e28c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117e5e28cc_0_41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92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17e5e28c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17e5e28c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1117e5e28cc_0_60:notes"/>
          <p:cNvSpPr txBox="1">
            <a:spLocks noGrp="1"/>
          </p:cNvSpPr>
          <p:nvPr>
            <p:ph type="sldNum" idx="12"/>
          </p:nvPr>
        </p:nvSpPr>
        <p:spPr>
          <a:xfrm>
            <a:off x="5876925" y="0"/>
            <a:ext cx="9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08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685800" y="1916832"/>
            <a:ext cx="7772400" cy="168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151"/>
              </a:buClr>
              <a:buSzPts val="2400"/>
              <a:buNone/>
              <a:defRPr sz="2400">
                <a:solidFill>
                  <a:srgbClr val="3F315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468313" y="6356350"/>
            <a:ext cx="7559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68313" y="6356350"/>
            <a:ext cx="7559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68313" y="6356350"/>
            <a:ext cx="7559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468313" y="6356350"/>
            <a:ext cx="7559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5F49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55576" y="141277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755576" y="278092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68313" y="6356350"/>
            <a:ext cx="7559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68313" y="6356350"/>
            <a:ext cx="7559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5F49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68313" y="6356350"/>
            <a:ext cx="7559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5F49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251520" y="5733256"/>
            <a:ext cx="8712968" cy="42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>
            <a:spLocks noGrp="1"/>
          </p:cNvSpPr>
          <p:nvPr>
            <p:ph type="pic" idx="2"/>
          </p:nvPr>
        </p:nvSpPr>
        <p:spPr>
          <a:xfrm>
            <a:off x="1439652" y="836713"/>
            <a:ext cx="6516724" cy="48245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468313" y="6356350"/>
            <a:ext cx="7559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5F49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ftr" idx="11"/>
          </p:nvPr>
        </p:nvSpPr>
        <p:spPr>
          <a:xfrm>
            <a:off x="468313" y="6356350"/>
            <a:ext cx="7559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3" name="Google Shape;13;p3" descr="СурГПУ (2)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3"/>
          <p:cNvGrpSpPr/>
          <p:nvPr/>
        </p:nvGrpSpPr>
        <p:grpSpPr>
          <a:xfrm>
            <a:off x="71438" y="6237288"/>
            <a:ext cx="9001125" cy="71437"/>
            <a:chOff x="72000" y="6165304"/>
            <a:chExt cx="9000000" cy="72008"/>
          </a:xfrm>
        </p:grpSpPr>
        <p:cxnSp>
          <p:nvCxnSpPr>
            <p:cNvPr id="15" name="Google Shape;15;p3"/>
            <p:cNvCxnSpPr/>
            <p:nvPr/>
          </p:nvCxnSpPr>
          <p:spPr>
            <a:xfrm>
              <a:off x="72000" y="6165304"/>
              <a:ext cx="9000000" cy="0"/>
            </a:xfrm>
            <a:prstGeom prst="straightConnector1">
              <a:avLst/>
            </a:prstGeom>
            <a:noFill/>
            <a:ln w="38100" cap="sq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16;p3"/>
            <p:cNvCxnSpPr/>
            <p:nvPr/>
          </p:nvCxnSpPr>
          <p:spPr>
            <a:xfrm>
              <a:off x="251365" y="6237312"/>
              <a:ext cx="8639683" cy="0"/>
            </a:xfrm>
            <a:prstGeom prst="straightConnector1">
              <a:avLst/>
            </a:prstGeom>
            <a:noFill/>
            <a:ln w="25400" cap="sq" cmpd="sng">
              <a:solidFill>
                <a:srgbClr val="5F497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1%82%D0%B8%D0%BA%D0%B5%D1%82" TargetMode="External"/><Relationship Id="rId3" Type="http://schemas.openxmlformats.org/officeDocument/2006/relationships/hyperlink" Target="http://wikireality.ru/wiki/%D0%98%D0%BD%D1%82%D0%B5%D1%80%D0%BD%D0%B5%D1%82" TargetMode="External"/><Relationship Id="rId7" Type="http://schemas.openxmlformats.org/officeDocument/2006/relationships/hyperlink" Target="https://ru.wikipedia.org/wiki/%D0%A4%D1%80%D0%B0%D0%BD%D1%86%D1%83%D0%B7%D1%81%D0%BA%D0%B8%D0%B9_%D1%8F%D0%B7%D1%8B%D0%BA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C%D0%BF%D1%8C%D1%8E%D1%82%D0%B5%D1%80%D0%BD%D0%B0%D1%8F_%D1%81%D0%B5%D1%82%D1%8C" TargetMode="External"/><Relationship Id="rId5" Type="http://schemas.openxmlformats.org/officeDocument/2006/relationships/hyperlink" Target="https://ru.wikipedia.org/wiki/%D0%90%D0%BD%D0%B3%D0%BB%D0%B8%D0%B9%D1%81%D0%BA%D0%B8%D0%B9_%D1%8F%D0%B7%D1%8B%D0%BA" TargetMode="External"/><Relationship Id="rId10" Type="http://schemas.openxmlformats.org/officeDocument/2006/relationships/hyperlink" Target="https://ru.wikipedia.org/wiki/%D0%98%D0%BD%D1%82%D0%B5%D1%80%D0%BD%D0%B5%D1%82" TargetMode="External"/><Relationship Id="rId4" Type="http://schemas.openxmlformats.org/officeDocument/2006/relationships/hyperlink" Target="http://wikireality.ru/wiki/%D0%98%D0%BD%D1%82%D0%B5%D1%80%D0%BD%D0%B5%D1%82-%D1%81%D0%B0%D0%B9%D1%82" TargetMode="External"/><Relationship Id="rId9" Type="http://schemas.openxmlformats.org/officeDocument/2006/relationships/hyperlink" Target="https://ru.wikipedia.org/wiki/%D0%9D%D0%B5%D0%BE%D0%BB%D0%BE%D0%B3%D0%B8%D0%B7%D0%BC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u.wikipedia.org/wiki/%D0%9B%D0%B0%D1%82%D0%B8%D0%BD%D1%81%D0%BA%D0%B8%D0%B9_%D1%8F%D0%B7%D1%8B%D0%BA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nesco.ru/unesc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604350" y="2287200"/>
            <a:ext cx="8202000" cy="22836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sz="40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Элементы медиаобразования </a:t>
            </a:r>
            <a:endParaRPr sz="40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sz="40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при подготовке учителя</a:t>
            </a:r>
            <a:endParaRPr sz="40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1"/>
          </p:nvPr>
        </p:nvSpPr>
        <p:spPr>
          <a:xfrm>
            <a:off x="604350" y="4677050"/>
            <a:ext cx="81630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400"/>
              <a:buNone/>
            </a:pPr>
            <a:r>
              <a:rPr lang="ru-RU">
                <a:solidFill>
                  <a:srgbClr val="4C1130"/>
                </a:solidFill>
              </a:rPr>
              <a:t>Докладчик:</a:t>
            </a:r>
            <a:endParaRPr>
              <a:solidFill>
                <a:srgbClr val="4C113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400"/>
              <a:buNone/>
            </a:pPr>
            <a:r>
              <a:rPr lang="ru-RU">
                <a:solidFill>
                  <a:srgbClr val="4C1130"/>
                </a:solidFill>
              </a:rPr>
              <a:t>Саркисян Татьяна Анатольевна,</a:t>
            </a:r>
            <a:endParaRPr>
              <a:solidFill>
                <a:srgbClr val="4C113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400"/>
              <a:buNone/>
            </a:pPr>
            <a:r>
              <a:rPr lang="ru-RU" sz="1800">
                <a:solidFill>
                  <a:srgbClr val="4C1130"/>
                </a:solidFill>
              </a:rPr>
              <a:t>к.п.н., доцент кафедры высшей математики и информатики</a:t>
            </a:r>
            <a:endParaRPr sz="1800">
              <a:solidFill>
                <a:srgbClr val="4C113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400"/>
              <a:buNone/>
            </a:pPr>
            <a:r>
              <a:rPr lang="ru-RU" sz="1800">
                <a:solidFill>
                  <a:srgbClr val="4C1130"/>
                </a:solidFill>
              </a:rPr>
              <a:t>СурГПУ</a:t>
            </a:r>
            <a:endParaRPr sz="1800">
              <a:solidFill>
                <a:srgbClr val="4C1130"/>
              </a:solidFill>
            </a:endParaRPr>
          </a:p>
        </p:txBody>
      </p:sp>
      <p:sp>
        <p:nvSpPr>
          <p:cNvPr id="65" name="Google Shape;65;p1"/>
          <p:cNvSpPr txBox="1">
            <a:spLocks noGrp="1"/>
          </p:cNvSpPr>
          <p:nvPr>
            <p:ph type="sldNum" idx="12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  <p:sp>
        <p:nvSpPr>
          <p:cNvPr id="66" name="Google Shape;66;p1"/>
          <p:cNvSpPr txBox="1"/>
          <p:nvPr/>
        </p:nvSpPr>
        <p:spPr>
          <a:xfrm>
            <a:off x="2391100" y="708625"/>
            <a:ext cx="6586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rgbClr val="85200C"/>
                </a:solidFill>
                <a:latin typeface="Trebuchet MS"/>
                <a:ea typeface="Trebuchet MS"/>
                <a:cs typeface="Trebuchet MS"/>
                <a:sym typeface="Trebuchet MS"/>
              </a:rPr>
              <a:t>Всероссийская научно-практическая конференция </a:t>
            </a:r>
            <a:endParaRPr sz="1900" b="1">
              <a:solidFill>
                <a:srgbClr val="85200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rgbClr val="85200C"/>
                </a:solidFill>
                <a:latin typeface="Trebuchet MS"/>
                <a:ea typeface="Trebuchet MS"/>
                <a:cs typeface="Trebuchet MS"/>
                <a:sym typeface="Trebuchet MS"/>
              </a:rPr>
              <a:t>с международным участием </a:t>
            </a:r>
            <a:endParaRPr sz="1900" b="1">
              <a:solidFill>
                <a:srgbClr val="85200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rgbClr val="85200C"/>
                </a:solidFill>
                <a:latin typeface="Trebuchet MS"/>
                <a:ea typeface="Trebuchet MS"/>
                <a:cs typeface="Trebuchet MS"/>
                <a:sym typeface="Trebuchet MS"/>
              </a:rPr>
              <a:t>«Цифровые инструменты в образовании»</a:t>
            </a:r>
            <a:endParaRPr sz="1900" b="1">
              <a:solidFill>
                <a:srgbClr val="8520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 l="14538" t="17499" r="10211" b="17447"/>
          <a:stretch/>
        </p:blipFill>
        <p:spPr>
          <a:xfrm>
            <a:off x="281250" y="638550"/>
            <a:ext cx="2194877" cy="149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17e5e28cc_0_68"/>
          <p:cNvSpPr txBox="1">
            <a:spLocks noGrp="1"/>
          </p:cNvSpPr>
          <p:nvPr>
            <p:ph type="title"/>
          </p:nvPr>
        </p:nvSpPr>
        <p:spPr>
          <a:xfrm>
            <a:off x="299325" y="620725"/>
            <a:ext cx="8729700" cy="79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Содержательные аспекты медиаобразования</a:t>
            </a:r>
            <a:endParaRPr sz="27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" name="Google Shape;165;g1117e5e28cc_0_68"/>
          <p:cNvSpPr txBox="1">
            <a:spLocks noGrp="1"/>
          </p:cNvSpPr>
          <p:nvPr>
            <p:ph type="body" idx="1"/>
          </p:nvPr>
        </p:nvSpPr>
        <p:spPr>
          <a:xfrm>
            <a:off x="457200" y="1461200"/>
            <a:ext cx="8229600" cy="4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Font typeface="Times New Roman"/>
              <a:buChar char="★"/>
            </a:pPr>
            <a:r>
              <a:rPr lang="ru-RU" sz="24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основы искусствоведения в медиасфере (виды и жанры медиа, функции медиа в социуме, </a:t>
            </a:r>
            <a:endParaRPr sz="24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Char char="★"/>
            </a:pPr>
            <a:r>
              <a:rPr lang="ru-RU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медиаязык, история медиа и т.д.), </a:t>
            </a:r>
            <a:endParaRPr sz="24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Font typeface="Times New Roman"/>
              <a:buChar char="★"/>
            </a:pPr>
            <a:r>
              <a:rPr lang="ru-RU" sz="24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сведения об основных областях применения теоретических знаний (профессиональные средства массовой информации, любительская медиасфера, </a:t>
            </a:r>
            <a:endParaRPr sz="24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Char char="★"/>
            </a:pPr>
            <a:r>
              <a:rPr lang="ru-RU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каналы распространения медиа, клубные, кружковые движения в медиасфере, </a:t>
            </a:r>
            <a:endParaRPr sz="24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Font typeface="Times New Roman"/>
              <a:buChar char="★"/>
            </a:pPr>
            <a:r>
              <a:rPr lang="ru-RU" sz="24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образовательные и досуговые учреждения и т.д.), </a:t>
            </a:r>
            <a:endParaRPr sz="24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Char char="★"/>
            </a:pPr>
            <a:r>
              <a:rPr lang="ru-RU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технология проведения занятий на медиаматериале.</a:t>
            </a:r>
            <a:endParaRPr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6" name="Google Shape;166;g1117e5e28cc_0_68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17e5e28cc_0_76"/>
          <p:cNvSpPr txBox="1">
            <a:spLocks noGrp="1"/>
          </p:cNvSpPr>
          <p:nvPr>
            <p:ph type="title"/>
          </p:nvPr>
        </p:nvSpPr>
        <p:spPr>
          <a:xfrm>
            <a:off x="299325" y="620725"/>
            <a:ext cx="8729700" cy="79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Изучение произведений медиакультуры</a:t>
            </a:r>
            <a:endParaRPr sz="27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g1117e5e28cc_0_76"/>
          <p:cNvSpPr txBox="1">
            <a:spLocks noGrp="1"/>
          </p:cNvSpPr>
          <p:nvPr>
            <p:ph type="body" idx="1"/>
          </p:nvPr>
        </p:nvSpPr>
        <p:spPr>
          <a:xfrm>
            <a:off x="211525" y="1461200"/>
            <a:ext cx="8729700" cy="4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100"/>
              <a:buFont typeface="Times New Roman"/>
              <a:buChar char="★"/>
            </a:pPr>
            <a:r>
              <a:rPr lang="ru-RU" sz="2100" b="1" i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Агентство медиа</a:t>
            </a:r>
            <a:r>
              <a:rPr lang="ru-RU" sz="21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(производитель медиатекста, источник медиаинформации, индустрия медиа) – организации, группы лиц (авторы, продюсеры, менеджеры и др.), работающие на телеканале, в издательстве, редакции, киностудии и т.д. и комплекс технических средств, создающих и распространяющих медиатексты, как правило, предназначенные для массовой аудитории.</a:t>
            </a:r>
            <a:endParaRPr sz="21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100"/>
              <a:buFont typeface="Times New Roman"/>
              <a:buChar char="★"/>
            </a:pPr>
            <a:r>
              <a:rPr lang="ru-RU" sz="2100" b="1" i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Категория медиа</a:t>
            </a:r>
            <a:r>
              <a:rPr lang="ru-RU" sz="21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различные виды (печать, телевидение, кинематограф и др.), формы (рекламные, документальные, образовательные и т.д.) и жанры (статья, интервью, репортаж, драма, комедия и др.) медиатекстов.</a:t>
            </a:r>
            <a:endParaRPr sz="21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100"/>
              <a:buFont typeface="Times New Roman"/>
              <a:buChar char="★"/>
            </a:pPr>
            <a:r>
              <a:rPr lang="ru-RU" sz="2100" b="1" i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Аудитория (адресат) медиаобразования </a:t>
            </a:r>
            <a:r>
              <a:rPr lang="ru-RU" sz="21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группы людей, на которые рассчитан медиатекст (школьники, студенты, учителя, преподаватели, работники медиасферы – медиатеки, учебного телевидения и т.д.).</a:t>
            </a:r>
            <a:endParaRPr sz="21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g1117e5e28cc_0_76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17e5e28cc_0_83"/>
          <p:cNvSpPr txBox="1">
            <a:spLocks noGrp="1"/>
          </p:cNvSpPr>
          <p:nvPr>
            <p:ph type="title"/>
          </p:nvPr>
        </p:nvSpPr>
        <p:spPr>
          <a:xfrm>
            <a:off x="299325" y="620725"/>
            <a:ext cx="8729700" cy="79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Изучение произведений медиакультуры</a:t>
            </a:r>
            <a:endParaRPr sz="27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" name="Google Shape;181;g1117e5e28cc_0_83"/>
          <p:cNvSpPr txBox="1">
            <a:spLocks noGrp="1"/>
          </p:cNvSpPr>
          <p:nvPr>
            <p:ph type="body" idx="1"/>
          </p:nvPr>
        </p:nvSpPr>
        <p:spPr>
          <a:xfrm>
            <a:off x="211525" y="1461200"/>
            <a:ext cx="8729700" cy="30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100"/>
              <a:buFont typeface="Georgia"/>
              <a:buChar char="★"/>
            </a:pPr>
            <a:r>
              <a:rPr lang="ru-RU" sz="2100" b="1" i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Технология медиа</a:t>
            </a:r>
            <a:r>
              <a:rPr lang="ru-RU" sz="21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– 1) аппаратура, инструменты и материалы, необходимые для производства медиатекстов; 2) способы создания медиатекстов (в плане использования конкретных технических средств, композиции, жанра и т.д.).</a:t>
            </a:r>
            <a:endParaRPr sz="21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100"/>
              <a:buFont typeface="Georgia"/>
              <a:buChar char="★"/>
            </a:pPr>
            <a:r>
              <a:rPr lang="ru-RU" sz="2100" b="1" i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Медиаязык</a:t>
            </a:r>
            <a:r>
              <a:rPr lang="ru-RU" sz="2100" i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1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– комплекс средств и приемов выразительности, используемых при создании конкретных медиатекстов.</a:t>
            </a:r>
            <a:endParaRPr sz="21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100"/>
              <a:buFont typeface="Georgia"/>
              <a:buChar char="★"/>
            </a:pPr>
            <a:r>
              <a:rPr lang="ru-RU" sz="2100" b="1" i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Репрезентация медиа</a:t>
            </a:r>
            <a:r>
              <a:rPr lang="ru-RU" sz="21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– процесс отражения (репрезентации) жизни человеческого социума (людей, событий, идей и т.д.) в медиатексте.</a:t>
            </a:r>
            <a:endParaRPr sz="2100" b="1" i="1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Google Shape;182;g1117e5e28cc_0_83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sp>
        <p:nvSpPr>
          <p:cNvPr id="183" name="Google Shape;183;g1117e5e28cc_0_83"/>
          <p:cNvSpPr txBox="1"/>
          <p:nvPr/>
        </p:nvSpPr>
        <p:spPr>
          <a:xfrm>
            <a:off x="96275" y="4515500"/>
            <a:ext cx="8729700" cy="14931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К сведению:</a:t>
            </a:r>
            <a:endParaRPr sz="17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В 1987 году Совет Европы принял «Резолюцию по медиаобразованию и новым технологиям», где медиаобразованию придавалось огромное значение: «Медиаобразование должно начинаться как можно раньше и продолжаться все школьные годы в качестве обязательного для изучения предмета»</a:t>
            </a:r>
            <a:endParaRPr sz="17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17e5e28cc_0_91"/>
          <p:cNvSpPr txBox="1">
            <a:spLocks noGrp="1"/>
          </p:cNvSpPr>
          <p:nvPr>
            <p:ph type="title"/>
          </p:nvPr>
        </p:nvSpPr>
        <p:spPr>
          <a:xfrm>
            <a:off x="326800" y="680525"/>
            <a:ext cx="8513700" cy="79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Причины возрастающей роли медиаобразования</a:t>
            </a:r>
            <a:endParaRPr sz="27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g1117e5e28cc_0_91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191" name="Google Shape;191;g1117e5e28cc_0_91"/>
          <p:cNvSpPr txBox="1"/>
          <p:nvPr/>
        </p:nvSpPr>
        <p:spPr>
          <a:xfrm>
            <a:off x="1535675" y="1477325"/>
            <a:ext cx="74358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В</a:t>
            </a:r>
            <a:r>
              <a:rPr lang="ru-RU" sz="21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ысокий уровень потребления медиа и насыщенности современных обществ средствами массовой информации.</a:t>
            </a:r>
            <a:endParaRPr sz="21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И</a:t>
            </a:r>
            <a:r>
              <a:rPr lang="ru-RU" sz="21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деологическая важность медиа и их влияния, как отрасли промышленности, на сознание аудитории.</a:t>
            </a:r>
            <a:endParaRPr sz="21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Б</a:t>
            </a:r>
            <a:r>
              <a:rPr lang="ru-RU" sz="21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ыстрый рост количества медиаинформации, усиление механизмов управления ею и ее распространения.</a:t>
            </a:r>
            <a:endParaRPr sz="21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И</a:t>
            </a:r>
            <a:r>
              <a:rPr lang="ru-RU" sz="21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нтенсивность проникновения медиа в основные демократические процессы.</a:t>
            </a:r>
            <a:endParaRPr sz="21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1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овышение значимости визуальной коммуникации и информации во всех областях.</a:t>
            </a:r>
            <a:endParaRPr sz="21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Н</a:t>
            </a:r>
            <a:r>
              <a:rPr lang="ru-RU" sz="21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еобходимость обучения школьников и студентов с ориентацией на соответствие будущим требованиям.</a:t>
            </a:r>
            <a:endParaRPr sz="21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Н</a:t>
            </a:r>
            <a:r>
              <a:rPr lang="ru-RU" sz="21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арастающие национальные и международные процессы приватизации информации.</a:t>
            </a:r>
            <a:endParaRPr sz="21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g1117e5e28cc_0_91"/>
          <p:cNvSpPr/>
          <p:nvPr/>
        </p:nvSpPr>
        <p:spPr>
          <a:xfrm>
            <a:off x="844175" y="1563713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g1117e5e28cc_0_91"/>
          <p:cNvSpPr/>
          <p:nvPr/>
        </p:nvSpPr>
        <p:spPr>
          <a:xfrm>
            <a:off x="844175" y="2226388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g1117e5e28cc_0_91"/>
          <p:cNvSpPr/>
          <p:nvPr/>
        </p:nvSpPr>
        <p:spPr>
          <a:xfrm>
            <a:off x="844175" y="2892775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5" name="Google Shape;195;g1117e5e28cc_0_91"/>
          <p:cNvSpPr/>
          <p:nvPr/>
        </p:nvSpPr>
        <p:spPr>
          <a:xfrm>
            <a:off x="844175" y="3551750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g1117e5e28cc_0_91"/>
          <p:cNvSpPr/>
          <p:nvPr/>
        </p:nvSpPr>
        <p:spPr>
          <a:xfrm>
            <a:off x="844175" y="4192950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g1117e5e28cc_0_91"/>
          <p:cNvSpPr/>
          <p:nvPr/>
        </p:nvSpPr>
        <p:spPr>
          <a:xfrm>
            <a:off x="844175" y="4851925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g1117e5e28cc_0_91"/>
          <p:cNvSpPr/>
          <p:nvPr/>
        </p:nvSpPr>
        <p:spPr>
          <a:xfrm>
            <a:off x="844175" y="5510900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99" name="Google Shape;199;g1117e5e28cc_0_91"/>
          <p:cNvCxnSpPr>
            <a:stCxn id="189" idx="1"/>
          </p:cNvCxnSpPr>
          <p:nvPr/>
        </p:nvCxnSpPr>
        <p:spPr>
          <a:xfrm>
            <a:off x="326800" y="1078925"/>
            <a:ext cx="19200" cy="5165700"/>
          </a:xfrm>
          <a:prstGeom prst="straightConnector1">
            <a:avLst/>
          </a:prstGeom>
          <a:noFill/>
          <a:ln w="76200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17e5e28cc_0_106"/>
          <p:cNvSpPr txBox="1">
            <a:spLocks noGrp="1"/>
          </p:cNvSpPr>
          <p:nvPr>
            <p:ph type="title"/>
          </p:nvPr>
        </p:nvSpPr>
        <p:spPr>
          <a:xfrm>
            <a:off x="326800" y="680525"/>
            <a:ext cx="8513700" cy="79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Направления медиаобразования</a:t>
            </a:r>
            <a:endParaRPr sz="27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" name="Google Shape;206;g1117e5e28cc_0_106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207" name="Google Shape;207;g1117e5e28cc_0_106"/>
          <p:cNvSpPr txBox="1"/>
          <p:nvPr/>
        </p:nvSpPr>
        <p:spPr>
          <a:xfrm>
            <a:off x="1535675" y="1477325"/>
            <a:ext cx="7435800" cy="4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</a:t>
            </a:r>
            <a:r>
              <a:rPr lang="ru-RU" sz="27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едиаобразование будущих профессионалов </a:t>
            </a:r>
            <a:endParaRPr sz="27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м</a:t>
            </a:r>
            <a:r>
              <a:rPr lang="ru-RU" sz="27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едиаобразование будущих педагогов</a:t>
            </a:r>
            <a:endParaRPr sz="27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</a:t>
            </a:r>
            <a:r>
              <a:rPr lang="ru-RU" sz="27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едиаобразование как часть общего образования школьников и студентов</a:t>
            </a:r>
            <a:endParaRPr sz="27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м</a:t>
            </a:r>
            <a:r>
              <a:rPr lang="ru-RU" sz="27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едиаобразование в учреждениях дополнительного образования и досуговых центрах</a:t>
            </a:r>
            <a:endParaRPr sz="27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д</a:t>
            </a:r>
            <a:r>
              <a:rPr lang="ru-RU" sz="27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истанционное медиаобразование </a:t>
            </a:r>
            <a:endParaRPr sz="27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с</a:t>
            </a:r>
            <a:r>
              <a:rPr lang="ru-RU" sz="27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амостоятельное (непрерывное) медиаобразование</a:t>
            </a:r>
            <a:endParaRPr sz="3100" b="1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" name="Google Shape;208;g1117e5e28cc_0_106"/>
          <p:cNvSpPr/>
          <p:nvPr/>
        </p:nvSpPr>
        <p:spPr>
          <a:xfrm>
            <a:off x="844175" y="1563713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9" name="Google Shape;209;g1117e5e28cc_0_106"/>
          <p:cNvSpPr/>
          <p:nvPr/>
        </p:nvSpPr>
        <p:spPr>
          <a:xfrm>
            <a:off x="844175" y="2378788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" name="Google Shape;210;g1117e5e28cc_0_106"/>
          <p:cNvSpPr/>
          <p:nvPr/>
        </p:nvSpPr>
        <p:spPr>
          <a:xfrm>
            <a:off x="844175" y="3045175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1" name="Google Shape;211;g1117e5e28cc_0_106"/>
          <p:cNvSpPr/>
          <p:nvPr/>
        </p:nvSpPr>
        <p:spPr>
          <a:xfrm>
            <a:off x="844175" y="3808738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Google Shape;212;g1117e5e28cc_0_106"/>
          <p:cNvSpPr/>
          <p:nvPr/>
        </p:nvSpPr>
        <p:spPr>
          <a:xfrm>
            <a:off x="844175" y="4800900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" name="Google Shape;213;g1117e5e28cc_0_106"/>
          <p:cNvSpPr/>
          <p:nvPr/>
        </p:nvSpPr>
        <p:spPr>
          <a:xfrm>
            <a:off x="844175" y="5493125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14" name="Google Shape;214;g1117e5e28cc_0_106"/>
          <p:cNvCxnSpPr>
            <a:stCxn id="205" idx="1"/>
          </p:cNvCxnSpPr>
          <p:nvPr/>
        </p:nvCxnSpPr>
        <p:spPr>
          <a:xfrm>
            <a:off x="326800" y="1078925"/>
            <a:ext cx="19200" cy="5165700"/>
          </a:xfrm>
          <a:prstGeom prst="straightConnector1">
            <a:avLst/>
          </a:prstGeom>
          <a:noFill/>
          <a:ln w="76200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17e5e28cc_0_121"/>
          <p:cNvSpPr txBox="1">
            <a:spLocks noGrp="1"/>
          </p:cNvSpPr>
          <p:nvPr>
            <p:ph type="title"/>
          </p:nvPr>
        </p:nvSpPr>
        <p:spPr>
          <a:xfrm>
            <a:off x="299325" y="620725"/>
            <a:ext cx="8729700" cy="79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Медиакомпетентность (медиаграмотность)</a:t>
            </a:r>
            <a:endParaRPr sz="27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1" name="Google Shape;221;g1117e5e28cc_0_121"/>
          <p:cNvSpPr txBox="1">
            <a:spLocks noGrp="1"/>
          </p:cNvSpPr>
          <p:nvPr>
            <p:ph type="body" idx="1"/>
          </p:nvPr>
        </p:nvSpPr>
        <p:spPr>
          <a:xfrm>
            <a:off x="211525" y="1461200"/>
            <a:ext cx="8729700" cy="4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Font typeface="Times New Roman"/>
              <a:buChar char="★"/>
            </a:pPr>
            <a:r>
              <a:rPr lang="ru-RU" sz="2400" b="1" i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Компетентность </a:t>
            </a:r>
            <a:r>
              <a:rPr lang="ru-RU" sz="24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характеристика, даваемая человеку в результате оценки эффективности/результативности его действий, направленных на расширение определенного круга значимых для данного сообщества задач/ проблем</a:t>
            </a:r>
            <a:endParaRPr sz="24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Char char="★"/>
            </a:pPr>
            <a:r>
              <a:rPr lang="ru-RU" sz="2400" b="1" i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Медиаграмотность </a:t>
            </a:r>
            <a:r>
              <a:rPr lang="ru-RU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(media literacy) помогает обучающимся общаться с медиа под критическим углом зрения, с пониманием значимости медиа в их жизни. Медиаграмотный (media-literate) учащийся/студент должен быть способен критически и осознанно оценивать медиатексты, поддерживать критическую дистанцию по отношению к популярной культуре и сопротивляться манипуляциям</a:t>
            </a:r>
            <a:endParaRPr sz="24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g1117e5e28cc_0_121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17e5e28cc_0_128"/>
          <p:cNvSpPr txBox="1">
            <a:spLocks noGrp="1"/>
          </p:cNvSpPr>
          <p:nvPr>
            <p:ph type="title"/>
          </p:nvPr>
        </p:nvSpPr>
        <p:spPr>
          <a:xfrm>
            <a:off x="299325" y="620725"/>
            <a:ext cx="8729700" cy="79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Обучение медиаграмотности предосталяет обучающимся следующие возможности:</a:t>
            </a:r>
            <a:endParaRPr sz="27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g1117e5e28cc_0_128"/>
          <p:cNvSpPr txBox="1">
            <a:spLocks noGrp="1"/>
          </p:cNvSpPr>
          <p:nvPr>
            <p:ph type="body" idx="1"/>
          </p:nvPr>
        </p:nvSpPr>
        <p:spPr>
          <a:xfrm>
            <a:off x="0" y="1557250"/>
            <a:ext cx="8936700" cy="4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700"/>
              <a:buFont typeface="Georgia"/>
              <a:buChar char="★"/>
            </a:pPr>
            <a:r>
              <a:rPr lang="ru-RU" sz="17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р</a:t>
            </a:r>
            <a:r>
              <a:rPr lang="ru-RU" sz="1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азвивать способности, знания и отношения, необходимые для анализа способов, с помощью которых медиа активно конструируют реальность;</a:t>
            </a:r>
            <a:endParaRPr sz="17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700"/>
              <a:buFont typeface="Georgia"/>
              <a:buChar char="★"/>
            </a:pPr>
            <a:r>
              <a:rPr lang="ru-RU" sz="17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1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олучать знания социального, культурного, политического и экономического значения этих конструкций и распространяемых ими ценностей;</a:t>
            </a:r>
            <a:endParaRPr sz="17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700"/>
              <a:buFont typeface="Georgia"/>
              <a:buChar char="★"/>
            </a:pPr>
            <a:r>
              <a:rPr lang="ru-RU" sz="17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р</a:t>
            </a:r>
            <a:r>
              <a:rPr lang="ru-RU" sz="1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азвивать уровень оценки (appreciation) и эстетического восприятия медиатекстов;</a:t>
            </a:r>
            <a:endParaRPr sz="17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700"/>
              <a:buFont typeface="Georgia"/>
              <a:buChar char="★"/>
            </a:pPr>
            <a:r>
              <a:rPr lang="ru-RU" sz="17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д</a:t>
            </a:r>
            <a:r>
              <a:rPr lang="ru-RU" sz="1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екодировать медиатексты, чтобы распознать и оценить культурные ценности, практическую значимость, идеи, содержащиеся в них;</a:t>
            </a:r>
            <a:endParaRPr sz="17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700"/>
              <a:buFont typeface="Georgia"/>
              <a:buChar char="★"/>
            </a:pPr>
            <a:r>
              <a:rPr lang="ru-RU" sz="17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р</a:t>
            </a:r>
            <a:r>
              <a:rPr lang="ru-RU" sz="1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аспознавать, анализировать и применять разнообразие технического использования и создания медиатекстов;</a:t>
            </a:r>
            <a:endParaRPr sz="17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700"/>
              <a:buFont typeface="Georgia"/>
              <a:buChar char="★"/>
            </a:pPr>
            <a:r>
              <a:rPr lang="ru-RU" sz="17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о</a:t>
            </a:r>
            <a:r>
              <a:rPr lang="ru-RU" sz="1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сознавать, что те, кто создают (конструируют) медиатексты, делают это, исходя из множества мотивов (контроль, давление и др.) – экономических, политических, организационных, технических, социальных и культурных;</a:t>
            </a:r>
            <a:endParaRPr sz="17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700"/>
              <a:buFont typeface="Georgia"/>
              <a:buChar char="★"/>
            </a:pPr>
            <a:r>
              <a:rPr lang="ru-RU" sz="17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1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онимать, что каждый человек вовлечен в селективный и аналитический процесс исследования медиатекстов. Этот процесс и связанные с ним смыслы/значения зависят от психологических, социальных и природных факторов.</a:t>
            </a:r>
            <a:endParaRPr sz="2900" b="1" i="1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" name="Google Shape;230;g1117e5e28cc_0_128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17e5e28cc_0_135"/>
          <p:cNvSpPr txBox="1">
            <a:spLocks noGrp="1"/>
          </p:cNvSpPr>
          <p:nvPr>
            <p:ph type="title"/>
          </p:nvPr>
        </p:nvSpPr>
        <p:spPr>
          <a:xfrm>
            <a:off x="299325" y="620725"/>
            <a:ext cx="8729700" cy="79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7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Критическая медиаграмотность</a:t>
            </a:r>
            <a:endParaRPr sz="27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7" name="Google Shape;237;g1117e5e28cc_0_135"/>
          <p:cNvSpPr txBox="1">
            <a:spLocks noGrp="1"/>
          </p:cNvSpPr>
          <p:nvPr>
            <p:ph type="body" idx="1"/>
          </p:nvPr>
        </p:nvSpPr>
        <p:spPr>
          <a:xfrm>
            <a:off x="211525" y="1461200"/>
            <a:ext cx="8729700" cy="4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600"/>
              <a:buFont typeface="Times New Roman"/>
              <a:buChar char="★"/>
            </a:pPr>
            <a:r>
              <a:rPr lang="ru-RU" sz="2600" b="1" i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Критическое мышление</a:t>
            </a:r>
            <a:r>
              <a:rPr lang="ru-RU" sz="26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мышление оценочное, рефлексивное, предполагающее способность ставить новые, полные смысла вопросы, вырабатывать разнообразные, подкрепляющие аргументы, принимать независимые продуманные решения.</a:t>
            </a:r>
            <a:endParaRPr sz="26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600"/>
              <a:buFont typeface="Times New Roman"/>
              <a:buChar char="★"/>
            </a:pPr>
            <a:r>
              <a:rPr lang="ru-RU" sz="26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 критического осмысления и анализа произведений медиакультуры получил название </a:t>
            </a:r>
            <a:r>
              <a:rPr lang="ru-RU" sz="2600" b="1" i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«критической медиаграмотности»</a:t>
            </a:r>
            <a:endParaRPr sz="26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g1117e5e28cc_0_135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17e5e28cc_0_264"/>
          <p:cNvSpPr txBox="1">
            <a:spLocks noGrp="1"/>
          </p:cNvSpPr>
          <p:nvPr>
            <p:ph type="title"/>
          </p:nvPr>
        </p:nvSpPr>
        <p:spPr>
          <a:xfrm>
            <a:off x="457313" y="924275"/>
            <a:ext cx="8229600" cy="20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7000"/>
              </a:lnSpc>
              <a:spcBef>
                <a:spcPts val="2000"/>
              </a:spcBef>
              <a:spcAft>
                <a:spcPts val="600"/>
              </a:spcAft>
              <a:buSzPts val="1400"/>
              <a:buNone/>
            </a:pPr>
            <a:r>
              <a:rPr lang="ru-RU" sz="4000" dirty="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2. Современные методические подходы к </a:t>
            </a:r>
            <a:r>
              <a:rPr lang="ru-RU" sz="4000" dirty="0" err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медиаобразованию</a:t>
            </a:r>
            <a:endParaRPr sz="4000" dirty="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5" name="Google Shape;245;g1117e5e28cc_0_264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  <p:pic>
        <p:nvPicPr>
          <p:cNvPr id="246" name="Google Shape;246;g1117e5e28cc_0_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000" y="2998775"/>
            <a:ext cx="3778550" cy="31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17e5e28cc_0_142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7000"/>
              </a:lnSpc>
              <a:spcBef>
                <a:spcPts val="2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2. Современные методические подходы к медиаобразованию</a:t>
            </a:r>
            <a:endParaRPr sz="39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3" name="Google Shape;253;g1117e5e28cc_0_142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  <p:sp>
        <p:nvSpPr>
          <p:cNvPr id="254" name="Google Shape;254;g1117e5e28cc_0_142"/>
          <p:cNvSpPr/>
          <p:nvPr/>
        </p:nvSpPr>
        <p:spPr>
          <a:xfrm>
            <a:off x="2487750" y="1518850"/>
            <a:ext cx="4168500" cy="1152900"/>
          </a:xfrm>
          <a:prstGeom prst="downArrowCallout">
            <a:avLst>
              <a:gd name="adj1" fmla="val 25000"/>
              <a:gd name="adj2" fmla="val 104082"/>
              <a:gd name="adj3" fmla="val 25000"/>
              <a:gd name="adj4" fmla="val 64977"/>
            </a:avLst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Метод обучения</a:t>
            </a:r>
            <a:endParaRPr sz="23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5" name="Google Shape;255;g1117e5e28cc_0_142"/>
          <p:cNvSpPr/>
          <p:nvPr/>
        </p:nvSpPr>
        <p:spPr>
          <a:xfrm>
            <a:off x="2524075" y="2700150"/>
            <a:ext cx="4168500" cy="1152900"/>
          </a:xfrm>
          <a:prstGeom prst="downArrowCallout">
            <a:avLst>
              <a:gd name="adj1" fmla="val 25000"/>
              <a:gd name="adj2" fmla="val 104082"/>
              <a:gd name="adj3" fmla="val 25000"/>
              <a:gd name="adj4" fmla="val 64977"/>
            </a:avLst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Методы медиаобразования</a:t>
            </a:r>
            <a:endParaRPr sz="23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Google Shape;256;g1117e5e28cc_0_142"/>
          <p:cNvSpPr/>
          <p:nvPr/>
        </p:nvSpPr>
        <p:spPr>
          <a:xfrm>
            <a:off x="787825" y="3900900"/>
            <a:ext cx="7722600" cy="186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1)</a:t>
            </a:r>
            <a:r>
              <a:rPr lang="ru-RU" sz="23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применение знаний и способов деятельности на материале медиа;</a:t>
            </a:r>
            <a:endParaRPr sz="23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2)</a:t>
            </a:r>
            <a:r>
              <a:rPr lang="ru-RU" sz="23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осознанного восприятия и запоминания;</a:t>
            </a:r>
            <a:endParaRPr sz="23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3)</a:t>
            </a:r>
            <a:r>
              <a:rPr lang="ru-RU" sz="23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творческого применения знаний о медиа и произведениях медиакультуры.</a:t>
            </a:r>
            <a:endParaRPr sz="25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rgbClr val="4C1130"/>
                </a:solidFill>
              </a:rPr>
              <a:t>Содержание</a:t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6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C1130"/>
              </a:buClr>
              <a:buSzPts val="3100"/>
              <a:buFont typeface="Times New Roman"/>
              <a:buAutoNum type="arabicPeriod"/>
            </a:pPr>
            <a:r>
              <a:rPr lang="ru-RU" sz="3100" b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Сущность и основные понятия медиаобразования</a:t>
            </a:r>
            <a:endParaRPr sz="3100" b="1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3100"/>
              <a:buFont typeface="Times New Roman"/>
              <a:buAutoNum type="arabicPeriod"/>
            </a:pPr>
            <a:r>
              <a:rPr lang="ru-RU" sz="3100" b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методические подходы к медиаобразованию</a:t>
            </a:r>
            <a:endParaRPr sz="3100" b="1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3100"/>
              <a:buFont typeface="Times New Roman"/>
              <a:buAutoNum type="arabicPeriod"/>
            </a:pPr>
            <a:r>
              <a:rPr lang="ru-RU" sz="3100" b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Медиабезопасность как актуальное направление медиаобразовательной деятельности</a:t>
            </a:r>
            <a:endParaRPr sz="3100" b="1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3100"/>
              <a:buFont typeface="Times New Roman"/>
              <a:buAutoNum type="arabicPeriod"/>
            </a:pPr>
            <a:r>
              <a:rPr lang="ru-RU" sz="3100" b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медиа продуктов для образования</a:t>
            </a:r>
            <a:endParaRPr sz="3100" b="1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117e5e28cc_0_152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sp>
        <p:nvSpPr>
          <p:cNvPr id="263" name="Google Shape;263;g1117e5e28cc_0_152"/>
          <p:cNvSpPr/>
          <p:nvPr/>
        </p:nvSpPr>
        <p:spPr>
          <a:xfrm>
            <a:off x="2487750" y="1198525"/>
            <a:ext cx="4168500" cy="1152900"/>
          </a:xfrm>
          <a:prstGeom prst="downArrowCallout">
            <a:avLst>
              <a:gd name="adj1" fmla="val 25000"/>
              <a:gd name="adj2" fmla="val 104082"/>
              <a:gd name="adj3" fmla="val 25000"/>
              <a:gd name="adj4" fmla="val 64977"/>
            </a:avLst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Приемы обучения</a:t>
            </a:r>
            <a:endParaRPr sz="23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4" name="Google Shape;264;g1117e5e28cc_0_152"/>
          <p:cNvSpPr/>
          <p:nvPr/>
        </p:nvSpPr>
        <p:spPr>
          <a:xfrm>
            <a:off x="2487750" y="2351425"/>
            <a:ext cx="4168500" cy="1152900"/>
          </a:xfrm>
          <a:prstGeom prst="downArrowCallout">
            <a:avLst>
              <a:gd name="adj1" fmla="val 25000"/>
              <a:gd name="adj2" fmla="val 104082"/>
              <a:gd name="adj3" fmla="val 25000"/>
              <a:gd name="adj4" fmla="val 64977"/>
            </a:avLst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Педагогические приемы</a:t>
            </a:r>
            <a:endParaRPr sz="23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5" name="Google Shape;265;g1117e5e28cc_0_152"/>
          <p:cNvSpPr/>
          <p:nvPr/>
        </p:nvSpPr>
        <p:spPr>
          <a:xfrm>
            <a:off x="787825" y="3504325"/>
            <a:ext cx="7722600" cy="186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Методические приемы медиаобразовательного процесса </a:t>
            </a:r>
            <a:endParaRPr sz="23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базируются на циклах (блоках, модулях) творческих и игровых заданий, которые используются в учебной и внеучебной деятельности</a:t>
            </a:r>
            <a:endParaRPr sz="23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17e5e28cc_0_161"/>
          <p:cNvSpPr txBox="1">
            <a:spLocks noGrp="1"/>
          </p:cNvSpPr>
          <p:nvPr>
            <p:ph type="title"/>
          </p:nvPr>
        </p:nvSpPr>
        <p:spPr>
          <a:xfrm>
            <a:off x="457200" y="620728"/>
            <a:ext cx="8229600" cy="105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Функции творческих заданий на медиаматериале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2" name="Google Shape;272;g1117e5e28cc_0_161"/>
          <p:cNvSpPr txBox="1">
            <a:spLocks noGrp="1"/>
          </p:cNvSpPr>
          <p:nvPr>
            <p:ph type="body" idx="1"/>
          </p:nvPr>
        </p:nvSpPr>
        <p:spPr>
          <a:xfrm>
            <a:off x="457200" y="1903050"/>
            <a:ext cx="8229600" cy="4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обучающая функция</a:t>
            </a:r>
            <a:r>
              <a:rPr lang="ru-RU" sz="22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направлена на усвоение знаний о теориях и законах, приемах восприятия и анализа медиатекстов;</a:t>
            </a:r>
            <a:endParaRPr sz="22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Georgia"/>
              <a:buChar char="★"/>
            </a:pPr>
            <a:r>
              <a:rPr lang="ru-RU" sz="22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адаптационная </a:t>
            </a:r>
            <a:r>
              <a:rPr lang="ru-RU" sz="22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– на способность применять эти знания в иных ситуациях;</a:t>
            </a:r>
            <a:endParaRPr sz="22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развивающая </a:t>
            </a:r>
            <a:r>
              <a:rPr lang="ru-RU" sz="22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– на развитие мотивационных (компенсаторных, терапевтических, рекреативных и т.д.), волевых и других свойств и качеств личности, опыта творческого контакта с медиа;</a:t>
            </a:r>
            <a:endParaRPr sz="22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Georgia"/>
              <a:buChar char="★"/>
            </a:pPr>
            <a:r>
              <a:rPr lang="ru-RU" sz="22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управляющая </a:t>
            </a:r>
            <a:r>
              <a:rPr lang="ru-RU" sz="22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– на создание наилучших условий для всего процесса медиаобразования.</a:t>
            </a:r>
            <a:endParaRPr sz="22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3" name="Google Shape;273;g1117e5e28cc_0_161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17e5e28cc_0_168"/>
          <p:cNvSpPr txBox="1">
            <a:spLocks noGrp="1"/>
          </p:cNvSpPr>
          <p:nvPr>
            <p:ph type="title"/>
          </p:nvPr>
        </p:nvSpPr>
        <p:spPr>
          <a:xfrm>
            <a:off x="457200" y="620727"/>
            <a:ext cx="8229600" cy="9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Способы деятельности в медиаобразовательной практике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" name="Google Shape;280;g1117e5e28cc_0_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дескриптивный </a:t>
            </a:r>
            <a:r>
              <a:rPr lang="ru-RU" sz="22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(пересказ содержания медиапроизведений), </a:t>
            </a:r>
            <a:endParaRPr sz="22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Georgia"/>
              <a:buChar char="★"/>
            </a:pPr>
            <a:r>
              <a:rPr lang="ru-RU" sz="22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классификационный </a:t>
            </a:r>
            <a:r>
              <a:rPr lang="ru-RU" sz="22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(определение места медиатекста в историческом и социокультурном контексте), </a:t>
            </a:r>
            <a:endParaRPr sz="22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аналитический </a:t>
            </a:r>
            <a:r>
              <a:rPr lang="ru-RU" sz="22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(анализ структуры медиатекста, его языка, авторской позиции), </a:t>
            </a:r>
            <a:endParaRPr sz="22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Georgia"/>
              <a:buChar char="★"/>
            </a:pPr>
            <a:r>
              <a:rPr lang="ru-RU" sz="22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личностный </a:t>
            </a:r>
            <a:r>
              <a:rPr lang="ru-RU" sz="22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(описание отношений, переживаний, чувств, воспоминаний, ассоциаций, вызванных медиатекстом), </a:t>
            </a:r>
            <a:endParaRPr sz="22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объяснительно-оценочный</a:t>
            </a:r>
            <a:r>
              <a:rPr lang="ru-RU" sz="22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(формирование суждений о медиатексте, его достоинствах в соответствии с эстетическими, моральными и др. критериями)</a:t>
            </a:r>
            <a:endParaRPr sz="22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" name="Google Shape;281;g1117e5e28cc_0_168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17e5e28cc_0_175"/>
          <p:cNvSpPr txBox="1">
            <a:spLocks noGrp="1"/>
          </p:cNvSpPr>
          <p:nvPr>
            <p:ph type="title"/>
          </p:nvPr>
        </p:nvSpPr>
        <p:spPr>
          <a:xfrm>
            <a:off x="457200" y="620726"/>
            <a:ext cx="8229600" cy="69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Интерактивное обучение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8" name="Google Shape;288;g1117e5e28cc_0_175"/>
          <p:cNvSpPr txBox="1">
            <a:spLocks noGrp="1"/>
          </p:cNvSpPr>
          <p:nvPr>
            <p:ph type="body" idx="1"/>
          </p:nvPr>
        </p:nvSpPr>
        <p:spPr>
          <a:xfrm>
            <a:off x="199650" y="1371625"/>
            <a:ext cx="8712000" cy="2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способ познания, осуществляемый в формах совместной деятельности обучающихся: все участники образовательного процесса взаимодействуют друг с другом, обмениваются информацией, совместно решают проблемы, моделируют ситуации, оценивают действия коллег и свое собственное поведение, погружаются в реальную атмосферу делового сотрудничества по разрешению проблем</a:t>
            </a:r>
            <a:endParaRPr sz="2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9" name="Google Shape;289;g1117e5e28cc_0_175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sp>
        <p:nvSpPr>
          <p:cNvPr id="290" name="Google Shape;290;g1117e5e28cc_0_175"/>
          <p:cNvSpPr/>
          <p:nvPr/>
        </p:nvSpPr>
        <p:spPr>
          <a:xfrm>
            <a:off x="457200" y="3708800"/>
            <a:ext cx="8229600" cy="696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Формы и методы медиаобразовательного процесса</a:t>
            </a:r>
            <a:endParaRPr sz="20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Google Shape;291;g1117e5e28cc_0_175"/>
          <p:cNvSpPr/>
          <p:nvPr/>
        </p:nvSpPr>
        <p:spPr>
          <a:xfrm>
            <a:off x="199650" y="4731750"/>
            <a:ext cx="2804700" cy="69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дискуссионные</a:t>
            </a: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2" name="Google Shape;292;g1117e5e28cc_0_175"/>
          <p:cNvSpPr/>
          <p:nvPr/>
        </p:nvSpPr>
        <p:spPr>
          <a:xfrm>
            <a:off x="3213750" y="5340500"/>
            <a:ext cx="2804700" cy="69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игровые</a:t>
            </a:r>
            <a:endParaRPr sz="22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3" name="Google Shape;293;g1117e5e28cc_0_175"/>
          <p:cNvSpPr/>
          <p:nvPr/>
        </p:nvSpPr>
        <p:spPr>
          <a:xfrm>
            <a:off x="6227875" y="4731750"/>
            <a:ext cx="2804700" cy="69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тренинговые</a:t>
            </a: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94" name="Google Shape;294;g1117e5e28cc_0_175"/>
          <p:cNvCxnSpPr>
            <a:stCxn id="290" idx="2"/>
            <a:endCxn id="291" idx="0"/>
          </p:cNvCxnSpPr>
          <p:nvPr/>
        </p:nvCxnSpPr>
        <p:spPr>
          <a:xfrm flipH="1">
            <a:off x="1602000" y="4405100"/>
            <a:ext cx="2970000" cy="326700"/>
          </a:xfrm>
          <a:prstGeom prst="straightConnector1">
            <a:avLst/>
          </a:prstGeom>
          <a:noFill/>
          <a:ln w="38100" cap="flat" cmpd="sng">
            <a:solidFill>
              <a:srgbClr val="4C113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5" name="Google Shape;295;g1117e5e28cc_0_175"/>
          <p:cNvCxnSpPr>
            <a:stCxn id="290" idx="2"/>
            <a:endCxn id="292" idx="0"/>
          </p:cNvCxnSpPr>
          <p:nvPr/>
        </p:nvCxnSpPr>
        <p:spPr>
          <a:xfrm>
            <a:off x="4572000" y="4405100"/>
            <a:ext cx="44100" cy="935400"/>
          </a:xfrm>
          <a:prstGeom prst="straightConnector1">
            <a:avLst/>
          </a:prstGeom>
          <a:noFill/>
          <a:ln w="38100" cap="flat" cmpd="sng">
            <a:solidFill>
              <a:srgbClr val="4C113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6" name="Google Shape;296;g1117e5e28cc_0_175"/>
          <p:cNvCxnSpPr>
            <a:stCxn id="290" idx="2"/>
            <a:endCxn id="293" idx="0"/>
          </p:cNvCxnSpPr>
          <p:nvPr/>
        </p:nvCxnSpPr>
        <p:spPr>
          <a:xfrm>
            <a:off x="4572000" y="4405100"/>
            <a:ext cx="3058200" cy="326700"/>
          </a:xfrm>
          <a:prstGeom prst="straightConnector1">
            <a:avLst/>
          </a:prstGeom>
          <a:noFill/>
          <a:ln w="38100" cap="flat" cmpd="sng">
            <a:solidFill>
              <a:srgbClr val="4C113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17e5e28cc_0_189"/>
          <p:cNvSpPr txBox="1">
            <a:spLocks noGrp="1"/>
          </p:cNvSpPr>
          <p:nvPr>
            <p:ph type="title"/>
          </p:nvPr>
        </p:nvSpPr>
        <p:spPr>
          <a:xfrm>
            <a:off x="457200" y="620725"/>
            <a:ext cx="8229600" cy="74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Диалогическое взаимодействие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3" name="Google Shape;303;g1117e5e28cc_0_189"/>
          <p:cNvSpPr txBox="1">
            <a:spLocks noGrp="1"/>
          </p:cNvSpPr>
          <p:nvPr>
            <p:ph type="body" idx="1"/>
          </p:nvPr>
        </p:nvSpPr>
        <p:spPr>
          <a:xfrm>
            <a:off x="0" y="1370125"/>
            <a:ext cx="8991600" cy="4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100"/>
              <a:buFont typeface="Georgia"/>
              <a:buChar char="★"/>
            </a:pPr>
            <a:r>
              <a:rPr lang="ru-RU" sz="21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</a:t>
            </a:r>
            <a:r>
              <a:rPr lang="ru-RU" sz="21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пределение готовности учащихся к диалогическому общению, то есть наличия у них базовых знаний, опыта общения, установки на изложение собственных взглядов и положительного восприятия иного мнения;</a:t>
            </a:r>
            <a:endParaRPr sz="21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100"/>
              <a:buFont typeface="Georgia"/>
              <a:buChar char="★"/>
            </a:pPr>
            <a:r>
              <a:rPr lang="ru-RU" sz="21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в</a:t>
            </a:r>
            <a:r>
              <a:rPr lang="ru-RU" sz="21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ыявление «опорных мотивов», т.е. волнующих учащихся вопросов и проблем, которые прямо или косвенно затрагиваются в ходе диалога;</a:t>
            </a:r>
            <a:endParaRPr sz="21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100"/>
              <a:buFont typeface="Georgia"/>
              <a:buChar char="★"/>
            </a:pPr>
            <a:r>
              <a:rPr lang="ru-RU" sz="21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1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ереработка учебного материала в систему проблемно-конфликтных вопросов;</a:t>
            </a:r>
            <a:endParaRPr sz="21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100"/>
              <a:buFont typeface="Georgia"/>
              <a:buChar char="★"/>
            </a:pPr>
            <a:r>
              <a:rPr lang="ru-RU" sz="21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1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родумывание различных вариантов развития диалога;</a:t>
            </a:r>
            <a:endParaRPr sz="21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100"/>
              <a:buFont typeface="Georgia"/>
              <a:buChar char="★"/>
            </a:pPr>
            <a:r>
              <a:rPr lang="ru-RU" sz="21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1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роектирование способов взаимодействия участников дискуссии, их возможных ролей («оппонент», «критик», «эксперт» и т.п.);</a:t>
            </a:r>
            <a:endParaRPr sz="21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100"/>
              <a:buFont typeface="Georgia"/>
              <a:buChar char="★"/>
            </a:pPr>
            <a:r>
              <a:rPr lang="ru-RU" sz="21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1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редвидение результатов дискуссии, в том числе и возможных «тупиков» в развитии спора</a:t>
            </a:r>
            <a:endParaRPr sz="21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4" name="Google Shape;304;g1117e5e28cc_0_189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117e5e28cc_0_196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Примеры «толстых вопросов»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1" name="Google Shape;311;g1117e5e28cc_0_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«Дайте три объяснения, почему…?»</a:t>
            </a: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«Объясните, почему….?»</a:t>
            </a:r>
            <a:endParaRPr sz="25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«В чем различие…?»</a:t>
            </a: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      		«Предположите, что будет, если…?»</a:t>
            </a:r>
            <a:endParaRPr sz="25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2" name="Google Shape;312;g1117e5e28cc_0_196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17e5e28cc_0_203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Компоненты проблемного обучения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9" name="Google Shape;319;g1117e5e28cc_0_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Font typeface="Georgia"/>
              <a:buChar char="★"/>
            </a:pPr>
            <a:r>
              <a:rPr lang="ru-RU" sz="24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а</a:t>
            </a:r>
            <a:r>
              <a:rPr lang="ru-RU" sz="24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ктуализация опорных знаний обучающихся о мире медиакультуры (ее теоретических, терминологических и историко-педагогичес­ких основ), способов работы с медиапроизведениями различных видов и жаров и т.д.;</a:t>
            </a:r>
            <a:endParaRPr sz="24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Georgia"/>
              <a:buChar char="★"/>
            </a:pPr>
            <a:r>
              <a:rPr lang="ru-RU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у</a:t>
            </a:r>
            <a:r>
              <a:rPr lang="ru-RU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своение новых понятий и способов действия; </a:t>
            </a:r>
            <a:endParaRPr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Font typeface="Georgia"/>
              <a:buChar char="★"/>
            </a:pPr>
            <a:r>
              <a:rPr lang="ru-RU" sz="24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4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рименение новых понятий на практике, связанной с медиаворчеством.</a:t>
            </a:r>
            <a:endParaRPr sz="24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0" name="Google Shape;320;g1117e5e28cc_0_203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17e5e28cc_0_210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Эффективность проектных методик 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7" name="Google Shape;327;g1117e5e28cc_0_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Font typeface="Georgia"/>
              <a:buChar char="★"/>
            </a:pPr>
            <a:r>
              <a:rPr lang="ru-RU" sz="24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4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роектные методики личностно-ориентированы, а именно развивающий аспект обучения является одним из ведущих в медиаобразовании;</a:t>
            </a:r>
            <a:endParaRPr sz="24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Georgia"/>
              <a:buChar char="★"/>
            </a:pPr>
            <a:r>
              <a:rPr lang="ru-RU" sz="24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о</a:t>
            </a:r>
            <a:r>
              <a:rPr lang="ru-RU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бучение в ходе реализации проекта самомотивируемо, что означает возрастание интереса и вовлеченности в работу по мере ее выполнения;</a:t>
            </a:r>
            <a:endParaRPr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Font typeface="Georgia"/>
              <a:buChar char="★"/>
            </a:pPr>
            <a:r>
              <a:rPr lang="ru-RU" sz="24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в</a:t>
            </a:r>
            <a:r>
              <a:rPr lang="ru-RU" sz="24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проектных методиках иерархия взаимоотношений «учитель - ученик» существенно отличается от традиционных методов обучения</a:t>
            </a:r>
            <a:endParaRPr sz="24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8" name="Google Shape;328;g1117e5e28cc_0_210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17e5e28cc_0_217"/>
          <p:cNvSpPr txBox="1">
            <a:spLocks noGrp="1"/>
          </p:cNvSpPr>
          <p:nvPr>
            <p:ph type="title"/>
          </p:nvPr>
        </p:nvSpPr>
        <p:spPr>
          <a:xfrm>
            <a:off x="457200" y="620727"/>
            <a:ext cx="8229600" cy="9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Условия реализации медиаобразовательных проектов 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5" name="Google Shape;335;g1117e5e28cc_0_217"/>
          <p:cNvSpPr txBox="1">
            <a:spLocks noGrp="1"/>
          </p:cNvSpPr>
          <p:nvPr>
            <p:ph type="body" idx="1"/>
          </p:nvPr>
        </p:nvSpPr>
        <p:spPr>
          <a:xfrm>
            <a:off x="124800" y="1600225"/>
            <a:ext cx="889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800"/>
              <a:buFont typeface="Georgia"/>
              <a:buChar char="★"/>
            </a:pPr>
            <a:r>
              <a:rPr lang="ru-RU" sz="18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</a:t>
            </a:r>
            <a:r>
              <a:rPr lang="ru-RU" sz="18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беспечение максимального доступа ко всей имеющейся в учебном заведении технике;</a:t>
            </a:r>
            <a:endParaRPr sz="18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Georgia"/>
              <a:buChar char="★"/>
            </a:pPr>
            <a:r>
              <a:rPr lang="ru-RU" sz="18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д</a:t>
            </a:r>
            <a:r>
              <a:rPr lang="ru-RU" sz="1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ля обеспечения управляемости ходом проекта необходимо принимать в расчет сложности производственного процесса, связанные с освоением технического оборудования;</a:t>
            </a:r>
            <a:endParaRPr sz="18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800"/>
              <a:buFont typeface="Georgia"/>
              <a:buChar char="★"/>
            </a:pPr>
            <a:r>
              <a:rPr lang="ru-RU" sz="18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ш</a:t>
            </a:r>
            <a:r>
              <a:rPr lang="ru-RU" sz="18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кольники должны осознавать важность правильного определения масштабности осуществляемых проектов;</a:t>
            </a:r>
            <a:endParaRPr sz="18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Georgia"/>
              <a:buChar char="★"/>
            </a:pPr>
            <a:r>
              <a:rPr lang="ru-RU" sz="18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ш</a:t>
            </a:r>
            <a:r>
              <a:rPr lang="ru-RU" sz="1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кольники не должны ставить перед собой задачи, превышающие уровень их технической и художественной подготовленности;</a:t>
            </a:r>
            <a:endParaRPr sz="18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800"/>
              <a:buFont typeface="Georgia"/>
              <a:buChar char="★"/>
            </a:pPr>
            <a:r>
              <a:rPr lang="ru-RU" sz="18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18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рактическая деятельность школьников по созданию медиатекстов и обсуждение ее результатов должны способствовать пониманию того, как конструируются, распространяются и потребляются сообщения СМИ;</a:t>
            </a:r>
            <a:endParaRPr sz="18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Georgia"/>
              <a:buChar char="★"/>
            </a:pPr>
            <a:r>
              <a:rPr lang="ru-RU" sz="18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к</a:t>
            </a:r>
            <a:r>
              <a:rPr lang="ru-RU" sz="1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аждый из учителей, работающих со школьниками на том или ином этапе реализации проекта, должен четко представлять его общую структуру, цели и задачи.</a:t>
            </a:r>
            <a:endParaRPr sz="2200" b="1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6" name="Google Shape;336;g1117e5e28cc_0_217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117e5e28cc_0_224"/>
          <p:cNvSpPr txBox="1">
            <a:spLocks noGrp="1"/>
          </p:cNvSpPr>
          <p:nvPr>
            <p:ph type="title"/>
          </p:nvPr>
        </p:nvSpPr>
        <p:spPr>
          <a:xfrm>
            <a:off x="457200" y="620727"/>
            <a:ext cx="8229600" cy="9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Проблемные вопросы 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3" name="Google Shape;343;g1117e5e28cc_0_224"/>
          <p:cNvSpPr txBox="1">
            <a:spLocks noGrp="1"/>
          </p:cNvSpPr>
          <p:nvPr>
            <p:ph type="body" idx="1"/>
          </p:nvPr>
        </p:nvSpPr>
        <p:spPr>
          <a:xfrm>
            <a:off x="614950" y="1857050"/>
            <a:ext cx="8071800" cy="4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Для какой целевой аудитории будет готовиться тот или иной медиаматериал (фильм, презентация, выпуск газеты, журнала, радиопередачи и т.д.)?</a:t>
            </a: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Какие цели и задачи ставит перед собой автор (группа авторов) проекта?</a:t>
            </a:r>
            <a:endParaRPr sz="25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Какие основные приоритеты и идеи будут заложены в основу проекта?</a:t>
            </a: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4" name="Google Shape;344;g1117e5e28cc_0_224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2490685b0_0_0"/>
          <p:cNvSpPr txBox="1">
            <a:spLocks noGrp="1"/>
          </p:cNvSpPr>
          <p:nvPr>
            <p:ph type="title"/>
          </p:nvPr>
        </p:nvSpPr>
        <p:spPr>
          <a:xfrm>
            <a:off x="1484475" y="1035800"/>
            <a:ext cx="58461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C1130"/>
              </a:buClr>
              <a:buSzPts val="4000"/>
              <a:buFont typeface="Times New Roman"/>
              <a:buAutoNum type="arabicPeriod"/>
            </a:pPr>
            <a:r>
              <a:rPr lang="ru-RU" sz="40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Сущность и основные понятия медиаобразования</a:t>
            </a:r>
            <a:endParaRPr sz="7100">
              <a:solidFill>
                <a:srgbClr val="4C1130"/>
              </a:solidFill>
            </a:endParaRPr>
          </a:p>
        </p:txBody>
      </p:sp>
      <p:sp>
        <p:nvSpPr>
          <p:cNvPr id="81" name="Google Shape;81;g112490685b0_0_0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pic>
        <p:nvPicPr>
          <p:cNvPr id="82" name="Google Shape;82;g112490685b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2100" y="3229250"/>
            <a:ext cx="5291910" cy="29766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112490685b0_0_0"/>
          <p:cNvSpPr/>
          <p:nvPr/>
        </p:nvSpPr>
        <p:spPr>
          <a:xfrm>
            <a:off x="225300" y="3419175"/>
            <a:ext cx="4497012" cy="2976696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12490685b0_0_0"/>
          <p:cNvSpPr txBox="1"/>
          <p:nvPr/>
        </p:nvSpPr>
        <p:spPr>
          <a:xfrm>
            <a:off x="506250" y="4145675"/>
            <a:ext cx="39351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-RU" sz="2900" b="1" i="0" u="none" strike="noStrike" cap="none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6 ч. в день - медиа:</a:t>
            </a:r>
            <a:endParaRPr sz="2900" b="1" i="0" u="none" strike="noStrike" cap="none">
              <a:solidFill>
                <a:srgbClr val="4C11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-RU" sz="29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42% - </a:t>
            </a:r>
            <a:r>
              <a:rPr lang="ru-RU" sz="2900" b="0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видео</a:t>
            </a:r>
            <a:endParaRPr sz="2900" b="0" i="0" u="none" strike="noStrike" cap="non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-RU" sz="2900" b="1" i="0" u="none" strike="noStrike" cap="none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12% - </a:t>
            </a:r>
            <a:r>
              <a:rPr lang="ru-RU" sz="2900" b="0" i="0" u="none" strike="noStrike" cap="none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печатный текст</a:t>
            </a:r>
            <a:endParaRPr sz="2500" b="0" i="0" u="none" strike="noStrike" cap="none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117e5e28cc_0_276"/>
          <p:cNvSpPr txBox="1">
            <a:spLocks noGrp="1"/>
          </p:cNvSpPr>
          <p:nvPr>
            <p:ph type="title"/>
          </p:nvPr>
        </p:nvSpPr>
        <p:spPr>
          <a:xfrm>
            <a:off x="457200" y="961775"/>
            <a:ext cx="8229600" cy="2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2000"/>
              </a:spcBef>
              <a:spcAft>
                <a:spcPts val="600"/>
              </a:spcAft>
              <a:buSzPts val="1400"/>
              <a:buNone/>
            </a:pPr>
            <a:r>
              <a:rPr lang="ru-RU" sz="4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3. Медиабезопасность как актуальное направление медиаобразовательной деятельности </a:t>
            </a:r>
            <a:endParaRPr sz="4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1" name="Google Shape;351;g1117e5e28cc_0_276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  <p:pic>
        <p:nvPicPr>
          <p:cNvPr id="352" name="Google Shape;352;g1117e5e28cc_0_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0318" y="3813200"/>
            <a:ext cx="3505200" cy="2332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17e5e28cc_0_231"/>
          <p:cNvSpPr txBox="1">
            <a:spLocks noGrp="1"/>
          </p:cNvSpPr>
          <p:nvPr>
            <p:ph type="title"/>
          </p:nvPr>
        </p:nvSpPr>
        <p:spPr>
          <a:xfrm>
            <a:off x="457200" y="620729"/>
            <a:ext cx="8229600" cy="105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2000"/>
              </a:spcBef>
              <a:spcAft>
                <a:spcPts val="600"/>
              </a:spcAft>
              <a:buSzPts val="1400"/>
              <a:buNone/>
            </a:pPr>
            <a:r>
              <a:rPr lang="ru-RU" sz="23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Понятие медиабезопасность </a:t>
            </a:r>
            <a:endParaRPr sz="39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9" name="Google Shape;359;g1117e5e28cc_0_231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  <p:sp>
        <p:nvSpPr>
          <p:cNvPr id="360" name="Google Shape;360;g1117e5e28cc_0_231"/>
          <p:cNvSpPr txBox="1"/>
          <p:nvPr/>
        </p:nvSpPr>
        <p:spPr>
          <a:xfrm>
            <a:off x="249950" y="1675825"/>
            <a:ext cx="85779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Информационная безопасность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– это безопасность внутри информационных ресурсов, защищенность самой информации, только первое определение касается каким-то образом функционирования общества в информационной среде</a:t>
            </a: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Медиабезопасность</a:t>
            </a:r>
            <a:r>
              <a:rPr lang="ru-RU" sz="22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– это защищенность интересов членов общества от угроз, которые может таить или уже таит в себе медиапространство – как средства массовой информации (печатные и традиционные аудиовизуальные), так и средства массовой коммуникации в сети Интернет.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17e5e28cc_0_241"/>
          <p:cNvSpPr txBox="1">
            <a:spLocks noGrp="1"/>
          </p:cNvSpPr>
          <p:nvPr>
            <p:ph type="title"/>
          </p:nvPr>
        </p:nvSpPr>
        <p:spPr>
          <a:xfrm>
            <a:off x="457200" y="620729"/>
            <a:ext cx="8229600" cy="105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2000"/>
              </a:spcBef>
              <a:spcAft>
                <a:spcPts val="600"/>
              </a:spcAft>
              <a:buSzPts val="1400"/>
              <a:buNone/>
            </a:pPr>
            <a:r>
              <a:rPr lang="ru-RU" sz="23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Медиабезопасность</a:t>
            </a:r>
            <a:endParaRPr sz="39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7" name="Google Shape;367;g1117e5e28cc_0_241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  <p:sp>
        <p:nvSpPr>
          <p:cNvPr id="368" name="Google Shape;368;g1117e5e28cc_0_241"/>
          <p:cNvSpPr txBox="1"/>
          <p:nvPr/>
        </p:nvSpPr>
        <p:spPr>
          <a:xfrm>
            <a:off x="249950" y="1675825"/>
            <a:ext cx="85779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В широком смысле медиабезопасность – 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это деятельность, направленная на защиту интересов гражданского общества от появления и распространения недостоверной информации в сети Интернет, способной негативно повлиять на социальные процессы</a:t>
            </a: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В узком смысле медиабезопасность – </a:t>
            </a:r>
            <a:r>
              <a:rPr lang="ru-RU" sz="22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это деятельность по обеспечению личной безопасности пользователя в сети Интернет, которая позволяет ему не только распознавать недостоверную информацию, но и, используя механизмы саморегуляции интернет-среды, предотвращать распространение вредоносной информации</a:t>
            </a:r>
            <a:endParaRPr sz="22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117e5e28cc_0_248"/>
          <p:cNvSpPr txBox="1">
            <a:spLocks noGrp="1"/>
          </p:cNvSpPr>
          <p:nvPr>
            <p:ph type="title"/>
          </p:nvPr>
        </p:nvSpPr>
        <p:spPr>
          <a:xfrm>
            <a:off x="457200" y="620725"/>
            <a:ext cx="8229600" cy="69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2000"/>
              </a:spcBef>
              <a:spcAft>
                <a:spcPts val="600"/>
              </a:spcAft>
              <a:buSzPts val="1400"/>
              <a:buNone/>
            </a:pPr>
            <a:r>
              <a:rPr lang="ru-RU" sz="23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Определения</a:t>
            </a:r>
            <a:endParaRPr sz="39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5" name="Google Shape;375;g1117e5e28cc_0_248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  <p:sp>
        <p:nvSpPr>
          <p:cNvPr id="376" name="Google Shape;376;g1117e5e28cc_0_248"/>
          <p:cNvSpPr txBox="1"/>
          <p:nvPr/>
        </p:nvSpPr>
        <p:spPr>
          <a:xfrm>
            <a:off x="249950" y="1463500"/>
            <a:ext cx="85779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Киберзависимость 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- это патологическое пристрастие человека к разного рода техническим гаджетам и проведению всего свободного времени за компьютером ради развлечения</a:t>
            </a:r>
            <a:endParaRPr sz="22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Веб</a:t>
            </a:r>
            <a:r>
              <a:rPr lang="ru-RU" sz="22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-сёрфинг</a:t>
            </a:r>
            <a:r>
              <a:rPr lang="ru-RU" sz="22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(англ. net-surfing) — одна из разновидностей навигации по </a:t>
            </a:r>
            <a:r>
              <a:rPr lang="ru-RU" sz="2200" b="0" i="0" u="none" strike="noStrike" cap="none">
                <a:solidFill>
                  <a:srgbClr val="99000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Интернету</a:t>
            </a:r>
            <a:r>
              <a:rPr lang="ru-RU" sz="22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, представляющая собой многократный переход по ссылкам с одних веб-страниц </a:t>
            </a:r>
            <a:r>
              <a:rPr lang="ru-RU" sz="2200" b="0" i="0" u="none" strike="noStrike" cap="none">
                <a:solidFill>
                  <a:srgbClr val="99000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интернет-сайтов</a:t>
            </a:r>
            <a:r>
              <a:rPr lang="ru-RU" sz="22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на другие</a:t>
            </a:r>
            <a:endParaRPr sz="22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Сетевой этикет, сетикет, нетикет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(от </a:t>
            </a:r>
            <a:r>
              <a:rPr lang="ru-RU" sz="2200" b="0" i="0" u="none" strike="noStrike" cap="none">
                <a:solidFill>
                  <a:srgbClr val="4C113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англ.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net «</a:t>
            </a:r>
            <a:r>
              <a:rPr lang="ru-RU" sz="2200" b="0" i="0" u="none" strike="noStrike" cap="none">
                <a:solidFill>
                  <a:srgbClr val="4C113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сеть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» + </a:t>
            </a:r>
            <a:r>
              <a:rPr lang="ru-RU" sz="2200" b="0" i="0" u="none" strike="noStrike" cap="none">
                <a:solidFill>
                  <a:srgbClr val="4C113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фр.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etiquette «</a:t>
            </a:r>
            <a:r>
              <a:rPr lang="ru-RU" sz="2200" b="0" i="0" u="none" strike="noStrike" cap="none">
                <a:solidFill>
                  <a:srgbClr val="4C113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этикет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») — </a:t>
            </a:r>
            <a:r>
              <a:rPr lang="ru-RU" sz="2200" b="0" i="0" u="none" strike="noStrike" cap="none">
                <a:solidFill>
                  <a:srgbClr val="4C113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неологизм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правил поведения, общения в </a:t>
            </a:r>
            <a:r>
              <a:rPr lang="ru-RU" sz="2200" b="0" i="0" u="none" strike="noStrike" cap="none">
                <a:solidFill>
                  <a:srgbClr val="4C113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Сети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, традиции и культуры интернет-сообщества, которых придерживается большинство</a:t>
            </a:r>
            <a:endParaRPr sz="22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17e5e28cc_0_255"/>
          <p:cNvSpPr txBox="1">
            <a:spLocks noGrp="1"/>
          </p:cNvSpPr>
          <p:nvPr>
            <p:ph type="title"/>
          </p:nvPr>
        </p:nvSpPr>
        <p:spPr>
          <a:xfrm>
            <a:off x="457200" y="620725"/>
            <a:ext cx="8229600" cy="69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2000"/>
              </a:spcBef>
              <a:spcAft>
                <a:spcPts val="600"/>
              </a:spcAft>
              <a:buSzPts val="1400"/>
              <a:buNone/>
            </a:pPr>
            <a:r>
              <a:rPr lang="ru-RU" sz="23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Положения сетевого этикета</a:t>
            </a:r>
            <a:endParaRPr sz="39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3" name="Google Shape;383;g1117e5e28cc_0_255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  <p:sp>
        <p:nvSpPr>
          <p:cNvPr id="384" name="Google Shape;384;g1117e5e28cc_0_255"/>
          <p:cNvSpPr txBox="1"/>
          <p:nvPr/>
        </p:nvSpPr>
        <p:spPr>
          <a:xfrm>
            <a:off x="249950" y="1463500"/>
            <a:ext cx="6109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психологические, эмоциональные</a:t>
            </a:r>
            <a:endParaRPr sz="22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технические, оформительские.</a:t>
            </a:r>
            <a:endParaRPr sz="2200" b="1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200"/>
              <a:buFont typeface="Georgia"/>
              <a:buChar char="★"/>
            </a:pPr>
            <a:r>
              <a:rPr lang="ru-RU" sz="22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административные </a:t>
            </a:r>
            <a:endParaRPr sz="22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5" name="Google Shape;385;g1117e5e28cc_0_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50" y="2810575"/>
            <a:ext cx="2325025" cy="33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1117e5e28cc_0_255"/>
          <p:cNvSpPr txBox="1"/>
          <p:nvPr/>
        </p:nvSpPr>
        <p:spPr>
          <a:xfrm>
            <a:off x="3112250" y="2810575"/>
            <a:ext cx="5574600" cy="326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ФЗ № 436-ФЗ «О защите детей от информации, причиняющей вред их здоровью и развитию». Закон закладывает правовые основы для кардинального преобразования информационного пространства российского общества с учетом потребности формирования социальной среды, благоприятной для полноценного психического и нравственно–духовного развития детей</a:t>
            </a: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2b5ea8fa93_0_12"/>
          <p:cNvSpPr txBox="1">
            <a:spLocks noGrp="1"/>
          </p:cNvSpPr>
          <p:nvPr>
            <p:ph type="title"/>
          </p:nvPr>
        </p:nvSpPr>
        <p:spPr>
          <a:xfrm>
            <a:off x="457200" y="961775"/>
            <a:ext cx="8229600" cy="2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2000"/>
              </a:spcBef>
              <a:spcAft>
                <a:spcPts val="600"/>
              </a:spcAft>
              <a:buSzPts val="1400"/>
              <a:buNone/>
            </a:pPr>
            <a:r>
              <a:rPr lang="ru-RU" sz="4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3. Анализ медиа продуктов для образования </a:t>
            </a:r>
            <a:endParaRPr sz="4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3" name="Google Shape;393;g22b5ea8fa93_0_12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35</a:t>
            </a:fld>
            <a:endParaRPr/>
          </a:p>
        </p:txBody>
      </p:sp>
      <p:pic>
        <p:nvPicPr>
          <p:cNvPr id="394" name="Google Shape;394;g22b5ea8fa93_0_12"/>
          <p:cNvPicPr preferRelativeResize="0"/>
          <p:nvPr/>
        </p:nvPicPr>
        <p:blipFill rotWithShape="1">
          <a:blip r:embed="rId3">
            <a:alphaModFix/>
          </a:blip>
          <a:srcRect t="89" b="89"/>
          <a:stretch/>
        </p:blipFill>
        <p:spPr>
          <a:xfrm>
            <a:off x="2740318" y="3813200"/>
            <a:ext cx="3505200" cy="2332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866" t="13298" r="26269" b="12901"/>
          <a:stretch/>
        </p:blipFill>
        <p:spPr>
          <a:xfrm>
            <a:off x="1897037" y="1332294"/>
            <a:ext cx="5740275" cy="5082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964" y="809074"/>
            <a:ext cx="6950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Создание игр, викторин, веб-</a:t>
            </a:r>
            <a:r>
              <a:rPr lang="ru-RU" sz="2800" b="1" dirty="0" err="1" smtClean="0">
                <a:solidFill>
                  <a:srgbClr val="0070C0"/>
                </a:solidFill>
              </a:rPr>
              <a:t>квестов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37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6478" y="809074"/>
            <a:ext cx="898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Ведение электронных рабочих тетрадей, электронных летописей, проектов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9317" r="12836" b="5202"/>
          <a:stretch/>
        </p:blipFill>
        <p:spPr>
          <a:xfrm>
            <a:off x="689211" y="1763181"/>
            <a:ext cx="7970293" cy="43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4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6478" y="809074"/>
            <a:ext cx="898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Создание и сопровождение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персональных сайтов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316" r="6567" b="5733"/>
          <a:stretch/>
        </p:blipFill>
        <p:spPr>
          <a:xfrm>
            <a:off x="358926" y="1876124"/>
            <a:ext cx="8543499" cy="43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30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6478" y="809074"/>
            <a:ext cx="898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Создание и сопровождение социальных сетей, групп и сообществ в мессенджерах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044" t="8255" r="14179" b="5202"/>
          <a:stretch/>
        </p:blipFill>
        <p:spPr>
          <a:xfrm>
            <a:off x="1078174" y="1763181"/>
            <a:ext cx="6864824" cy="44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f06c0f649_0_3"/>
          <p:cNvSpPr txBox="1">
            <a:spLocks noGrp="1"/>
          </p:cNvSpPr>
          <p:nvPr>
            <p:ph type="title"/>
          </p:nvPr>
        </p:nvSpPr>
        <p:spPr>
          <a:xfrm>
            <a:off x="159775" y="620725"/>
            <a:ext cx="89841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ru-RU" sz="27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Медиа</a:t>
            </a:r>
            <a:endParaRPr sz="5800">
              <a:solidFill>
                <a:srgbClr val="4C1130"/>
              </a:solidFill>
            </a:endParaRPr>
          </a:p>
        </p:txBody>
      </p:sp>
      <p:sp>
        <p:nvSpPr>
          <p:cNvPr id="91" name="Google Shape;91;g10f06c0f649_0_3"/>
          <p:cNvSpPr txBox="1">
            <a:spLocks noGrp="1"/>
          </p:cNvSpPr>
          <p:nvPr>
            <p:ph type="body" idx="1"/>
          </p:nvPr>
        </p:nvSpPr>
        <p:spPr>
          <a:xfrm>
            <a:off x="260250" y="1417525"/>
            <a:ext cx="8623500" cy="1371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10490" lvl="0" indent="360680" algn="l" rtl="0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Медиа</a:t>
            </a:r>
            <a:r>
              <a:rPr lang="ru-RU" sz="20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ru-RU" sz="2000">
                <a:solidFill>
                  <a:srgbClr val="4C113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англ.</a:t>
            </a:r>
            <a:r>
              <a:rPr lang="ru-RU" sz="2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000" i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media</a:t>
            </a:r>
            <a:r>
              <a:rPr lang="ru-RU" sz="2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, от </a:t>
            </a:r>
            <a:r>
              <a:rPr lang="ru-RU" sz="2000">
                <a:solidFill>
                  <a:srgbClr val="4C113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лат.</a:t>
            </a:r>
            <a:r>
              <a:rPr lang="ru-RU" sz="2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000" i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medium</a:t>
            </a:r>
            <a:r>
              <a:rPr lang="ru-RU" sz="2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'посредник') - средства создания, записи, копирования, тиражирования, хранения, распространения, восприятия информации и обмена ее между автором и массовой аудиторией</a:t>
            </a:r>
            <a:endParaRPr sz="2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g10f06c0f649_0_3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93" name="Google Shape;93;g10f06c0f649_0_3"/>
          <p:cNvSpPr/>
          <p:nvPr/>
        </p:nvSpPr>
        <p:spPr>
          <a:xfrm>
            <a:off x="3184950" y="3370175"/>
            <a:ext cx="2727900" cy="537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Медиа</a:t>
            </a:r>
            <a:endParaRPr sz="30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g10f06c0f649_0_3"/>
          <p:cNvSpPr/>
          <p:nvPr/>
        </p:nvSpPr>
        <p:spPr>
          <a:xfrm>
            <a:off x="260250" y="4334425"/>
            <a:ext cx="2924700" cy="672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визуальные </a:t>
            </a:r>
            <a:endParaRPr sz="30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0f06c0f649_0_3"/>
          <p:cNvSpPr/>
          <p:nvPr/>
        </p:nvSpPr>
        <p:spPr>
          <a:xfrm>
            <a:off x="5959050" y="4334425"/>
            <a:ext cx="2947800" cy="672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аудиовизуальные</a:t>
            </a:r>
            <a:endParaRPr sz="28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0f06c0f649_0_3"/>
          <p:cNvSpPr/>
          <p:nvPr/>
        </p:nvSpPr>
        <p:spPr>
          <a:xfrm>
            <a:off x="3208050" y="5279700"/>
            <a:ext cx="2727900" cy="672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аудийные</a:t>
            </a:r>
            <a:endParaRPr sz="2800" b="0" i="0" u="none" strike="noStrike" cap="none">
              <a:solidFill>
                <a:srgbClr val="4C11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g10f06c0f649_0_3"/>
          <p:cNvCxnSpPr>
            <a:stCxn id="93" idx="1"/>
            <a:endCxn id="94" idx="0"/>
          </p:cNvCxnSpPr>
          <p:nvPr/>
        </p:nvCxnSpPr>
        <p:spPr>
          <a:xfrm flipH="1">
            <a:off x="1722450" y="3639125"/>
            <a:ext cx="1462500" cy="695400"/>
          </a:xfrm>
          <a:prstGeom prst="straightConnector1">
            <a:avLst/>
          </a:prstGeom>
          <a:noFill/>
          <a:ln w="38100" cap="flat" cmpd="sng">
            <a:solidFill>
              <a:srgbClr val="4C113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8" name="Google Shape;98;g10f06c0f649_0_3"/>
          <p:cNvCxnSpPr>
            <a:stCxn id="93" idx="2"/>
            <a:endCxn id="96" idx="0"/>
          </p:cNvCxnSpPr>
          <p:nvPr/>
        </p:nvCxnSpPr>
        <p:spPr>
          <a:xfrm>
            <a:off x="4548900" y="3908075"/>
            <a:ext cx="23100" cy="1371600"/>
          </a:xfrm>
          <a:prstGeom prst="straightConnector1">
            <a:avLst/>
          </a:prstGeom>
          <a:noFill/>
          <a:ln w="38100" cap="flat" cmpd="sng">
            <a:solidFill>
              <a:srgbClr val="4C113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" name="Google Shape;99;g10f06c0f649_0_3"/>
          <p:cNvCxnSpPr>
            <a:stCxn id="93" idx="3"/>
            <a:endCxn id="95" idx="0"/>
          </p:cNvCxnSpPr>
          <p:nvPr/>
        </p:nvCxnSpPr>
        <p:spPr>
          <a:xfrm>
            <a:off x="5912850" y="3639125"/>
            <a:ext cx="1520100" cy="695400"/>
          </a:xfrm>
          <a:prstGeom prst="straightConnector1">
            <a:avLst/>
          </a:prstGeom>
          <a:noFill/>
          <a:ln w="38100" cap="flat" cmpd="sng">
            <a:solidFill>
              <a:srgbClr val="4C113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6120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Создание видео и аудио контента,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печатная продукция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374" t="8786" r="4776" b="5202"/>
          <a:stretch/>
        </p:blipFill>
        <p:spPr>
          <a:xfrm>
            <a:off x="263880" y="1615308"/>
            <a:ext cx="8130026" cy="49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89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2b5ea8fa93_0_4"/>
          <p:cNvSpPr txBox="1">
            <a:spLocks noGrp="1"/>
          </p:cNvSpPr>
          <p:nvPr>
            <p:ph type="ctrTitle"/>
          </p:nvPr>
        </p:nvSpPr>
        <p:spPr>
          <a:xfrm>
            <a:off x="604350" y="2287200"/>
            <a:ext cx="8202000" cy="22836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sz="40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Элементы медиаобразования </a:t>
            </a:r>
            <a:endParaRPr sz="40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sz="40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при подготовке учителя</a:t>
            </a:r>
            <a:endParaRPr sz="40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2b5ea8fa93_0_4"/>
          <p:cNvSpPr txBox="1">
            <a:spLocks noGrp="1"/>
          </p:cNvSpPr>
          <p:nvPr>
            <p:ph type="subTitle" idx="1"/>
          </p:nvPr>
        </p:nvSpPr>
        <p:spPr>
          <a:xfrm>
            <a:off x="604350" y="4677050"/>
            <a:ext cx="81630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400"/>
              <a:buNone/>
            </a:pPr>
            <a:r>
              <a:rPr lang="ru-RU">
                <a:solidFill>
                  <a:srgbClr val="4C1130"/>
                </a:solidFill>
              </a:rPr>
              <a:t>Докладчик:</a:t>
            </a:r>
            <a:endParaRPr>
              <a:solidFill>
                <a:srgbClr val="4C113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400"/>
              <a:buNone/>
            </a:pPr>
            <a:r>
              <a:rPr lang="ru-RU">
                <a:solidFill>
                  <a:srgbClr val="4C1130"/>
                </a:solidFill>
              </a:rPr>
              <a:t>Саркисян Татьяна Анатольевна,</a:t>
            </a:r>
            <a:endParaRPr>
              <a:solidFill>
                <a:srgbClr val="4C113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400"/>
              <a:buNone/>
            </a:pPr>
            <a:r>
              <a:rPr lang="ru-RU" sz="1800">
                <a:solidFill>
                  <a:srgbClr val="4C1130"/>
                </a:solidFill>
              </a:rPr>
              <a:t>к.п.н., доцент кафедры высшей математики и информатики</a:t>
            </a:r>
            <a:endParaRPr sz="1800">
              <a:solidFill>
                <a:srgbClr val="4C113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400"/>
              <a:buNone/>
            </a:pPr>
            <a:r>
              <a:rPr lang="ru-RU" sz="1800">
                <a:solidFill>
                  <a:srgbClr val="4C1130"/>
                </a:solidFill>
              </a:rPr>
              <a:t>СурГПУ</a:t>
            </a:r>
            <a:endParaRPr sz="1800">
              <a:solidFill>
                <a:srgbClr val="4C1130"/>
              </a:solidFill>
            </a:endParaRPr>
          </a:p>
        </p:txBody>
      </p:sp>
      <p:sp>
        <p:nvSpPr>
          <p:cNvPr id="401" name="Google Shape;401;g22b5ea8fa93_0_4"/>
          <p:cNvSpPr txBox="1">
            <a:spLocks noGrp="1"/>
          </p:cNvSpPr>
          <p:nvPr>
            <p:ph type="sldNum" idx="12"/>
          </p:nvPr>
        </p:nvSpPr>
        <p:spPr>
          <a:xfrm>
            <a:off x="8172450" y="6356350"/>
            <a:ext cx="51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41</a:t>
            </a:fld>
            <a:endParaRPr/>
          </a:p>
        </p:txBody>
      </p:sp>
      <p:sp>
        <p:nvSpPr>
          <p:cNvPr id="402" name="Google Shape;402;g22b5ea8fa93_0_4"/>
          <p:cNvSpPr txBox="1"/>
          <p:nvPr/>
        </p:nvSpPr>
        <p:spPr>
          <a:xfrm>
            <a:off x="2391100" y="708625"/>
            <a:ext cx="6586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rgbClr val="85200C"/>
                </a:solidFill>
                <a:latin typeface="Trebuchet MS"/>
                <a:ea typeface="Trebuchet MS"/>
                <a:cs typeface="Trebuchet MS"/>
                <a:sym typeface="Trebuchet MS"/>
              </a:rPr>
              <a:t>Всероссийская научно-практическая конференция </a:t>
            </a:r>
            <a:endParaRPr sz="1900" b="1">
              <a:solidFill>
                <a:srgbClr val="85200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rgbClr val="85200C"/>
                </a:solidFill>
                <a:latin typeface="Trebuchet MS"/>
                <a:ea typeface="Trebuchet MS"/>
                <a:cs typeface="Trebuchet MS"/>
                <a:sym typeface="Trebuchet MS"/>
              </a:rPr>
              <a:t>с международным участием </a:t>
            </a:r>
            <a:endParaRPr sz="1900" b="1">
              <a:solidFill>
                <a:srgbClr val="85200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rgbClr val="85200C"/>
                </a:solidFill>
                <a:latin typeface="Trebuchet MS"/>
                <a:ea typeface="Trebuchet MS"/>
                <a:cs typeface="Trebuchet MS"/>
                <a:sym typeface="Trebuchet MS"/>
              </a:rPr>
              <a:t>«Цифровые инструменты в образовании»</a:t>
            </a:r>
            <a:endParaRPr sz="1900" b="1">
              <a:solidFill>
                <a:srgbClr val="8520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3" name="Google Shape;403;g22b5ea8fa93_0_4"/>
          <p:cNvPicPr preferRelativeResize="0"/>
          <p:nvPr/>
        </p:nvPicPr>
        <p:blipFill rotWithShape="1">
          <a:blip r:embed="rId3">
            <a:alphaModFix/>
          </a:blip>
          <a:srcRect l="14538" t="17499" r="10211" b="17447"/>
          <a:stretch/>
        </p:blipFill>
        <p:spPr>
          <a:xfrm>
            <a:off x="281250" y="638550"/>
            <a:ext cx="2194877" cy="149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17e5e28cc_0_7"/>
          <p:cNvSpPr txBox="1">
            <a:spLocks noGrp="1"/>
          </p:cNvSpPr>
          <p:nvPr>
            <p:ph type="title"/>
          </p:nvPr>
        </p:nvSpPr>
        <p:spPr>
          <a:xfrm>
            <a:off x="326800" y="680525"/>
            <a:ext cx="8513700" cy="79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Классификация медиа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g1117e5e28cc_0_7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07" name="Google Shape;107;g1117e5e28cc_0_7"/>
          <p:cNvSpPr txBox="1"/>
          <p:nvPr/>
        </p:nvSpPr>
        <p:spPr>
          <a:xfrm>
            <a:off x="1690700" y="1592600"/>
            <a:ext cx="71499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8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 типу основного средства</a:t>
            </a:r>
            <a:endParaRPr sz="28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8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о каналу восприятия</a:t>
            </a:r>
            <a:endParaRPr sz="28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8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 месту использования</a:t>
            </a:r>
            <a:endParaRPr sz="28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8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о содержанию информации;</a:t>
            </a:r>
            <a:endParaRPr sz="28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8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 направлению социализации</a:t>
            </a:r>
            <a:endParaRPr sz="28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8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о функциям и целям использования</a:t>
            </a:r>
            <a:endParaRPr sz="28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8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 результату воздействия на личность</a:t>
            </a:r>
            <a:endParaRPr sz="30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g1117e5e28cc_0_7"/>
          <p:cNvSpPr/>
          <p:nvPr/>
        </p:nvSpPr>
        <p:spPr>
          <a:xfrm>
            <a:off x="844175" y="1563713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g1117e5e28cc_0_7"/>
          <p:cNvSpPr/>
          <p:nvPr/>
        </p:nvSpPr>
        <p:spPr>
          <a:xfrm>
            <a:off x="844175" y="2226388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g1117e5e28cc_0_7"/>
          <p:cNvSpPr/>
          <p:nvPr/>
        </p:nvSpPr>
        <p:spPr>
          <a:xfrm>
            <a:off x="844175" y="2892775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g1117e5e28cc_0_7"/>
          <p:cNvSpPr/>
          <p:nvPr/>
        </p:nvSpPr>
        <p:spPr>
          <a:xfrm>
            <a:off x="844175" y="3551750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g1117e5e28cc_0_7"/>
          <p:cNvSpPr/>
          <p:nvPr/>
        </p:nvSpPr>
        <p:spPr>
          <a:xfrm>
            <a:off x="844175" y="4192950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g1117e5e28cc_0_7"/>
          <p:cNvSpPr/>
          <p:nvPr/>
        </p:nvSpPr>
        <p:spPr>
          <a:xfrm>
            <a:off x="844175" y="4851925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g1117e5e28cc_0_7"/>
          <p:cNvSpPr/>
          <p:nvPr/>
        </p:nvSpPr>
        <p:spPr>
          <a:xfrm>
            <a:off x="844175" y="5510900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5" name="Google Shape;115;g1117e5e28cc_0_7"/>
          <p:cNvCxnSpPr>
            <a:stCxn id="105" idx="1"/>
          </p:cNvCxnSpPr>
          <p:nvPr/>
        </p:nvCxnSpPr>
        <p:spPr>
          <a:xfrm>
            <a:off x="326800" y="1078925"/>
            <a:ext cx="19200" cy="5165700"/>
          </a:xfrm>
          <a:prstGeom prst="straightConnector1">
            <a:avLst/>
          </a:prstGeom>
          <a:noFill/>
          <a:ln w="76200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17e5e28cc_0_22"/>
          <p:cNvSpPr txBox="1">
            <a:spLocks noGrp="1"/>
          </p:cNvSpPr>
          <p:nvPr>
            <p:ph type="title"/>
          </p:nvPr>
        </p:nvSpPr>
        <p:spPr>
          <a:xfrm>
            <a:off x="269150" y="620725"/>
            <a:ext cx="8417700" cy="79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Основная  задача медиаобразования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g1117e5e28cc_0_22"/>
          <p:cNvSpPr txBox="1">
            <a:spLocks noGrp="1"/>
          </p:cNvSpPr>
          <p:nvPr>
            <p:ph type="body" idx="1"/>
          </p:nvPr>
        </p:nvSpPr>
        <p:spPr>
          <a:xfrm>
            <a:off x="711000" y="1569925"/>
            <a:ext cx="7975800" cy="4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3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подготовка нового поколения </a:t>
            </a:r>
            <a:endParaRPr sz="23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300"/>
              <a:buFont typeface="Georgia"/>
              <a:buChar char="★"/>
            </a:pPr>
            <a:r>
              <a:rPr lang="ru-RU" sz="23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к</a:t>
            </a:r>
            <a:r>
              <a:rPr lang="ru-RU" sz="23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 жизни в современных информационных условиях, </a:t>
            </a:r>
            <a:endParaRPr sz="23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300"/>
              <a:buFont typeface="Georgia"/>
              <a:buChar char="★"/>
            </a:pPr>
            <a:r>
              <a:rPr lang="ru-RU" sz="23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к </a:t>
            </a:r>
            <a:r>
              <a:rPr lang="ru-RU" sz="23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восприятию различной информации, </a:t>
            </a:r>
            <a:endParaRPr sz="23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300"/>
              <a:buFont typeface="Georgia"/>
              <a:buChar char="★"/>
            </a:pPr>
            <a:r>
              <a:rPr lang="ru-RU" sz="23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н</a:t>
            </a:r>
            <a:r>
              <a:rPr lang="ru-RU" sz="23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аучить человека понимать ее, осознавать последствия воздействия информации  на психику, </a:t>
            </a:r>
            <a:endParaRPr sz="23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300"/>
              <a:buFont typeface="Georgia"/>
              <a:buChar char="★"/>
            </a:pPr>
            <a:r>
              <a:rPr lang="ru-RU" sz="23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о</a:t>
            </a:r>
            <a:r>
              <a:rPr lang="ru-RU" sz="23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владевать способами общения на основе невербальных форм коммуникации и с помощью технических средств и современных информационных технологий </a:t>
            </a:r>
            <a:endParaRPr sz="23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9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[Российская педагогическая энциклопедия, 1993, с. 555]</a:t>
            </a:r>
            <a:endParaRPr sz="19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g1117e5e28cc_0_22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17e5e28cc_0_29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Определение ЮНЕСКО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g1117e5e28cc_0_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«Медиаобразование связано со всеми видами медиа (печатными и графическими, звуковыми, экранными и т.д.) и различными технологиями; оно дает возможность людям понять, как массовая коммуникация используется в их социумах, овладеть способностями использования медиа в коммуникации с другими людьми</a:t>
            </a:r>
            <a:endParaRPr sz="2200">
              <a:solidFill>
                <a:srgbClr val="4C1130"/>
              </a:solidFill>
            </a:endParaRPr>
          </a:p>
        </p:txBody>
      </p:sp>
      <p:sp>
        <p:nvSpPr>
          <p:cNvPr id="131" name="Google Shape;131;g1117e5e28cc_0_29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132" name="Google Shape;132;g1117e5e28cc_0_29"/>
          <p:cNvSpPr/>
          <p:nvPr/>
        </p:nvSpPr>
        <p:spPr>
          <a:xfrm>
            <a:off x="537900" y="3708800"/>
            <a:ext cx="2478300" cy="2362800"/>
          </a:xfrm>
          <a:prstGeom prst="rect">
            <a:avLst/>
          </a:prstGeom>
          <a:solidFill>
            <a:srgbClr val="4C11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1117e5e28cc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50" y="4005575"/>
            <a:ext cx="2010350" cy="16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117e5e28cc_0_29"/>
          <p:cNvSpPr txBox="1"/>
          <p:nvPr/>
        </p:nvSpPr>
        <p:spPr>
          <a:xfrm>
            <a:off x="3265925" y="3612750"/>
            <a:ext cx="5513100" cy="249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К сведению:</a:t>
            </a:r>
            <a:endParaRPr sz="1500" b="1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Организация Объединенных Наций по вопросам образования, науки и культуры (ЮНЕСКО) была создана 16 ноября 1945 г. Ее Устав был принят в ноябре 1945 г. на Лондонской конференции и вступил в силу 4 ноября 1946 г. после сдачи на хранение актов о его принятии 20 подписавшими его государствами. Штаб-квартира ЮНЕСКО расположена в Париже.</a:t>
            </a:r>
            <a:endParaRPr sz="1500" b="0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Подробнее: </a:t>
            </a:r>
            <a:r>
              <a:rPr lang="ru-RU" sz="15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http://unesco.ru/unesco/</a:t>
            </a:r>
            <a:r>
              <a:rPr lang="ru-RU" sz="1500" b="0" i="0" u="none" strike="noStrike" cap="none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 b="0" i="0" u="none" strike="noStrike" cap="none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17e5e28cc_0_41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Определение ЮНЕСКО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" name="Google Shape;141;g1117e5e28cc_0_41"/>
          <p:cNvSpPr txBox="1">
            <a:spLocks noGrp="1"/>
          </p:cNvSpPr>
          <p:nvPr>
            <p:ph type="body" idx="1"/>
          </p:nvPr>
        </p:nvSpPr>
        <p:spPr>
          <a:xfrm>
            <a:off x="457200" y="1417525"/>
            <a:ext cx="822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9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«Медиаобразование обеспечивает человеку знание того, как:</a:t>
            </a:r>
            <a:endParaRPr sz="1900" b="1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b="1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g1117e5e28cc_0_41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143" name="Google Shape;143;g1117e5e28cc_0_41"/>
          <p:cNvSpPr txBox="1"/>
          <p:nvPr/>
        </p:nvSpPr>
        <p:spPr>
          <a:xfrm>
            <a:off x="1630900" y="1864625"/>
            <a:ext cx="7149900" cy="5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а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нализировать, критически осмысливать и создавать медиатексты;</a:t>
            </a: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о</a:t>
            </a:r>
            <a:r>
              <a:rPr lang="ru-RU" sz="22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пределять источники медиатекстов, их политические, социальные, коммерческие и/или культурные интересы, их контекст;</a:t>
            </a:r>
            <a:endParaRPr sz="22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и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нтерпретировать медиатексты и ценности, распространяемые медиа;</a:t>
            </a: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о</a:t>
            </a:r>
            <a:r>
              <a:rPr lang="ru-RU" sz="22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тбирать соответствующие медиа для создания и распространения своих собственных медиатекстов и обретения заинтересованной в них аудитории;</a:t>
            </a:r>
            <a:endParaRPr sz="22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ru-RU" sz="22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олучить возможность свободного доступа к медиа, как для восприятия, так и для продукции.</a:t>
            </a:r>
            <a:r>
              <a:rPr lang="ru-RU" sz="2200" b="0" i="0" u="none" strike="noStrike" cap="none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b="0" i="0" u="none" strike="noStrike" cap="none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" name="Google Shape;144;g1117e5e28cc_0_41"/>
          <p:cNvSpPr/>
          <p:nvPr/>
        </p:nvSpPr>
        <p:spPr>
          <a:xfrm>
            <a:off x="784375" y="2029713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g1117e5e28cc_0_41"/>
          <p:cNvSpPr/>
          <p:nvPr/>
        </p:nvSpPr>
        <p:spPr>
          <a:xfrm>
            <a:off x="784375" y="2768588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g1117e5e28cc_0_41"/>
          <p:cNvSpPr/>
          <p:nvPr/>
        </p:nvSpPr>
        <p:spPr>
          <a:xfrm>
            <a:off x="784375" y="3739775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g1117e5e28cc_0_41"/>
          <p:cNvSpPr/>
          <p:nvPr/>
        </p:nvSpPr>
        <p:spPr>
          <a:xfrm>
            <a:off x="784375" y="4474950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g1117e5e28cc_0_41"/>
          <p:cNvSpPr/>
          <p:nvPr/>
        </p:nvSpPr>
        <p:spPr>
          <a:xfrm>
            <a:off x="784375" y="5420950"/>
            <a:ext cx="691500" cy="576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endParaRPr sz="26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9" name="Google Shape;149;g1117e5e28cc_0_41"/>
          <p:cNvCxnSpPr/>
          <p:nvPr/>
        </p:nvCxnSpPr>
        <p:spPr>
          <a:xfrm>
            <a:off x="457200" y="1019113"/>
            <a:ext cx="4200" cy="5225400"/>
          </a:xfrm>
          <a:prstGeom prst="straightConnector1">
            <a:avLst/>
          </a:prstGeom>
          <a:noFill/>
          <a:ln w="76200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17e5e28cc_0_60"/>
          <p:cNvSpPr txBox="1">
            <a:spLocks noGrp="1"/>
          </p:cNvSpPr>
          <p:nvPr>
            <p:ph type="title"/>
          </p:nvPr>
        </p:nvSpPr>
        <p:spPr>
          <a:xfrm>
            <a:off x="457200" y="620713"/>
            <a:ext cx="8229600" cy="796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Продукт медиакультуры</a:t>
            </a:r>
            <a:endParaRPr sz="30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g1117e5e28cc_0_60"/>
          <p:cNvSpPr txBox="1">
            <a:spLocks noGrp="1"/>
          </p:cNvSpPr>
          <p:nvPr>
            <p:ph type="body" idx="1"/>
          </p:nvPr>
        </p:nvSpPr>
        <p:spPr>
          <a:xfrm>
            <a:off x="457200" y="1461200"/>
            <a:ext cx="82296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400" b="1" i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медиатекст </a:t>
            </a:r>
            <a:r>
              <a:rPr lang="ru-RU" sz="2200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– представляет собой сообщение, содержащее информацию и изложенное в любом виде и жанре медиа (газетная статья, телепередача, видеоклип, фильм и пр.)</a:t>
            </a:r>
            <a:endParaRPr sz="22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g1117e5e28cc_0_60"/>
          <p:cNvSpPr txBox="1">
            <a:spLocks noGrp="1"/>
          </p:cNvSpPr>
          <p:nvPr>
            <p:ph type="sldNum" idx="12"/>
          </p:nvPr>
        </p:nvSpPr>
        <p:spPr>
          <a:xfrm>
            <a:off x="8101013" y="63563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158" name="Google Shape;158;g1117e5e28cc_0_60"/>
          <p:cNvSpPr txBox="1"/>
          <p:nvPr/>
        </p:nvSpPr>
        <p:spPr>
          <a:xfrm>
            <a:off x="457200" y="2954475"/>
            <a:ext cx="8229600" cy="317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Медиатексты могут быть предназначены </a:t>
            </a:r>
            <a:endParaRPr sz="2000" b="1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для дифференцированной по разным показателям публики: </a:t>
            </a:r>
            <a:endParaRPr sz="20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000"/>
              <a:buFont typeface="Georgia"/>
              <a:buChar char="★"/>
            </a:pPr>
            <a:r>
              <a:rPr lang="ru-RU" sz="20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</a:t>
            </a:r>
            <a:r>
              <a:rPr lang="ru-RU" sz="20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ассовой и элитарной, </a:t>
            </a:r>
            <a:endParaRPr sz="20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Georgia"/>
              <a:buChar char="★"/>
            </a:pPr>
            <a:r>
              <a:rPr lang="ru-RU" sz="20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г</a:t>
            </a:r>
            <a:r>
              <a:rPr lang="ru-RU" sz="20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лобальной и локальной, </a:t>
            </a:r>
            <a:endParaRPr sz="20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000"/>
              <a:buFont typeface="Georgia"/>
              <a:buChar char="★"/>
            </a:pPr>
            <a:r>
              <a:rPr lang="ru-RU" sz="20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</a:t>
            </a:r>
            <a:r>
              <a:rPr lang="ru-RU" sz="20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ультинациональной/этнической, </a:t>
            </a:r>
            <a:endParaRPr sz="20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Georgia"/>
              <a:buChar char="★"/>
            </a:pPr>
            <a:r>
              <a:rPr lang="ru-RU" sz="20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г</a:t>
            </a:r>
            <a:r>
              <a:rPr lang="ru-RU" sz="20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ородской и сельской, </a:t>
            </a:r>
            <a:endParaRPr sz="20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000"/>
              <a:buFont typeface="Georgia"/>
              <a:buChar char="★"/>
            </a:pPr>
            <a:r>
              <a:rPr lang="ru-RU" sz="20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м</a:t>
            </a:r>
            <a:r>
              <a:rPr lang="ru-RU" sz="20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ужской и женской, </a:t>
            </a:r>
            <a:endParaRPr sz="20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Georgia"/>
              <a:buChar char="★"/>
            </a:pPr>
            <a:r>
              <a:rPr lang="ru-RU" sz="2000" b="1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д</a:t>
            </a:r>
            <a:r>
              <a:rPr lang="ru-RU" sz="20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етской/юношеской и взрослой, </a:t>
            </a:r>
            <a:endParaRPr sz="2000" b="0" i="0" u="none" strike="noStrike" cap="none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000"/>
              <a:buFont typeface="Georgia"/>
              <a:buChar char="★"/>
            </a:pPr>
            <a:r>
              <a:rPr lang="ru-RU" sz="2000" b="1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а</a:t>
            </a:r>
            <a:r>
              <a:rPr lang="ru-RU" sz="2000" b="0" i="0" u="none" strike="noStrike" cap="none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теистической и религиозной, корпоративной и т.д.</a:t>
            </a:r>
            <a:endParaRPr sz="2000" b="0" i="0" u="none" strike="noStrike" cap="none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презентации для ОК СурГПУ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2295</Words>
  <Application>Microsoft Office PowerPoint</Application>
  <PresentationFormat>Экран (4:3)</PresentationFormat>
  <Paragraphs>314</Paragraphs>
  <Slides>41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Georgia</vt:lpstr>
      <vt:lpstr>Arial</vt:lpstr>
      <vt:lpstr>Roboto</vt:lpstr>
      <vt:lpstr>Calibri</vt:lpstr>
      <vt:lpstr>Trebuchet MS</vt:lpstr>
      <vt:lpstr>Times New Roman</vt:lpstr>
      <vt:lpstr>Шаблон презентации для ОК СурГПУ</vt:lpstr>
      <vt:lpstr>Элементы медиаобразования  при подготовке учителя </vt:lpstr>
      <vt:lpstr>Содержание</vt:lpstr>
      <vt:lpstr>Сущность и основные понятия медиаобразования</vt:lpstr>
      <vt:lpstr>Медиа</vt:lpstr>
      <vt:lpstr>Классификация медиа</vt:lpstr>
      <vt:lpstr> Основная  задача медиаобразования</vt:lpstr>
      <vt:lpstr>Определение ЮНЕСКО</vt:lpstr>
      <vt:lpstr>Определение ЮНЕСКО</vt:lpstr>
      <vt:lpstr>Продукт медиакультуры</vt:lpstr>
      <vt:lpstr>Содержательные аспекты медиаобразования</vt:lpstr>
      <vt:lpstr>Изучение произведений медиакультуры</vt:lpstr>
      <vt:lpstr>Изучение произведений медиакультуры</vt:lpstr>
      <vt:lpstr>Причины возрастающей роли медиаобразования</vt:lpstr>
      <vt:lpstr>Направления медиаобразования</vt:lpstr>
      <vt:lpstr>Медиакомпетентность (медиаграмотность)</vt:lpstr>
      <vt:lpstr>Обучение медиаграмотности предосталяет обучающимся следующие возможности:</vt:lpstr>
      <vt:lpstr>Критическая медиаграмотность</vt:lpstr>
      <vt:lpstr>2. Современные методические подходы к медиаобразованию</vt:lpstr>
      <vt:lpstr>2. Современные методические подходы к медиаобразованию</vt:lpstr>
      <vt:lpstr>Презентация PowerPoint</vt:lpstr>
      <vt:lpstr>Функции творческих заданий на медиаматериале</vt:lpstr>
      <vt:lpstr>Способы деятельности в медиаобразовательной практике</vt:lpstr>
      <vt:lpstr>Интерактивное обучение</vt:lpstr>
      <vt:lpstr>Диалогическое взаимодействие</vt:lpstr>
      <vt:lpstr>Примеры «толстых вопросов»</vt:lpstr>
      <vt:lpstr>Компоненты проблемного обучения</vt:lpstr>
      <vt:lpstr>Эффективность проектных методик </vt:lpstr>
      <vt:lpstr>Условия реализации медиаобразовательных проектов </vt:lpstr>
      <vt:lpstr>Проблемные вопросы </vt:lpstr>
      <vt:lpstr>3. Медиабезопасность как актуальное направление медиаобразовательной деятельности </vt:lpstr>
      <vt:lpstr>Понятие медиабезопасность </vt:lpstr>
      <vt:lpstr>Медиабезопасность</vt:lpstr>
      <vt:lpstr>Определения</vt:lpstr>
      <vt:lpstr>Положения сетевого этикета</vt:lpstr>
      <vt:lpstr>3. Анализ медиа продуктов для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медиаобразования  при подготовке учителя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медиаобразования  при подготовке учителя </dc:title>
  <dc:creator>ivlin</dc:creator>
  <cp:lastModifiedBy>Саркисян</cp:lastModifiedBy>
  <cp:revision>2</cp:revision>
  <dcterms:created xsi:type="dcterms:W3CDTF">2022-01-17T06:27:51Z</dcterms:created>
  <dcterms:modified xsi:type="dcterms:W3CDTF">2023-04-05T17:51:13Z</dcterms:modified>
</cp:coreProperties>
</file>