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sldIdLst>
    <p:sldId id="256" r:id="rId2"/>
    <p:sldId id="279" r:id="rId3"/>
    <p:sldId id="258" r:id="rId4"/>
    <p:sldId id="287" r:id="rId5"/>
    <p:sldId id="288" r:id="rId6"/>
    <p:sldId id="280" r:id="rId7"/>
    <p:sldId id="274" r:id="rId8"/>
    <p:sldId id="281" r:id="rId9"/>
    <p:sldId id="289" r:id="rId10"/>
    <p:sldId id="290" r:id="rId11"/>
    <p:sldId id="282" r:id="rId12"/>
    <p:sldId id="284" r:id="rId13"/>
    <p:sldId id="283" r:id="rId14"/>
    <p:sldId id="286" r:id="rId15"/>
    <p:sldId id="28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B5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72" y="102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97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450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10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779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86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347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923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521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30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39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583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4222" y="5229200"/>
            <a:ext cx="4257522" cy="1096899"/>
          </a:xfrm>
        </p:spPr>
        <p:txBody>
          <a:bodyPr>
            <a:normAutofit fontScale="85000" lnSpcReduction="10000"/>
          </a:bodyPr>
          <a:lstStyle/>
          <a:p>
            <a:r>
              <a:rPr lang="ru-RU" b="1" u="sng" dirty="0"/>
              <a:t>Котовская С.В. </a:t>
            </a:r>
            <a:endParaRPr lang="en-US" b="1" u="sng" dirty="0" smtClean="0"/>
          </a:p>
          <a:p>
            <a:r>
              <a:rPr lang="ru-RU" dirty="0" smtClean="0"/>
              <a:t>Российский Государственный Университет социальных технологий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EFE5C097-F092-4C9F-BE15-FA65C379108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22" b="47906"/>
          <a:stretch/>
        </p:blipFill>
        <p:spPr>
          <a:xfrm rot="5400000">
            <a:off x="-474000" y="2936646"/>
            <a:ext cx="4429848" cy="341285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EFE5C097-F092-4C9F-BE15-FA65C379108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22" b="47906"/>
          <a:stretch/>
        </p:blipFill>
        <p:spPr>
          <a:xfrm rot="16200000">
            <a:off x="8150119" y="2936646"/>
            <a:ext cx="4429848" cy="3412859"/>
          </a:xfrm>
          <a:prstGeom prst="rect">
            <a:avLst/>
          </a:prstGeom>
        </p:spPr>
      </p:pic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F64F5AA6-462B-4CA7-9D3A-0ACDD8E7D33E}"/>
              </a:ext>
            </a:extLst>
          </p:cNvPr>
          <p:cNvSpPr txBox="1">
            <a:spLocks/>
          </p:cNvSpPr>
          <p:nvPr/>
        </p:nvSpPr>
        <p:spPr>
          <a:xfrm>
            <a:off x="1480984" y="1761053"/>
            <a:ext cx="9144000" cy="1334195"/>
          </a:xfrm>
          <a:prstGeom prst="rect">
            <a:avLst/>
          </a:prstGeom>
          <a:solidFill>
            <a:srgbClr val="56B5C9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ru-RU" sz="3200" b="1" dirty="0" err="1">
                <a:solidFill>
                  <a:schemeClr val="bg1"/>
                </a:solidFill>
              </a:rPr>
              <a:t>Эмергентно</a:t>
            </a:r>
            <a:r>
              <a:rPr lang="ru-RU" sz="3200" b="1" dirty="0">
                <a:solidFill>
                  <a:schemeClr val="bg1"/>
                </a:solidFill>
              </a:rPr>
              <a:t>-синергетическая концепция жизнеспособности субъекта профессиональной деятельности в инклюзивной среде</a:t>
            </a:r>
            <a:endParaRPr lang="ru-RU" sz="3200" b="1" dirty="0">
              <a:solidFill>
                <a:schemeClr val="bg1"/>
              </a:solidFill>
              <a:latin typeface="Unbounded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6FAC884-5973-4A56-B4EA-9CA370ED5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480" y="102215"/>
            <a:ext cx="3337632" cy="108012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840565C2-453C-489A-A0B5-E99D1130C2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93" y="196211"/>
            <a:ext cx="2066556" cy="106997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F59350A2-4332-430C-A15A-5505DE0846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8706" y="0"/>
            <a:ext cx="1459467" cy="14633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916E29-1E4B-4A37-8F9F-24504CC5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134" y="457202"/>
            <a:ext cx="7704667" cy="1099591"/>
          </a:xfrm>
        </p:spPr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736CAB6-4279-4C40-BCA6-60A5F458F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3212976"/>
            <a:ext cx="7704667" cy="1584176"/>
          </a:xfrm>
        </p:spPr>
        <p:txBody>
          <a:bodyPr>
            <a:normAutofit/>
          </a:bodyPr>
          <a:lstStyle/>
          <a:p>
            <a:r>
              <a:rPr lang="ru-RU" dirty="0" smtClean="0"/>
              <a:t>Бессознательный уровень</a:t>
            </a:r>
          </a:p>
          <a:p>
            <a:r>
              <a:rPr lang="ru-RU" dirty="0" smtClean="0"/>
              <a:t>Подсознательный уровень</a:t>
            </a:r>
          </a:p>
          <a:p>
            <a:r>
              <a:rPr lang="ru-RU" dirty="0" smtClean="0"/>
              <a:t>Сознательный уровень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398610B-AC37-40F7-9F3C-5B50BC1F699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79" r="31774" b="579"/>
          <a:stretch/>
        </p:blipFill>
        <p:spPr>
          <a:xfrm>
            <a:off x="8832304" y="1381078"/>
            <a:ext cx="3312368" cy="5476922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F98EC39F-0B5F-4235-A013-581A1FDE1EC4}"/>
              </a:ext>
            </a:extLst>
          </p:cNvPr>
          <p:cNvSpPr txBox="1">
            <a:spLocks/>
          </p:cNvSpPr>
          <p:nvPr/>
        </p:nvSpPr>
        <p:spPr>
          <a:xfrm>
            <a:off x="1181241" y="450914"/>
            <a:ext cx="9029560" cy="770073"/>
          </a:xfrm>
          <a:prstGeom prst="rect">
            <a:avLst/>
          </a:prstGeom>
          <a:solidFill>
            <a:srgbClr val="56B5C9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lnSpc>
                <a:spcPct val="100000"/>
              </a:lnSpc>
              <a:spcAft>
                <a:spcPct val="0"/>
              </a:spcAft>
            </a:pPr>
            <a:r>
              <a:rPr lang="ru-RU" sz="3200" dirty="0">
                <a:solidFill>
                  <a:schemeClr val="bg1"/>
                </a:solidFill>
              </a:rPr>
              <a:t>Функционирование психической деятельности </a:t>
            </a:r>
            <a:endParaRPr lang="ru-RU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/>
            </a:endParaRPr>
          </a:p>
        </p:txBody>
      </p:sp>
    </p:spTree>
    <p:extLst>
      <p:ext uri="{BB962C8B-B14F-4D97-AF65-F5344CB8AC3E}">
        <p14:creationId xmlns:p14="http://schemas.microsoft.com/office/powerpoint/2010/main" val="405597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CA12025-4E76-4742-A06F-63ADBA4A93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0" y="5797843"/>
            <a:ext cx="5081016" cy="106015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3D633D5-5514-44B8-A1E3-E853A3A46E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5004017" y="5797843"/>
            <a:ext cx="5081016" cy="10601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59DD6B1-C2CC-4B29-B21C-B945662EDC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048" b="79135"/>
          <a:stretch/>
        </p:blipFill>
        <p:spPr>
          <a:xfrm>
            <a:off x="10085032" y="5797843"/>
            <a:ext cx="2106967" cy="1060157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2E7AB3DD-0D08-4134-9B4E-EDF756260EA0}"/>
              </a:ext>
            </a:extLst>
          </p:cNvPr>
          <p:cNvSpPr txBox="1">
            <a:spLocks/>
          </p:cNvSpPr>
          <p:nvPr/>
        </p:nvSpPr>
        <p:spPr>
          <a:xfrm>
            <a:off x="-1" y="188640"/>
            <a:ext cx="12192000" cy="1065680"/>
          </a:xfrm>
          <a:prstGeom prst="rect">
            <a:avLst/>
          </a:prstGeom>
          <a:solidFill>
            <a:srgbClr val="D3C49E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800" b="1" dirty="0">
                <a:solidFill>
                  <a:schemeClr val="bg1"/>
                </a:solidFill>
              </a:rPr>
              <a:t>Концепция жизнеспособности</a:t>
            </a:r>
            <a:endParaRPr lang="ru-RU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 pitchFamily="2" charset="-52"/>
            </a:endParaRPr>
          </a:p>
        </p:txBody>
      </p:sp>
      <p:pic>
        <p:nvPicPr>
          <p:cNvPr id="11" name="Объект 4">
            <a:extLst>
              <a:ext uri="{FF2B5EF4-FFF2-40B4-BE49-F238E27FC236}">
                <a16:creationId xmlns="" xmlns:a16="http://schemas.microsoft.com/office/drawing/2014/main" id="{B7084BC9-D61B-4E49-AB51-F742F85A6C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615" y="1412776"/>
            <a:ext cx="6264697" cy="5127007"/>
          </a:xfrm>
        </p:spPr>
      </p:pic>
    </p:spTree>
    <p:extLst>
      <p:ext uri="{BB962C8B-B14F-4D97-AF65-F5344CB8AC3E}">
        <p14:creationId xmlns:p14="http://schemas.microsoft.com/office/powerpoint/2010/main" val="414808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CA12025-4E76-4742-A06F-63ADBA4A93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0" y="5797843"/>
            <a:ext cx="5081016" cy="106015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3D633D5-5514-44B8-A1E3-E853A3A46E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5004017" y="5797843"/>
            <a:ext cx="5081016" cy="10601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59DD6B1-C2CC-4B29-B21C-B945662EDC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048" b="79135"/>
          <a:stretch/>
        </p:blipFill>
        <p:spPr>
          <a:xfrm>
            <a:off x="10085032" y="5797843"/>
            <a:ext cx="2106967" cy="1060157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2E7AB3DD-0D08-4134-9B4E-EDF756260EA0}"/>
              </a:ext>
            </a:extLst>
          </p:cNvPr>
          <p:cNvSpPr txBox="1">
            <a:spLocks/>
          </p:cNvSpPr>
          <p:nvPr/>
        </p:nvSpPr>
        <p:spPr>
          <a:xfrm>
            <a:off x="-1" y="476672"/>
            <a:ext cx="12192000" cy="1065680"/>
          </a:xfrm>
          <a:prstGeom prst="rect">
            <a:avLst/>
          </a:prstGeom>
          <a:solidFill>
            <a:srgbClr val="D3C49E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>
                <a:solidFill>
                  <a:schemeClr val="bg1"/>
                </a:solidFill>
              </a:rPr>
              <a:t>Синергетический механизм жизнеспособности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 pitchFamily="2" charset="-52"/>
            </a:endParaRPr>
          </a:p>
        </p:txBody>
      </p:sp>
      <p:pic>
        <p:nvPicPr>
          <p:cNvPr id="10" name="Объект 3">
            <a:extLst>
              <a:ext uri="{FF2B5EF4-FFF2-40B4-BE49-F238E27FC236}">
                <a16:creationId xmlns="" xmlns:a16="http://schemas.microsoft.com/office/drawing/2014/main" id="{285A0F46-2A37-400A-9F22-78C6ECE55C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07569" y="1700808"/>
            <a:ext cx="7828792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69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CA12025-4E76-4742-A06F-63ADBA4A93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0" y="5797843"/>
            <a:ext cx="5081016" cy="106015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3D633D5-5514-44B8-A1E3-E853A3A46E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5004017" y="5797843"/>
            <a:ext cx="5081016" cy="10601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59DD6B1-C2CC-4B29-B21C-B945662EDC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048" b="79135"/>
          <a:stretch/>
        </p:blipFill>
        <p:spPr>
          <a:xfrm>
            <a:off x="10085032" y="5797843"/>
            <a:ext cx="2106967" cy="1060157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2E7AB3DD-0D08-4134-9B4E-EDF756260EA0}"/>
              </a:ext>
            </a:extLst>
          </p:cNvPr>
          <p:cNvSpPr txBox="1">
            <a:spLocks/>
          </p:cNvSpPr>
          <p:nvPr/>
        </p:nvSpPr>
        <p:spPr>
          <a:xfrm>
            <a:off x="-1" y="476672"/>
            <a:ext cx="12192000" cy="1065680"/>
          </a:xfrm>
          <a:prstGeom prst="rect">
            <a:avLst/>
          </a:prstGeom>
          <a:solidFill>
            <a:srgbClr val="D3C49E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solidFill>
                  <a:schemeClr val="bg1"/>
                </a:solidFill>
              </a:rPr>
              <a:t>Индивидные, субъектные и личностные детерминанты жизнеспособности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 pitchFamily="2" charset="-52"/>
            </a:endParaRPr>
          </a:p>
        </p:txBody>
      </p:sp>
      <p:pic>
        <p:nvPicPr>
          <p:cNvPr id="9" name="Объект 3">
            <a:extLst>
              <a:ext uri="{FF2B5EF4-FFF2-40B4-BE49-F238E27FC236}">
                <a16:creationId xmlns="" xmlns:a16="http://schemas.microsoft.com/office/drawing/2014/main" id="{E48D069B-B95F-436C-BCEB-C6C330BE90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93107" y="1567957"/>
            <a:ext cx="7597230" cy="425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31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CA12025-4E76-4742-A06F-63ADBA4A93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0" y="5797843"/>
            <a:ext cx="5081016" cy="106015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3D633D5-5514-44B8-A1E3-E853A3A46E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5004017" y="5797843"/>
            <a:ext cx="5081016" cy="10601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59DD6B1-C2CC-4B29-B21C-B945662EDC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048" b="79135"/>
          <a:stretch/>
        </p:blipFill>
        <p:spPr>
          <a:xfrm>
            <a:off x="10085032" y="5797843"/>
            <a:ext cx="2106967" cy="1060157"/>
          </a:xfrm>
          <a:prstGeom prst="rect">
            <a:avLst/>
          </a:prstGeom>
        </p:spPr>
      </p:pic>
      <p:sp>
        <p:nvSpPr>
          <p:cNvPr id="10" name="Заголовок 6">
            <a:extLst>
              <a:ext uri="{FF2B5EF4-FFF2-40B4-BE49-F238E27FC236}">
                <a16:creationId xmlns="" xmlns:a16="http://schemas.microsoft.com/office/drawing/2014/main" id="{F64F5AA6-462B-4CA7-9D3A-0ACDD8E7D33E}"/>
              </a:ext>
            </a:extLst>
          </p:cNvPr>
          <p:cNvSpPr txBox="1">
            <a:spLocks/>
          </p:cNvSpPr>
          <p:nvPr/>
        </p:nvSpPr>
        <p:spPr>
          <a:xfrm>
            <a:off x="1631504" y="2420888"/>
            <a:ext cx="9144000" cy="1334195"/>
          </a:xfrm>
          <a:prstGeom prst="rect">
            <a:avLst/>
          </a:prstGeom>
          <a:solidFill>
            <a:srgbClr val="56B5C9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ru-RU" sz="3200" b="1" dirty="0" smtClean="0">
                <a:solidFill>
                  <a:schemeClr val="bg1"/>
                </a:solidFill>
              </a:rPr>
              <a:t>Спасибо за внимание!</a:t>
            </a:r>
            <a:endParaRPr lang="ru-RU" sz="3200" b="1" dirty="0">
              <a:solidFill>
                <a:schemeClr val="bg1"/>
              </a:solidFill>
              <a:latin typeface="Unbounde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77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4222" y="5229200"/>
            <a:ext cx="4257522" cy="1096899"/>
          </a:xfrm>
        </p:spPr>
        <p:txBody>
          <a:bodyPr>
            <a:normAutofit fontScale="85000" lnSpcReduction="10000"/>
          </a:bodyPr>
          <a:lstStyle/>
          <a:p>
            <a:r>
              <a:rPr lang="ru-RU" b="1" u="sng" dirty="0"/>
              <a:t>Котовская С.В. </a:t>
            </a:r>
            <a:endParaRPr lang="en-US" b="1" u="sng" dirty="0" smtClean="0"/>
          </a:p>
          <a:p>
            <a:r>
              <a:rPr lang="ru-RU" dirty="0" smtClean="0"/>
              <a:t>Российский Государственный Университет социальных технологий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EFE5C097-F092-4C9F-BE15-FA65C379108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22" b="47906"/>
          <a:stretch/>
        </p:blipFill>
        <p:spPr>
          <a:xfrm rot="5400000">
            <a:off x="-474000" y="2936646"/>
            <a:ext cx="4429848" cy="341285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EFE5C097-F092-4C9F-BE15-FA65C379108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22" b="47906"/>
          <a:stretch/>
        </p:blipFill>
        <p:spPr>
          <a:xfrm rot="16200000">
            <a:off x="8150119" y="2936646"/>
            <a:ext cx="4429848" cy="3412859"/>
          </a:xfrm>
          <a:prstGeom prst="rect">
            <a:avLst/>
          </a:prstGeom>
        </p:spPr>
      </p:pic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F64F5AA6-462B-4CA7-9D3A-0ACDD8E7D33E}"/>
              </a:ext>
            </a:extLst>
          </p:cNvPr>
          <p:cNvSpPr txBox="1">
            <a:spLocks/>
          </p:cNvSpPr>
          <p:nvPr/>
        </p:nvSpPr>
        <p:spPr>
          <a:xfrm>
            <a:off x="1480984" y="1761053"/>
            <a:ext cx="9144000" cy="1334195"/>
          </a:xfrm>
          <a:prstGeom prst="rect">
            <a:avLst/>
          </a:prstGeom>
          <a:solidFill>
            <a:srgbClr val="56B5C9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ct val="20000"/>
              </a:spcBef>
              <a:defRPr/>
            </a:pPr>
            <a:r>
              <a:rPr lang="ru-RU" sz="3200" b="1" dirty="0" err="1">
                <a:solidFill>
                  <a:schemeClr val="bg1"/>
                </a:solidFill>
              </a:rPr>
              <a:t>Эмергентно</a:t>
            </a:r>
            <a:r>
              <a:rPr lang="ru-RU" sz="3200" b="1" dirty="0">
                <a:solidFill>
                  <a:schemeClr val="bg1"/>
                </a:solidFill>
              </a:rPr>
              <a:t>-синергетическая концепция жизнеспособности субъекта профессиональной деятельности в инклюзивной среде</a:t>
            </a:r>
            <a:endParaRPr lang="ru-RU" sz="3200" b="1" dirty="0">
              <a:solidFill>
                <a:schemeClr val="bg1"/>
              </a:solidFill>
              <a:latin typeface="Unbounded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6FAC884-5973-4A56-B4EA-9CA370ED59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480" y="102215"/>
            <a:ext cx="3337632" cy="108012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840565C2-453C-489A-A0B5-E99D1130C20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93" y="196211"/>
            <a:ext cx="2066556" cy="106997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F59350A2-4332-430C-A15A-5505DE0846B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8706" y="0"/>
            <a:ext cx="1459467" cy="146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6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98EC39F-0B5F-4235-A013-581A1FDE1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432" y="188641"/>
            <a:ext cx="9284678" cy="864096"/>
          </a:xfrm>
          <a:solidFill>
            <a:srgbClr val="56B5C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 fontAlgn="base">
              <a:lnSpc>
                <a:spcPct val="100000"/>
              </a:lnSpc>
              <a:spcAft>
                <a:spcPct val="0"/>
              </a:spcAft>
            </a:pPr>
            <a:r>
              <a:rPr lang="ru-RU" sz="3600" dirty="0" smtClean="0">
                <a:solidFill>
                  <a:schemeClr val="bg1"/>
                </a:solidFill>
              </a:rPr>
              <a:t>Изучение жизнеспособности</a:t>
            </a:r>
            <a:endParaRPr lang="ru-RU" sz="6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ADA45DF-9E40-4A4E-95D0-4B99D7DC9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91" y="1854668"/>
            <a:ext cx="7952874" cy="50033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Жизнеспособность изучается в:</a:t>
            </a:r>
          </a:p>
          <a:p>
            <a:r>
              <a:rPr lang="ru-RU" sz="2400" dirty="0" smtClean="0"/>
              <a:t>экономических (Важенина И.С., Важенин С.Г., </a:t>
            </a:r>
            <a:r>
              <a:rPr lang="ru-RU" sz="2400" dirty="0" err="1" smtClean="0"/>
              <a:t>Домрачев</a:t>
            </a:r>
            <a:r>
              <a:rPr lang="ru-RU" sz="2400" dirty="0" smtClean="0"/>
              <a:t> С.В., Лысенко Ю.Г., Малик Ф. и др.) </a:t>
            </a:r>
          </a:p>
          <a:p>
            <a:r>
              <a:rPr lang="ru-RU" sz="2400" dirty="0" smtClean="0"/>
              <a:t>социальных (Большаков В.Н., </a:t>
            </a:r>
            <a:r>
              <a:rPr lang="ru-RU" sz="2400" dirty="0" err="1" smtClean="0"/>
              <a:t>Буханцов</a:t>
            </a:r>
            <a:r>
              <a:rPr lang="ru-RU" sz="2400" dirty="0" smtClean="0"/>
              <a:t> В.В., </a:t>
            </a:r>
            <a:r>
              <a:rPr lang="ru-RU" sz="2400" dirty="0" err="1" smtClean="0"/>
              <a:t>Дагбаева</a:t>
            </a:r>
            <a:r>
              <a:rPr lang="ru-RU" sz="2400" dirty="0" smtClean="0"/>
              <a:t> С.Д., </a:t>
            </a:r>
            <a:r>
              <a:rPr lang="ru-RU" sz="2400" dirty="0" err="1" smtClean="0"/>
              <a:t>Костко</a:t>
            </a:r>
            <a:r>
              <a:rPr lang="ru-RU" sz="2400" dirty="0" smtClean="0"/>
              <a:t> Н.А., Лапин Н.И., </a:t>
            </a:r>
            <a:r>
              <a:rPr lang="ru-RU" sz="2400" dirty="0" err="1" smtClean="0"/>
              <a:t>Недельский</a:t>
            </a:r>
            <a:r>
              <a:rPr lang="ru-RU" sz="2400" dirty="0" smtClean="0"/>
              <a:t> В.О., </a:t>
            </a:r>
            <a:r>
              <a:rPr lang="ru-RU" sz="2400" dirty="0" err="1" smtClean="0"/>
              <a:t>Циганков</a:t>
            </a:r>
            <a:r>
              <a:rPr lang="ru-RU" sz="2400" dirty="0" smtClean="0"/>
              <a:t> А.П., Щедрина А.Г. и др.) </a:t>
            </a:r>
          </a:p>
          <a:p>
            <a:r>
              <a:rPr lang="ru-RU" sz="2400" dirty="0" smtClean="0"/>
              <a:t>педагогических </a:t>
            </a:r>
            <a:r>
              <a:rPr lang="ru-RU" sz="2000" dirty="0" smtClean="0"/>
              <a:t>(</a:t>
            </a:r>
            <a:r>
              <a:rPr lang="ru-RU" sz="2000" dirty="0" err="1" smtClean="0"/>
              <a:t>Грохольская</a:t>
            </a:r>
            <a:r>
              <a:rPr lang="ru-RU" sz="2000" dirty="0" smtClean="0"/>
              <a:t> О.Г., Зеньковский В.В., Ильинский И.М., </a:t>
            </a:r>
            <a:r>
              <a:rPr lang="ru-RU" sz="2000" dirty="0" err="1" smtClean="0"/>
              <a:t>Каптерев</a:t>
            </a:r>
            <a:r>
              <a:rPr lang="ru-RU" sz="2000" dirty="0" smtClean="0"/>
              <a:t> П.Ф. и др.)</a:t>
            </a:r>
          </a:p>
          <a:p>
            <a:r>
              <a:rPr lang="ru-RU" sz="2400" dirty="0" smtClean="0"/>
              <a:t>биологических </a:t>
            </a:r>
            <a:r>
              <a:rPr lang="ru-RU" sz="2000" dirty="0" smtClean="0"/>
              <a:t>(</a:t>
            </a:r>
            <a:r>
              <a:rPr lang="ru-RU" sz="2000" dirty="0" err="1" smtClean="0"/>
              <a:t>Гримак</a:t>
            </a:r>
            <a:r>
              <a:rPr lang="ru-RU" sz="2000" dirty="0" smtClean="0"/>
              <a:t> Л.П., </a:t>
            </a:r>
            <a:r>
              <a:rPr lang="ru-RU" sz="2000" dirty="0" err="1" smtClean="0"/>
              <a:t>Корборовский</a:t>
            </a:r>
            <a:r>
              <a:rPr lang="ru-RU" sz="2000" dirty="0" smtClean="0"/>
              <a:t> О.С., Лебедева А.А., Теплякова О.В. и др.) </a:t>
            </a:r>
          </a:p>
          <a:p>
            <a:r>
              <a:rPr lang="ru-RU" sz="2400" dirty="0" smtClean="0"/>
              <a:t>медицинских </a:t>
            </a:r>
            <a:r>
              <a:rPr lang="ru-RU" sz="2000" dirty="0" smtClean="0"/>
              <a:t>(</a:t>
            </a:r>
            <a:r>
              <a:rPr lang="ru-RU" sz="2000" dirty="0" err="1" smtClean="0"/>
              <a:t>Дерябо</a:t>
            </a:r>
            <a:r>
              <a:rPr lang="ru-RU" sz="2000" dirty="0" smtClean="0"/>
              <a:t> С.Д., </a:t>
            </a:r>
            <a:r>
              <a:rPr lang="ru-RU" sz="2000" dirty="0" err="1" smtClean="0"/>
              <a:t>Зараковский</a:t>
            </a:r>
            <a:r>
              <a:rPr lang="ru-RU" sz="2000" dirty="0" smtClean="0"/>
              <a:t> Г.М., Лещенко Я.А., Новик А.А. и др.) </a:t>
            </a:r>
            <a:r>
              <a:rPr lang="ru-RU" sz="2400" dirty="0" smtClean="0"/>
              <a:t>науках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398610B-AC37-40F7-9F3C-5B50BC1F699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79" r="31774" b="579"/>
          <a:stretch/>
        </p:blipFill>
        <p:spPr>
          <a:xfrm>
            <a:off x="8832304" y="1381078"/>
            <a:ext cx="3312368" cy="547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628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916E29-1E4B-4A37-8F9F-24504CC5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134" y="457202"/>
            <a:ext cx="7704667" cy="1099591"/>
          </a:xfrm>
        </p:spPr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736CAB6-4279-4C40-BCA6-60A5F458F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794831"/>
            <a:ext cx="7704667" cy="464941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Современная психология стоит на пороге переосмысления ведущих </a:t>
            </a:r>
            <a:r>
              <a:rPr lang="ru-RU" dirty="0" err="1"/>
              <a:t>парадигмальных</a:t>
            </a:r>
            <a:r>
              <a:rPr lang="ru-RU" dirty="0"/>
              <a:t> траекторий развития от </a:t>
            </a:r>
            <a:r>
              <a:rPr lang="ru-RU" dirty="0" err="1"/>
              <a:t>виктимиологии</a:t>
            </a:r>
            <a:r>
              <a:rPr lang="ru-RU" dirty="0"/>
              <a:t> и концепции болезни, к стратегиям поддержания и сохранения психического здоровья и </a:t>
            </a:r>
            <a:r>
              <a:rPr lang="ru-RU" dirty="0" err="1"/>
              <a:t>салютогенеза</a:t>
            </a:r>
            <a:r>
              <a:rPr lang="ru-RU" dirty="0"/>
              <a:t>, позволяющего акцентировать исследование человека не с целью нивелирования слабых характеристик, а с позиций концентрации на наиболее сильных сторонах личности, позволяющих реализовать потребности, достичь самореализации личности, создать условия для развития жизнеспособности.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398610B-AC37-40F7-9F3C-5B50BC1F699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79" r="31774" b="579"/>
          <a:stretch/>
        </p:blipFill>
        <p:spPr>
          <a:xfrm>
            <a:off x="8832304" y="1381078"/>
            <a:ext cx="3312368" cy="5476922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F98EC39F-0B5F-4235-A013-581A1FDE1EC4}"/>
              </a:ext>
            </a:extLst>
          </p:cNvPr>
          <p:cNvSpPr txBox="1">
            <a:spLocks/>
          </p:cNvSpPr>
          <p:nvPr/>
        </p:nvSpPr>
        <p:spPr>
          <a:xfrm>
            <a:off x="1181241" y="450914"/>
            <a:ext cx="9029560" cy="770073"/>
          </a:xfrm>
          <a:prstGeom prst="rect">
            <a:avLst/>
          </a:prstGeom>
          <a:solidFill>
            <a:srgbClr val="56B5C9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lnSpc>
                <a:spcPct val="100000"/>
              </a:lnSpc>
              <a:spcAft>
                <a:spcPct val="0"/>
              </a:spcAft>
            </a:pPr>
            <a:r>
              <a:rPr lang="ru-RU" sz="5400" dirty="0">
                <a:solidFill>
                  <a:schemeClr val="bg1"/>
                </a:solidFill>
              </a:rPr>
              <a:t>Современный подход</a:t>
            </a:r>
            <a:endParaRPr lang="ru-RU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/>
            </a:endParaRPr>
          </a:p>
        </p:txBody>
      </p:sp>
    </p:spTree>
    <p:extLst>
      <p:ext uri="{BB962C8B-B14F-4D97-AF65-F5344CB8AC3E}">
        <p14:creationId xmlns:p14="http://schemas.microsoft.com/office/powerpoint/2010/main" val="103865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916E29-1E4B-4A37-8F9F-24504CC5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134" y="457202"/>
            <a:ext cx="7704667" cy="1099591"/>
          </a:xfrm>
        </p:spPr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736CAB6-4279-4C40-BCA6-60A5F458F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376" y="1794831"/>
            <a:ext cx="7704667" cy="464941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Изучение жизнеспособности как психологической категории в инклюзивной среде основывается на анализе индивидных, субъектных и личностных  характеристиках. Определение уровня жизнеспособности базировалось на положении о том, что высокий уровень жизнеспособности позволяет специфическим образом реагировать на новые ситуации за счет особенности функционирования подсознательного уровня психической деятельности.</a:t>
            </a:r>
          </a:p>
          <a:p>
            <a:pPr algn="just"/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398610B-AC37-40F7-9F3C-5B50BC1F699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79" r="31774" b="579"/>
          <a:stretch/>
        </p:blipFill>
        <p:spPr>
          <a:xfrm>
            <a:off x="8832304" y="1381078"/>
            <a:ext cx="3312368" cy="5476922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F98EC39F-0B5F-4235-A013-581A1FDE1EC4}"/>
              </a:ext>
            </a:extLst>
          </p:cNvPr>
          <p:cNvSpPr txBox="1">
            <a:spLocks/>
          </p:cNvSpPr>
          <p:nvPr/>
        </p:nvSpPr>
        <p:spPr>
          <a:xfrm>
            <a:off x="1181241" y="450914"/>
            <a:ext cx="9029560" cy="770073"/>
          </a:xfrm>
          <a:prstGeom prst="rect">
            <a:avLst/>
          </a:prstGeom>
          <a:solidFill>
            <a:srgbClr val="56B5C9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lnSpc>
                <a:spcPct val="100000"/>
              </a:lnSpc>
              <a:spcAft>
                <a:spcPct val="0"/>
              </a:spcAft>
            </a:pPr>
            <a:r>
              <a:rPr lang="ru-RU" sz="3600" dirty="0">
                <a:solidFill>
                  <a:schemeClr val="bg1"/>
                </a:solidFill>
              </a:rPr>
              <a:t>Положение концепции жизнеспособности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/>
            </a:endParaRPr>
          </a:p>
        </p:txBody>
      </p:sp>
    </p:spTree>
    <p:extLst>
      <p:ext uri="{BB962C8B-B14F-4D97-AF65-F5344CB8AC3E}">
        <p14:creationId xmlns:p14="http://schemas.microsoft.com/office/powerpoint/2010/main" val="1616348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916E29-1E4B-4A37-8F9F-24504CC5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134" y="457202"/>
            <a:ext cx="7704667" cy="1099591"/>
          </a:xfrm>
        </p:spPr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736CAB6-4279-4C40-BCA6-60A5F458F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3081823"/>
            <a:ext cx="7704667" cy="156216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Интерактивный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Динамический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Субъектный 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398610B-AC37-40F7-9F3C-5B50BC1F699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79" r="31774" b="579"/>
          <a:stretch/>
        </p:blipFill>
        <p:spPr>
          <a:xfrm>
            <a:off x="8832304" y="1381078"/>
            <a:ext cx="3312368" cy="5476922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F98EC39F-0B5F-4235-A013-581A1FDE1EC4}"/>
              </a:ext>
            </a:extLst>
          </p:cNvPr>
          <p:cNvSpPr txBox="1">
            <a:spLocks/>
          </p:cNvSpPr>
          <p:nvPr/>
        </p:nvSpPr>
        <p:spPr>
          <a:xfrm>
            <a:off x="1181241" y="450914"/>
            <a:ext cx="9029560" cy="770073"/>
          </a:xfrm>
          <a:prstGeom prst="rect">
            <a:avLst/>
          </a:prstGeom>
          <a:solidFill>
            <a:srgbClr val="56B5C9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lnSpc>
                <a:spcPct val="100000"/>
              </a:lnSpc>
              <a:spcAft>
                <a:spcPct val="0"/>
              </a:spcAft>
            </a:pP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 жизнеспособности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/>
            </a:endParaRPr>
          </a:p>
        </p:txBody>
      </p:sp>
    </p:spTree>
    <p:extLst>
      <p:ext uri="{BB962C8B-B14F-4D97-AF65-F5344CB8AC3E}">
        <p14:creationId xmlns:p14="http://schemas.microsoft.com/office/powerpoint/2010/main" val="2446446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CA12025-4E76-4742-A06F-63ADBA4A93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0" y="5797843"/>
            <a:ext cx="5081016" cy="106015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3D633D5-5514-44B8-A1E3-E853A3A46E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5004017" y="5797843"/>
            <a:ext cx="5081016" cy="10601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59DD6B1-C2CC-4B29-B21C-B945662EDC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048" b="79135"/>
          <a:stretch/>
        </p:blipFill>
        <p:spPr>
          <a:xfrm>
            <a:off x="10085032" y="5797843"/>
            <a:ext cx="2106967" cy="1060157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2E7AB3DD-0D08-4134-9B4E-EDF756260EA0}"/>
              </a:ext>
            </a:extLst>
          </p:cNvPr>
          <p:cNvSpPr txBox="1">
            <a:spLocks/>
          </p:cNvSpPr>
          <p:nvPr/>
        </p:nvSpPr>
        <p:spPr>
          <a:xfrm>
            <a:off x="-1" y="476672"/>
            <a:ext cx="12192000" cy="1065680"/>
          </a:xfrm>
          <a:prstGeom prst="rect">
            <a:avLst/>
          </a:prstGeom>
          <a:solidFill>
            <a:srgbClr val="D3C49E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chemeClr val="bg1"/>
                </a:solidFill>
              </a:rPr>
              <a:t>Основные психологические концепции </a:t>
            </a:r>
            <a:r>
              <a:rPr lang="ru-RU" sz="3600" b="1" dirty="0" smtClean="0">
                <a:solidFill>
                  <a:schemeClr val="bg1"/>
                </a:solidFill>
              </a:rPr>
              <a:t>жизнеспособности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 pitchFamily="2" charset="-52"/>
            </a:endParaRPr>
          </a:p>
        </p:txBody>
      </p:sp>
      <p:graphicFrame>
        <p:nvGraphicFramePr>
          <p:cNvPr id="9" name="Объект 3">
            <a:extLst>
              <a:ext uri="{FF2B5EF4-FFF2-40B4-BE49-F238E27FC236}">
                <a16:creationId xmlns="" xmlns:a16="http://schemas.microsoft.com/office/drawing/2014/main" id="{9FD54058-6BAB-4323-B11C-CC18E0DE555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0708420"/>
              </p:ext>
            </p:extLst>
          </p:nvPr>
        </p:nvGraphicFramePr>
        <p:xfrm>
          <a:off x="766800" y="1772816"/>
          <a:ext cx="10658398" cy="3744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81055">
                  <a:extLst>
                    <a:ext uri="{9D8B030D-6E8A-4147-A177-3AD203B41FA5}">
                      <a16:colId xmlns="" xmlns:a16="http://schemas.microsoft.com/office/drawing/2014/main" val="1726847626"/>
                    </a:ext>
                  </a:extLst>
                </a:gridCol>
                <a:gridCol w="2433764">
                  <a:extLst>
                    <a:ext uri="{9D8B030D-6E8A-4147-A177-3AD203B41FA5}">
                      <a16:colId xmlns="" xmlns:a16="http://schemas.microsoft.com/office/drawing/2014/main" val="2215197577"/>
                    </a:ext>
                  </a:extLst>
                </a:gridCol>
                <a:gridCol w="5643579">
                  <a:extLst>
                    <a:ext uri="{9D8B030D-6E8A-4147-A177-3AD203B41FA5}">
                      <a16:colId xmlns="" xmlns:a16="http://schemas.microsoft.com/office/drawing/2014/main" val="3984449742"/>
                    </a:ext>
                  </a:extLst>
                </a:gridCol>
              </a:tblGrid>
              <a:tr h="6240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концепции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Дефиниция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жизнеспособности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extLst>
                  <a:ext uri="{0D108BD9-81ED-4DB2-BD59-A6C34878D82A}">
                    <a16:rowId xmlns="" xmlns:a16="http://schemas.microsoft.com/office/drawing/2014/main" val="3860536489"/>
                  </a:ext>
                </a:extLst>
              </a:tr>
              <a:tr h="31203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Е.А. Рыльская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холистическая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Интегральная способность сохранения человеком своей целостности, актуализируемая в связи с необходимостью решения  жизненных задач и обеспечивающая динамическое удержание жизни в  постоянном сопряжении с требованиями социального бытия и человеческого предназначения, что субъективно воспринимается как удовлетворенность человеческой жизнью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extLst>
                  <a:ext uri="{0D108BD9-81ED-4DB2-BD59-A6C34878D82A}">
                    <a16:rowId xmlns="" xmlns:a16="http://schemas.microsoft.com/office/drawing/2014/main" val="2008387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08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CA12025-4E76-4742-A06F-63ADBA4A93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0" y="5797843"/>
            <a:ext cx="5081016" cy="106015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3D633D5-5514-44B8-A1E3-E853A3A46E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5004017" y="5797843"/>
            <a:ext cx="5081016" cy="10601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59DD6B1-C2CC-4B29-B21C-B945662EDC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048" b="79135"/>
          <a:stretch/>
        </p:blipFill>
        <p:spPr>
          <a:xfrm>
            <a:off x="10085032" y="5797843"/>
            <a:ext cx="2106967" cy="1060157"/>
          </a:xfrm>
          <a:prstGeom prst="rect">
            <a:avLst/>
          </a:prstGeom>
        </p:spPr>
      </p:pic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9FD54058-6BAB-4323-B11C-CC18E0DE55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03329"/>
              </p:ext>
            </p:extLst>
          </p:nvPr>
        </p:nvGraphicFramePr>
        <p:xfrm>
          <a:off x="694791" y="1761886"/>
          <a:ext cx="10802415" cy="38164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15930">
                  <a:extLst>
                    <a:ext uri="{9D8B030D-6E8A-4147-A177-3AD203B41FA5}">
                      <a16:colId xmlns="" xmlns:a16="http://schemas.microsoft.com/office/drawing/2014/main" val="1726847626"/>
                    </a:ext>
                  </a:extLst>
                </a:gridCol>
                <a:gridCol w="3114147">
                  <a:extLst>
                    <a:ext uri="{9D8B030D-6E8A-4147-A177-3AD203B41FA5}">
                      <a16:colId xmlns="" xmlns:a16="http://schemas.microsoft.com/office/drawing/2014/main" val="2215197577"/>
                    </a:ext>
                  </a:extLst>
                </a:gridCol>
                <a:gridCol w="5072338">
                  <a:extLst>
                    <a:ext uri="{9D8B030D-6E8A-4147-A177-3AD203B41FA5}">
                      <a16:colId xmlns="" xmlns:a16="http://schemas.microsoft.com/office/drawing/2014/main" val="3984449742"/>
                    </a:ext>
                  </a:extLst>
                </a:gridCol>
              </a:tblGrid>
              <a:tr h="693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концепции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Дефиниция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жизнеспособности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extLst>
                  <a:ext uri="{0D108BD9-81ED-4DB2-BD59-A6C34878D82A}">
                    <a16:rowId xmlns="" xmlns:a16="http://schemas.microsoft.com/office/drawing/2014/main" val="3860536489"/>
                  </a:ext>
                </a:extLst>
              </a:tr>
              <a:tr h="31225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А.А. Нестерова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ресурсная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осознавать и использовать свои внутренние и внешние ресурсы, содействующие эффективному сопротивлению изменениям, трудностям и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депривирующим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факторам с помощью стратегий,  детерминирующих благополучие, социальное здоровье, личностный рост и навыки конструктивного преодоления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extLst>
                  <a:ext uri="{0D108BD9-81ED-4DB2-BD59-A6C34878D82A}">
                    <a16:rowId xmlns="" xmlns:a16="http://schemas.microsoft.com/office/drawing/2014/main" val="3362246901"/>
                  </a:ext>
                </a:extLst>
              </a:tr>
            </a:tbl>
          </a:graphicData>
        </a:graphic>
      </p:graphicFrame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2E7AB3DD-0D08-4134-9B4E-EDF756260EA0}"/>
              </a:ext>
            </a:extLst>
          </p:cNvPr>
          <p:cNvSpPr txBox="1">
            <a:spLocks/>
          </p:cNvSpPr>
          <p:nvPr/>
        </p:nvSpPr>
        <p:spPr>
          <a:xfrm>
            <a:off x="-1" y="476672"/>
            <a:ext cx="12192000" cy="1065680"/>
          </a:xfrm>
          <a:prstGeom prst="rect">
            <a:avLst/>
          </a:prstGeom>
          <a:solidFill>
            <a:srgbClr val="D3C49E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chemeClr val="bg1"/>
                </a:solidFill>
              </a:rPr>
              <a:t>Основные психологические концепции </a:t>
            </a:r>
            <a:r>
              <a:rPr lang="ru-RU" sz="3600" b="1" dirty="0" smtClean="0">
                <a:solidFill>
                  <a:schemeClr val="bg1"/>
                </a:solidFill>
              </a:rPr>
              <a:t>жизнеспособности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1466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3CA12025-4E76-4742-A06F-63ADBA4A93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0" y="5797843"/>
            <a:ext cx="5081016" cy="106015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73D633D5-5514-44B8-A1E3-E853A3A46E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135"/>
          <a:stretch/>
        </p:blipFill>
        <p:spPr>
          <a:xfrm>
            <a:off x="5004017" y="5797843"/>
            <a:ext cx="5081016" cy="10601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59DD6B1-C2CC-4B29-B21C-B945662EDCF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048" b="79135"/>
          <a:stretch/>
        </p:blipFill>
        <p:spPr>
          <a:xfrm>
            <a:off x="10085032" y="5797843"/>
            <a:ext cx="2106967" cy="1060157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2E7AB3DD-0D08-4134-9B4E-EDF756260EA0}"/>
              </a:ext>
            </a:extLst>
          </p:cNvPr>
          <p:cNvSpPr txBox="1">
            <a:spLocks/>
          </p:cNvSpPr>
          <p:nvPr/>
        </p:nvSpPr>
        <p:spPr>
          <a:xfrm>
            <a:off x="-1" y="476672"/>
            <a:ext cx="12192000" cy="1065680"/>
          </a:xfrm>
          <a:prstGeom prst="rect">
            <a:avLst/>
          </a:prstGeom>
          <a:solidFill>
            <a:srgbClr val="D3C49E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600" b="1" dirty="0">
                <a:solidFill>
                  <a:schemeClr val="bg1"/>
                </a:solidFill>
              </a:rPr>
              <a:t>Основные психологические концепции </a:t>
            </a:r>
            <a:r>
              <a:rPr lang="ru-RU" sz="3600" b="1" dirty="0" smtClean="0">
                <a:solidFill>
                  <a:schemeClr val="bg1"/>
                </a:solidFill>
              </a:rPr>
              <a:t>жизнеспособности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 pitchFamily="2" charset="-52"/>
            </a:endParaRPr>
          </a:p>
        </p:txBody>
      </p:sp>
      <p:graphicFrame>
        <p:nvGraphicFramePr>
          <p:cNvPr id="9" name="Объект 3">
            <a:extLst>
              <a:ext uri="{FF2B5EF4-FFF2-40B4-BE49-F238E27FC236}">
                <a16:creationId xmlns="" xmlns:a16="http://schemas.microsoft.com/office/drawing/2014/main" id="{9FD54058-6BAB-4323-B11C-CC18E0DE55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179161"/>
              </p:ext>
            </p:extLst>
          </p:nvPr>
        </p:nvGraphicFramePr>
        <p:xfrm>
          <a:off x="479376" y="1797890"/>
          <a:ext cx="11233247" cy="37444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20261">
                  <a:extLst>
                    <a:ext uri="{9D8B030D-6E8A-4147-A177-3AD203B41FA5}">
                      <a16:colId xmlns="" xmlns:a16="http://schemas.microsoft.com/office/drawing/2014/main" val="1726847626"/>
                    </a:ext>
                  </a:extLst>
                </a:gridCol>
                <a:gridCol w="3238348">
                  <a:extLst>
                    <a:ext uri="{9D8B030D-6E8A-4147-A177-3AD203B41FA5}">
                      <a16:colId xmlns="" xmlns:a16="http://schemas.microsoft.com/office/drawing/2014/main" val="2215197577"/>
                    </a:ext>
                  </a:extLst>
                </a:gridCol>
                <a:gridCol w="5274638">
                  <a:extLst>
                    <a:ext uri="{9D8B030D-6E8A-4147-A177-3AD203B41FA5}">
                      <a16:colId xmlns="" xmlns:a16="http://schemas.microsoft.com/office/drawing/2014/main" val="3984449742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концепции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Дефиниция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жизнеспособности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extLst>
                  <a:ext uri="{0D108BD9-81ED-4DB2-BD59-A6C34878D82A}">
                    <a16:rowId xmlns="" xmlns:a16="http://schemas.microsoft.com/office/drawing/2014/main" val="3860536489"/>
                  </a:ext>
                </a:extLst>
              </a:tr>
              <a:tr h="28083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А.В.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Махнач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компонентная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 способность человека управлять собственными ресурсами: здоровьем, эмоционально-волевой, когнитивной сферами к контексте социальных, культурных норм и средовых условий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627" marR="44627" marT="0" marB="0"/>
                </a:tc>
                <a:extLst>
                  <a:ext uri="{0D108BD9-81ED-4DB2-BD59-A6C34878D82A}">
                    <a16:rowId xmlns="" xmlns:a16="http://schemas.microsoft.com/office/drawing/2014/main" val="117105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8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D916E29-1E4B-4A37-8F9F-24504CC5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134" y="457202"/>
            <a:ext cx="7704667" cy="1099591"/>
          </a:xfrm>
        </p:spPr>
        <p:txBody>
          <a:bodyPr/>
          <a:lstStyle/>
          <a:p>
            <a:r>
              <a:rPr lang="ru-RU" dirty="0"/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736CAB6-4279-4C40-BCA6-60A5F458F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392" y="2060848"/>
            <a:ext cx="7704667" cy="396043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Результаты теоретического анализа позволяют утверждать, что на современном этапе развития психологической науки жизнеспособность в основном рассматривается с позиций холистической, ресурсной и компонентной сторон. Изучение жизнеспособности субъекта деятельности в гистерезисном ключе в настоящее время является актуальным и недостаточно изученным направлением исследования в отечественной и зарубежной психологии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4398610B-AC37-40F7-9F3C-5B50BC1F699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79" r="31774" b="579"/>
          <a:stretch/>
        </p:blipFill>
        <p:spPr>
          <a:xfrm>
            <a:off x="8832304" y="1381078"/>
            <a:ext cx="3312368" cy="5476922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F98EC39F-0B5F-4235-A013-581A1FDE1EC4}"/>
              </a:ext>
            </a:extLst>
          </p:cNvPr>
          <p:cNvSpPr txBox="1">
            <a:spLocks/>
          </p:cNvSpPr>
          <p:nvPr/>
        </p:nvSpPr>
        <p:spPr>
          <a:xfrm>
            <a:off x="1181241" y="450914"/>
            <a:ext cx="9029560" cy="770073"/>
          </a:xfrm>
          <a:prstGeom prst="rect">
            <a:avLst/>
          </a:prstGeom>
          <a:solidFill>
            <a:srgbClr val="56B5C9"/>
          </a:solidFill>
          <a:ln w="12700" cap="flat" cmpd="sng" algn="ctr">
            <a:noFill/>
            <a:prstDash val="solid"/>
            <a:miter lim="800000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lnSpc>
                <a:spcPct val="100000"/>
              </a:lnSpc>
              <a:spcAft>
                <a:spcPct val="0"/>
              </a:spcAft>
            </a:pPr>
            <a:r>
              <a:rPr lang="ru-RU" sz="3600" dirty="0">
                <a:solidFill>
                  <a:schemeClr val="bg1"/>
                </a:solidFill>
              </a:rPr>
              <a:t>Современный этап развития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nbounded"/>
            </a:endParaRPr>
          </a:p>
        </p:txBody>
      </p:sp>
    </p:spTree>
    <p:extLst>
      <p:ext uri="{BB962C8B-B14F-4D97-AF65-F5344CB8AC3E}">
        <p14:creationId xmlns:p14="http://schemas.microsoft.com/office/powerpoint/2010/main" val="394611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474</Words>
  <Application>Microsoft Office PowerPoint</Application>
  <PresentationFormat>Широкоэкранный</PresentationFormat>
  <Paragraphs>60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Unbounded</vt:lpstr>
      <vt:lpstr>Тема Office</vt:lpstr>
      <vt:lpstr>Презентация PowerPoint</vt:lpstr>
      <vt:lpstr>Изучение жизнеспособности</vt:lpstr>
      <vt:lpstr> </vt:lpstr>
      <vt:lpstr> </vt:lpstr>
      <vt:lpstr> </vt:lpstr>
      <vt:lpstr>Презентация PowerPoint</vt:lpstr>
      <vt:lpstr>Презентация PowerPoint</vt:lpstr>
      <vt:lpstr>Презентация PowerPoint</vt:lpstr>
      <vt:lpstr>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User</cp:lastModifiedBy>
  <cp:revision>25</cp:revision>
  <dcterms:created xsi:type="dcterms:W3CDTF">2018-07-10T13:04:01Z</dcterms:created>
  <dcterms:modified xsi:type="dcterms:W3CDTF">2024-10-28T09:07:35Z</dcterms:modified>
</cp:coreProperties>
</file>